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304" r:id="rId11"/>
    <p:sldId id="267" r:id="rId12"/>
    <p:sldId id="268" r:id="rId13"/>
    <p:sldId id="269" r:id="rId14"/>
    <p:sldId id="270" r:id="rId15"/>
    <p:sldId id="271" r:id="rId16"/>
    <p:sldId id="272" r:id="rId17"/>
    <p:sldId id="308" r:id="rId18"/>
    <p:sldId id="307" r:id="rId19"/>
    <p:sldId id="295" r:id="rId20"/>
    <p:sldId id="298" r:id="rId21"/>
    <p:sldId id="297" r:id="rId22"/>
    <p:sldId id="299" r:id="rId23"/>
    <p:sldId id="305" r:id="rId24"/>
    <p:sldId id="306" r:id="rId25"/>
    <p:sldId id="273" r:id="rId26"/>
    <p:sldId id="274" r:id="rId27"/>
    <p:sldId id="275" r:id="rId28"/>
    <p:sldId id="312" r:id="rId29"/>
    <p:sldId id="314" r:id="rId30"/>
    <p:sldId id="315" r:id="rId31"/>
    <p:sldId id="313" r:id="rId32"/>
    <p:sldId id="317" r:id="rId33"/>
    <p:sldId id="318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7" r:id="rId44"/>
    <p:sldId id="288" r:id="rId45"/>
    <p:sldId id="311" r:id="rId46"/>
    <p:sldId id="289" r:id="rId47"/>
    <p:sldId id="290" r:id="rId48"/>
    <p:sldId id="291" r:id="rId49"/>
    <p:sldId id="292" r:id="rId50"/>
    <p:sldId id="293" r:id="rId51"/>
    <p:sldId id="300" r:id="rId52"/>
    <p:sldId id="302" r:id="rId5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5171-B848-40E0-8313-7E96734A4A19}" type="datetimeFigureOut">
              <a:rPr lang="zh-TW" altLang="en-US" smtClean="0"/>
              <a:pPr/>
              <a:t>2015/3/16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20E1-912F-4C33-B272-DD744DF9A4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000290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5171-B848-40E0-8313-7E96734A4A19}" type="datetimeFigureOut">
              <a:rPr lang="zh-TW" altLang="en-US" smtClean="0"/>
              <a:pPr/>
              <a:t>2015/3/16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20E1-912F-4C33-B272-DD744DF9A4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903990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5171-B848-40E0-8313-7E96734A4A19}" type="datetimeFigureOut">
              <a:rPr lang="zh-TW" altLang="en-US" smtClean="0"/>
              <a:pPr/>
              <a:t>2015/3/16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20E1-912F-4C33-B272-DD744DF9A4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900437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5171-B848-40E0-8313-7E96734A4A19}" type="datetimeFigureOut">
              <a:rPr lang="zh-TW" altLang="en-US" smtClean="0"/>
              <a:pPr/>
              <a:t>2015/3/16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20E1-912F-4C33-B272-DD744DF9A4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781411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5171-B848-40E0-8313-7E96734A4A19}" type="datetimeFigureOut">
              <a:rPr lang="zh-TW" altLang="en-US" smtClean="0"/>
              <a:pPr/>
              <a:t>2015/3/16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20E1-912F-4C33-B272-DD744DF9A4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43774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5171-B848-40E0-8313-7E96734A4A19}" type="datetimeFigureOut">
              <a:rPr lang="zh-TW" altLang="en-US" smtClean="0"/>
              <a:pPr/>
              <a:t>2015/3/16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20E1-912F-4C33-B272-DD744DF9A4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586957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5171-B848-40E0-8313-7E96734A4A19}" type="datetimeFigureOut">
              <a:rPr lang="zh-TW" altLang="en-US" smtClean="0"/>
              <a:pPr/>
              <a:t>2015/3/16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20E1-912F-4C33-B272-DD744DF9A4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792344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5171-B848-40E0-8313-7E96734A4A19}" type="datetimeFigureOut">
              <a:rPr lang="zh-TW" altLang="en-US" smtClean="0"/>
              <a:pPr/>
              <a:t>2015/3/16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20E1-912F-4C33-B272-DD744DF9A4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371203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5171-B848-40E0-8313-7E96734A4A19}" type="datetimeFigureOut">
              <a:rPr lang="zh-TW" altLang="en-US" smtClean="0"/>
              <a:pPr/>
              <a:t>2015/3/16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20E1-912F-4C33-B272-DD744DF9A4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156451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5171-B848-40E0-8313-7E96734A4A19}" type="datetimeFigureOut">
              <a:rPr lang="zh-TW" altLang="en-US" smtClean="0"/>
              <a:pPr/>
              <a:t>2015/3/16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20E1-912F-4C33-B272-DD744DF9A4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0232659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5171-B848-40E0-8313-7E96734A4A19}" type="datetimeFigureOut">
              <a:rPr lang="zh-TW" altLang="en-US" smtClean="0"/>
              <a:pPr/>
              <a:t>2015/3/16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20E1-912F-4C33-B272-DD744DF9A4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99806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5171-B848-40E0-8313-7E96734A4A19}" type="datetimeFigureOut">
              <a:rPr lang="zh-TW" altLang="en-US" smtClean="0"/>
              <a:pPr/>
              <a:t>2015/3/16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20E1-912F-4C33-B272-DD744DF9A42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2164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5829" y="877664"/>
            <a:ext cx="10000343" cy="2475136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ea typeface="書法家中圓體" pitchFamily="49" charset="-120"/>
              </a:rPr>
              <a:t>登革熱防治成果報告</a:t>
            </a:r>
            <a:endParaRPr lang="zh-TW" altLang="en-US" sz="8000" dirty="0">
              <a:ea typeface="書法家中圓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2057" y="4400323"/>
            <a:ext cx="9144000" cy="1655762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ea typeface="書法家中圓體" pitchFamily="49" charset="-120"/>
              </a:rPr>
              <a:t>高雄市立前鎮高中</a:t>
            </a:r>
            <a:endParaRPr lang="en-US" altLang="zh-TW" sz="5400" dirty="0" smtClean="0">
              <a:ea typeface="書法家中圓體" pitchFamily="49" charset="-120"/>
            </a:endParaRPr>
          </a:p>
          <a:p>
            <a:r>
              <a:rPr lang="zh-TW" altLang="en-US" sz="5400" dirty="0" smtClean="0">
                <a:ea typeface="書法家中圓體" pitchFamily="49" charset="-120"/>
              </a:rPr>
              <a:t>校長：夏日新</a:t>
            </a:r>
            <a:endParaRPr lang="zh-TW" altLang="en-US" sz="5400" dirty="0">
              <a:ea typeface="書法家中圓體" pitchFamily="49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744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DSC05769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740229"/>
            <a:ext cx="4209143" cy="4034972"/>
          </a:xfrm>
          <a:prstGeom prst="rect">
            <a:avLst/>
          </a:prstGeom>
        </p:spPr>
      </p:pic>
      <p:pic>
        <p:nvPicPr>
          <p:cNvPr id="5" name="內容版面配置區 4" descr="DSC05771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162053" y="740229"/>
            <a:ext cx="3791776" cy="330862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0907" y="5256887"/>
            <a:ext cx="7676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8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撿到的空瓶空罐</a:t>
            </a:r>
            <a:r>
              <a:rPr lang="zh-TW" altLang="en-US" sz="48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48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成果</a:t>
            </a:r>
            <a:r>
              <a:rPr lang="zh-TW" altLang="en-US" sz="48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豐碩</a:t>
            </a:r>
            <a:endParaRPr lang="zh-TW" altLang="en-US" sz="4800" dirty="0"/>
          </a:p>
        </p:txBody>
      </p:sp>
      <p:pic>
        <p:nvPicPr>
          <p:cNvPr id="33794" name="Picture 2" descr="https://fbcdn-sphotos-e-a.akamaihd.net/hphotos-ak-xfa1/v/t1.0-9/10550941_647616668693972_2871085055946077352_n.jpg?oh=9ad426ff1faa11536e4596d3710a90b8&amp;oe=552B7024&amp;__gda__=1433086482_8ae483d2e36b92e58d2dc4b4eaa260f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0298" y="740229"/>
            <a:ext cx="4097531" cy="448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4740222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幹部訓練宣導        </a:t>
            </a:r>
            <a:r>
              <a:rPr lang="en-US" altLang="zh-TW" dirty="0"/>
              <a:t>103</a:t>
            </a:r>
            <a:r>
              <a:rPr lang="zh-TW" altLang="zh-TW" dirty="0"/>
              <a:t>年</a:t>
            </a:r>
            <a:r>
              <a:rPr lang="en-US" altLang="zh-TW" dirty="0"/>
              <a:t>9</a:t>
            </a:r>
            <a:r>
              <a:rPr lang="zh-TW" altLang="zh-TW" dirty="0"/>
              <a:t>月</a:t>
            </a:r>
            <a:r>
              <a:rPr lang="en-US" altLang="zh-TW" dirty="0"/>
              <a:t>10</a:t>
            </a:r>
            <a:r>
              <a:rPr lang="zh-TW" altLang="zh-TW" dirty="0"/>
              <a:t>日、</a:t>
            </a:r>
            <a:r>
              <a:rPr lang="en-US" altLang="zh-TW" dirty="0"/>
              <a:t>9</a:t>
            </a:r>
            <a:r>
              <a:rPr lang="zh-TW" altLang="zh-TW" dirty="0"/>
              <a:t>月</a:t>
            </a:r>
            <a:r>
              <a:rPr lang="en-US" altLang="zh-TW" dirty="0"/>
              <a:t>11</a:t>
            </a:r>
            <a:r>
              <a:rPr lang="zh-TW" altLang="zh-TW" dirty="0"/>
              <a:t>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9703" y="145986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zh-TW" altLang="zh-TW" sz="3600" dirty="0"/>
              <a:t>登革熱相關事項推廣</a:t>
            </a:r>
          </a:p>
          <a:p>
            <a:r>
              <a:rPr lang="zh-TW" altLang="zh-TW" sz="3600" dirty="0"/>
              <a:t>登革熱防治相關事宜各幹部回班加強</a:t>
            </a:r>
            <a:r>
              <a:rPr lang="zh-TW" altLang="zh-TW" sz="3600" dirty="0" smtClean="0"/>
              <a:t>宣導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  <p:pic>
        <p:nvPicPr>
          <p:cNvPr id="4" name="圖片 3" descr="C:\Users\Administrator\Desktop\103照片\pho\幹訓0910\DSC_018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9703" y="2934494"/>
            <a:ext cx="4771952" cy="337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C:\Users\Administrator\Desktop\103照片\pho\幹訓0910\DSC_021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2666" y="2934494"/>
            <a:ext cx="4661133" cy="348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157007" y="2934494"/>
            <a:ext cx="387798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sz="4800" kern="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衛生組長</a:t>
            </a:r>
            <a:r>
              <a:rPr lang="zh-TW" altLang="en-US" sz="4800" kern="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說明</a:t>
            </a:r>
            <a:endParaRPr lang="zh-TW" alt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38009295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DSC_0961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13519" y="897096"/>
            <a:ext cx="5732535" cy="3760129"/>
          </a:xfrm>
          <a:prstGeom prst="rect">
            <a:avLst/>
          </a:prstGeom>
        </p:spPr>
      </p:pic>
      <p:pic>
        <p:nvPicPr>
          <p:cNvPr id="5" name="圖片 4" descr="DSC_0261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421632" y="897095"/>
            <a:ext cx="5256849" cy="376012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33929" y="5032374"/>
            <a:ext cx="619337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zh-TW" sz="4400" kern="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播放登革熱防治影片</a:t>
            </a:r>
            <a:endParaRPr lang="zh-TW" alt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592532870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C:\Users\Administrator\Desktop\103照片\pho\幹訓0911\DSC_0238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23887"/>
            <a:ext cx="5168705" cy="389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C:\Users\Administrator\Desktop\103照片\pho\幹訓0911\DSC_023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3051" y="623888"/>
            <a:ext cx="5616014" cy="38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F:\0913\WP_20140911_021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650665"/>
            <a:ext cx="2828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937978" y="4961625"/>
            <a:ext cx="619337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4400" kern="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衛生股長認真聆聽</a:t>
            </a:r>
            <a:endParaRPr lang="zh-TW" alt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2224790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親</a:t>
            </a:r>
            <a:r>
              <a:rPr lang="zh-TW" altLang="zh-TW" dirty="0"/>
              <a:t>師會</a:t>
            </a:r>
            <a:r>
              <a:rPr lang="zh-TW" altLang="zh-TW" dirty="0" smtClean="0"/>
              <a:t>推廣</a:t>
            </a:r>
            <a:r>
              <a:rPr lang="zh-TW" altLang="en-US" dirty="0" smtClean="0"/>
              <a:t>          </a:t>
            </a:r>
            <a:r>
              <a:rPr lang="en-US" altLang="zh-TW" dirty="0"/>
              <a:t>103</a:t>
            </a:r>
            <a:r>
              <a:rPr lang="zh-TW" altLang="zh-TW" dirty="0"/>
              <a:t>年</a:t>
            </a:r>
            <a:r>
              <a:rPr lang="en-US" altLang="zh-TW" dirty="0"/>
              <a:t>9</a:t>
            </a:r>
            <a:r>
              <a:rPr lang="zh-TW" altLang="zh-TW" dirty="0"/>
              <a:t>月</a:t>
            </a:r>
            <a:r>
              <a:rPr lang="en-US" altLang="zh-TW" dirty="0"/>
              <a:t>13</a:t>
            </a:r>
            <a:r>
              <a:rPr lang="zh-TW" altLang="zh-TW" dirty="0"/>
              <a:t>日</a:t>
            </a:r>
            <a:endParaRPr lang="zh-TW" altLang="en-US" dirty="0"/>
          </a:p>
        </p:txBody>
      </p:sp>
      <p:pic>
        <p:nvPicPr>
          <p:cNvPr id="4" name="內容版面配置區 3" descr="F:\DSC07517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9815" y="1690688"/>
            <a:ext cx="5080142" cy="385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10334238_865153803503631_5999242010860689127_n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4306" y="1690688"/>
            <a:ext cx="4991540" cy="385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135934" y="5542671"/>
            <a:ext cx="809127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家長領取附有登革熱防治資料親師手冊</a:t>
            </a:r>
            <a:endParaRPr lang="zh-TW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35957111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DSC07547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756602"/>
            <a:ext cx="5661074" cy="402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471" y="756602"/>
            <a:ext cx="3870969" cy="434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83250" y="5174492"/>
            <a:ext cx="6340197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sz="32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各班導師協助宣傳登革熱防治</a:t>
            </a:r>
            <a:endParaRPr lang="en-US" altLang="zh-TW" sz="3200" dirty="0" smtClean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向家長說明登革熱症狀及防禦措施</a:t>
            </a:r>
            <a:endParaRPr lang="zh-TW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7650471" y="5425292"/>
            <a:ext cx="428835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sz="32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公布欄也貼滿宣傳海報</a:t>
            </a:r>
            <a:endParaRPr lang="zh-TW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46341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/>
              <a:t>親師座談會現場</a:t>
            </a:r>
            <a:endParaRPr lang="zh-TW" altLang="en-US" sz="4400" dirty="0"/>
          </a:p>
        </p:txBody>
      </p:sp>
      <p:pic>
        <p:nvPicPr>
          <p:cNvPr id="4" name="圖片 3" descr="C:\Users\Administrator\Desktop\103照片\pho\親師座談\DSC0757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3702" y="2987174"/>
            <a:ext cx="5150827" cy="375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F:\0913\IMAG192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44529" y="911005"/>
            <a:ext cx="5160206" cy="34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5177111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親職手冊的宣導內容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42" name="Picture 2" descr="https://lh5.googleusercontent.com/-89Wfc4oeN4E/VLMwNcWjG3I/AAAAAAAA6wc/ArNp_2lH8SE/w457-h808-no/IMAG31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3252788" y="-595193"/>
            <a:ext cx="5213718" cy="9218129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9394" name="Picture 2" descr="https://lh4.googleusercontent.com/-22QGdF6CZeY/VLMxZ5kwKGI/AAAAAAAA6w0/8_kBv8ZKxLU/w457-h808-no/IMAG31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3269058" y="-939705"/>
            <a:ext cx="4911727" cy="10355440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親職手冊的宣導內容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4132" y="244267"/>
            <a:ext cx="10515600" cy="1325563"/>
          </a:xfrm>
        </p:spPr>
        <p:txBody>
          <a:bodyPr/>
          <a:lstStyle/>
          <a:p>
            <a:r>
              <a:rPr lang="zh-TW" altLang="en-US" b="1" dirty="0" smtClean="0"/>
              <a:t>每周學務通告</a:t>
            </a:r>
            <a:r>
              <a:rPr lang="en-US" altLang="zh-TW" b="1" dirty="0" smtClean="0"/>
              <a:t>--</a:t>
            </a:r>
            <a:r>
              <a:rPr lang="zh-TW" altLang="en-US" b="1" dirty="0" smtClean="0"/>
              <a:t>子曰    宣導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519520" y="2229423"/>
            <a:ext cx="9222314" cy="475231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395255" y="1448972"/>
            <a:ext cx="8758017" cy="1246274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2715065" y="3905702"/>
            <a:ext cx="9026769" cy="12852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5613366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8997" y="647090"/>
            <a:ext cx="1158586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600" kern="100" dirty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針對登革熱防治，衛生</a:t>
            </a: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組</a:t>
            </a:r>
            <a:r>
              <a:rPr lang="zh-TW" altLang="en-US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從以下</a:t>
            </a: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面</a:t>
            </a:r>
            <a:r>
              <a:rPr lang="zh-TW" altLang="en-US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向進行</a:t>
            </a: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宣導</a:t>
            </a:r>
            <a:r>
              <a:rPr lang="zh-TW" altLang="zh-TW" sz="3600" kern="100" dirty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與防治：</a:t>
            </a:r>
          </a:p>
          <a:p>
            <a:pPr marL="742950" indent="-742950">
              <a:spcAft>
                <a:spcPts val="0"/>
              </a:spcAft>
              <a:buFont typeface="+mj-lt"/>
              <a:buAutoNum type="arabicPeriod"/>
            </a:pP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各</a:t>
            </a:r>
            <a:r>
              <a:rPr lang="zh-TW" altLang="en-US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類</a:t>
            </a: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集會</a:t>
            </a:r>
            <a:r>
              <a:rPr lang="zh-TW" altLang="zh-TW" sz="3600" kern="100" dirty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上宣導</a:t>
            </a:r>
          </a:p>
          <a:p>
            <a:pPr marL="742950" indent="-742950">
              <a:spcAft>
                <a:spcPts val="0"/>
              </a:spcAft>
              <a:buFont typeface="+mj-lt"/>
              <a:buAutoNum type="arabicPeriod"/>
            </a:pPr>
            <a:r>
              <a:rPr lang="zh-TW" altLang="en-US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每週學務</a:t>
            </a: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通告</a:t>
            </a:r>
            <a:r>
              <a:rPr lang="en-US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子曰</a:t>
            </a:r>
            <a:r>
              <a:rPr lang="en-US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中</a:t>
            </a: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宣導</a:t>
            </a:r>
            <a:r>
              <a:rPr lang="zh-TW" altLang="zh-TW" sz="3600" kern="100" dirty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，並請每位同學簽名。</a:t>
            </a:r>
          </a:p>
          <a:p>
            <a:pPr marL="742950" indent="-742950">
              <a:spcAft>
                <a:spcPts val="0"/>
              </a:spcAft>
              <a:buFont typeface="+mj-lt"/>
              <a:buAutoNum type="arabicPeriod"/>
            </a:pP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每週</a:t>
            </a:r>
            <a:r>
              <a:rPr lang="zh-TW" altLang="zh-TW" sz="3600" kern="100" dirty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固定兩次，由職工與學生進行環境自我檢核。</a:t>
            </a:r>
          </a:p>
          <a:p>
            <a:pPr marL="742950" indent="-742950">
              <a:spcAft>
                <a:spcPts val="0"/>
              </a:spcAft>
              <a:buFont typeface="+mj-lt"/>
              <a:buAutoNum type="arabicPeriod"/>
            </a:pPr>
            <a:r>
              <a:rPr lang="zh-TW" altLang="en-US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學校</a:t>
            </a: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電梯</a:t>
            </a:r>
            <a:r>
              <a:rPr lang="zh-TW" altLang="zh-TW" sz="3600" kern="100" dirty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內放置宣傳單，以達</a:t>
            </a: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宣</a:t>
            </a:r>
            <a:r>
              <a:rPr lang="zh-TW" altLang="en-US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導</a:t>
            </a: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之</a:t>
            </a:r>
            <a:r>
              <a:rPr lang="zh-TW" altLang="zh-TW" sz="3600" kern="100" dirty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效。</a:t>
            </a:r>
          </a:p>
          <a:p>
            <a:pPr marL="742950" indent="-742950">
              <a:spcAft>
                <a:spcPts val="0"/>
              </a:spcAft>
              <a:buFont typeface="+mj-lt"/>
              <a:buAutoNum type="arabicPeriod"/>
            </a:pP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幹部訓練</a:t>
            </a:r>
            <a:r>
              <a:rPr lang="zh-TW" altLang="en-US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時</a:t>
            </a: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向衛生幹部</a:t>
            </a:r>
            <a:r>
              <a:rPr lang="zh-TW" altLang="en-US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加強</a:t>
            </a: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宣導</a:t>
            </a:r>
            <a:r>
              <a:rPr lang="zh-TW" altLang="zh-TW" sz="3600" kern="100" dirty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務必要清除</a:t>
            </a: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積水容器，</a:t>
            </a:r>
            <a:r>
              <a:rPr lang="zh-TW" altLang="en-US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降低</a:t>
            </a: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登革熱危害</a:t>
            </a:r>
            <a:r>
              <a:rPr lang="zh-TW" altLang="en-US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。</a:t>
            </a:r>
            <a:endParaRPr lang="zh-TW" altLang="zh-TW" sz="3600" kern="100" dirty="0">
              <a:latin typeface="Calibri" panose="020F0502020204030204" pitchFamily="34" charset="0"/>
              <a:ea typeface="書法家中圓體" pitchFamily="49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zh-TW" sz="36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環保隊掃</a:t>
            </a:r>
            <a:r>
              <a:rPr lang="zh-TW" altLang="zh-TW" sz="3600" dirty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街</a:t>
            </a:r>
            <a:r>
              <a:rPr lang="zh-TW" altLang="zh-TW" sz="36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活動，</a:t>
            </a:r>
            <a:r>
              <a:rPr lang="zh-TW" altLang="en-US" sz="36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著重</a:t>
            </a:r>
            <a:r>
              <a:rPr lang="zh-TW" altLang="zh-TW" sz="36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清理社區</a:t>
            </a:r>
            <a:r>
              <a:rPr lang="zh-TW" altLang="zh-TW" sz="3600" dirty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與校園</a:t>
            </a:r>
            <a:r>
              <a:rPr lang="zh-TW" altLang="zh-TW" sz="36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周圍積水</a:t>
            </a:r>
            <a:r>
              <a:rPr lang="zh-TW" altLang="zh-TW" sz="3600" dirty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容器</a:t>
            </a:r>
            <a:r>
              <a:rPr lang="zh-TW" altLang="zh-TW" sz="36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latin typeface="Calibri" panose="020F0502020204030204" pitchFamily="34" charset="0"/>
              <a:ea typeface="書法家中圓體" pitchFamily="49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36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為防孑孓產生，在校園各個水溝放置粗鹽級漂白水。</a:t>
            </a:r>
            <a:endParaRPr lang="en-US" altLang="zh-TW" sz="3600" dirty="0" smtClean="0">
              <a:latin typeface="Calibri" panose="020F0502020204030204" pitchFamily="34" charset="0"/>
              <a:ea typeface="書法家中圓體" pitchFamily="49" charset="-12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班親會親師手冊附上登革熱防治之宣導，</a:t>
            </a:r>
            <a:r>
              <a:rPr lang="en-US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</a:br>
            <a:r>
              <a:rPr lang="zh-TW" altLang="en-US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呼籲</a:t>
            </a: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家長</a:t>
            </a:r>
            <a:r>
              <a:rPr lang="zh-TW" altLang="en-US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、</a:t>
            </a: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社區</a:t>
            </a:r>
            <a:r>
              <a:rPr lang="zh-TW" altLang="en-US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共同重視</a:t>
            </a:r>
            <a:r>
              <a:rPr lang="zh-TW" altLang="zh-TW" sz="3600" kern="100" dirty="0" smtClean="0">
                <a:latin typeface="Calibri" panose="020F0502020204030204" pitchFamily="34" charset="0"/>
                <a:ea typeface="書法家中圓體" pitchFamily="49" charset="-120"/>
                <a:cs typeface="Times New Roman" panose="02020603050405020304" pitchFamily="18" charset="0"/>
              </a:rPr>
              <a:t>。</a:t>
            </a:r>
          </a:p>
          <a:p>
            <a:pPr marL="742950" indent="-742950">
              <a:buFont typeface="+mj-lt"/>
              <a:buAutoNum type="arabicPeriod"/>
            </a:pPr>
            <a:endParaRPr lang="zh-TW" altLang="en-US" sz="3600" dirty="0">
              <a:ea typeface="書法家中圓體" pitchFamily="49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56752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568547" y="2062880"/>
            <a:ext cx="10451124" cy="479512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824132" y="2442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smtClean="0"/>
              <a:t>每周學務通告</a:t>
            </a:r>
            <a:r>
              <a:rPr lang="en-US" altLang="zh-TW" b="1" smtClean="0"/>
              <a:t>--</a:t>
            </a:r>
            <a:r>
              <a:rPr lang="zh-TW" altLang="en-US" b="1" smtClean="0"/>
              <a:t>子曰    宣導</a:t>
            </a:r>
            <a:endParaRPr lang="zh-TW" altLang="en-US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81352" y="1360380"/>
            <a:ext cx="6794697" cy="1301581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1568547" y="4891688"/>
            <a:ext cx="10192044" cy="18186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94583614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導師會</a:t>
            </a:r>
            <a:r>
              <a:rPr lang="zh-TW" altLang="en-US" dirty="0"/>
              <a:t>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88001"/>
            <a:ext cx="1107713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4000" dirty="0" smtClean="0"/>
              <a:t>於每個月的導師會報上，向老師們報告登革熱疫情與校內防治狀況，請老師們回班上一定要多多宣導，並且注意校園環境與學生身體狀況。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79" y="3559125"/>
            <a:ext cx="5236735" cy="29612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927" y="3663670"/>
            <a:ext cx="4838694" cy="27361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662252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導師會報會議資料   宣導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4578" name="Picture 2" descr="https://lh4.googleusercontent.com/-NyFrKMYIECY/VLMvFENeHvI/AAAAAAAA6wM/nhiToQJZrl4/w958-h542-no/IMAG31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353" y="1696915"/>
            <a:ext cx="10157836" cy="4211516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>
          <a:xfrm>
            <a:off x="1055077" y="3707657"/>
            <a:ext cx="10529668" cy="159117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6729642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導師會報會議資料   宣導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8370" name="Picture 2" descr="https://lh5.googleusercontent.com/-xWzvVvFNGW4/VLMu77JshAI/AAAAAAAA6wA/ltrq3Aavdw4/w958-h542-no/IMAG31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195" y="1934307"/>
            <a:ext cx="12073805" cy="4208584"/>
          </a:xfrm>
          <a:prstGeom prst="rect">
            <a:avLst/>
          </a:prstGeom>
          <a:noFill/>
        </p:spPr>
      </p:pic>
      <p:sp>
        <p:nvSpPr>
          <p:cNvPr id="6" name="圓角矩形 5"/>
          <p:cNvSpPr/>
          <p:nvPr/>
        </p:nvSpPr>
        <p:spPr>
          <a:xfrm>
            <a:off x="304800" y="4047627"/>
            <a:ext cx="11699631" cy="17552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7346" name="Picture 2" descr="https://lh3.googleusercontent.com/-ZsgNhs5Z1lc/VLMutgjP8JI/AAAAAAAA6v0/GH0O5RlnQ0I/w958-h542-no/IMAG31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2309" y="1477106"/>
            <a:ext cx="9859106" cy="5205507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導師會報會議資料   宣導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357532" y="3062887"/>
            <a:ext cx="9615268" cy="12512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SC01350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124" y="913632"/>
            <a:ext cx="4976073" cy="398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-1" y="5008099"/>
            <a:ext cx="70760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時間：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103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en-US" altLang="zh-TW" sz="3200" kern="100" dirty="0" smtClean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地點：自然科辦公室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32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說明：校長巡視辦公室花圃容器</a:t>
            </a:r>
            <a:endParaRPr lang="zh-TW" altLang="en-US" sz="3200" dirty="0"/>
          </a:p>
        </p:txBody>
      </p:sp>
      <p:pic>
        <p:nvPicPr>
          <p:cNvPr id="7" name="圖片 6" descr="DSC0141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18726" y="913632"/>
            <a:ext cx="5482541" cy="387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747803" y="511582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時間：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103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地點：英文科辦公室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32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說明：學務主任清除裝水容器</a:t>
            </a:r>
            <a:endParaRPr lang="zh-TW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93821719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01409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2615" y="595485"/>
            <a:ext cx="4786160" cy="384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7853" y="467575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時間：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103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9 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14</a:t>
            </a:r>
            <a:r>
              <a:rPr lang="en-US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地點：國文科辦公室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32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說明：老師清除積水容器</a:t>
            </a:r>
            <a:endParaRPr lang="zh-TW" altLang="en-US" sz="3200" dirty="0"/>
          </a:p>
        </p:txBody>
      </p:sp>
      <p:pic>
        <p:nvPicPr>
          <p:cNvPr id="6" name="圖片 5" descr="DSC0127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3475" y="743938"/>
            <a:ext cx="4958642" cy="370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203853" y="467575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時間：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103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　年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9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　月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30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　日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地點：車棚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32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說明：掃除積水避免病媒蚊孳生</a:t>
            </a:r>
            <a:endParaRPr lang="zh-TW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819675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CIMG0507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237956"/>
            <a:ext cx="5224975" cy="379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28356" y="503747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時間：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103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9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22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地點：校園圍牆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32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說明：飲料空瓶</a:t>
            </a:r>
            <a:endParaRPr lang="zh-TW" altLang="en-US" sz="3200" dirty="0"/>
          </a:p>
        </p:txBody>
      </p:sp>
      <p:pic>
        <p:nvPicPr>
          <p:cNvPr id="6" name="圖片 5" descr="CIMG050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24356" y="1039983"/>
            <a:ext cx="4951829" cy="399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527408" y="503747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時間：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103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地點：校內排球場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32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說明：未喝完的飲料杯</a:t>
            </a:r>
            <a:endParaRPr lang="zh-TW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764588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清除空瓶容器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6562" name="Picture 2" descr="https://fbcdn-sphotos-h-a.akamaihd.net/hphotos-ak-xpa1/v/t34.0-12/10917743_1029025750457416_1374529470_n.jpg?oh=f98ba1c204cdd90d52c2fecd1d0b1f8c&amp;oe=54B557E4&amp;__gda__=1421151029_94ea8066e1e9f3840ae0a2b1b0d314f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5233" y="2256262"/>
            <a:ext cx="6929413" cy="3897796"/>
          </a:xfrm>
          <a:prstGeom prst="rect">
            <a:avLst/>
          </a:prstGeom>
          <a:noFill/>
        </p:spPr>
      </p:pic>
      <p:pic>
        <p:nvPicPr>
          <p:cNvPr id="66564" name="Picture 4" descr="https://fbcdn-sphotos-h-a.akamaihd.net/hphotos-ak-xpa1/v/t34.0-12/10893883_1029031817123476_390817391_n.jpg?oh=b97c5f067baa2d9fd8dae9b674413482&amp;oe=54B53FA1&amp;__gda__=1421235009_3c62a7dc93fb08693dcf1dfe4ce88b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30432" y="1016000"/>
            <a:ext cx="3037567" cy="5400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清除空瓶容器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7586" name="Picture 2" descr="https://fbcdn-sphotos-h-a.akamaihd.net/hphotos-ak-xpa1/v/t34.0-12/10913603_1029040343789290_176012255_n.jpg?oh=32fbcce7116fc98795d30e12ce874c4e&amp;oe=54B58319&amp;__gda__=1421173433_7e06bd8979c13c4f4955f89582a52b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3861" y="1459921"/>
            <a:ext cx="4126139" cy="4832022"/>
          </a:xfrm>
          <a:prstGeom prst="rect">
            <a:avLst/>
          </a:prstGeom>
          <a:noFill/>
        </p:spPr>
      </p:pic>
      <p:pic>
        <p:nvPicPr>
          <p:cNvPr id="67588" name="Picture 4" descr="https://fbcdn-sphotos-h-a.akamaihd.net/hphotos-ak-xpa1/v/t34.0-12/10904655_1029040490455942_654959755_n.jpg?oh=a3e71d2235dba668e9d4e57a9c413be9&amp;oe=54B64B06&amp;__gda__=1421175590_3e6b03c75092a0dca5fa76a50350e4c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61289" y="1306286"/>
            <a:ext cx="5143500" cy="497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69468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校務會議                                    </a:t>
            </a:r>
            <a:r>
              <a:rPr lang="en-US" altLang="zh-TW" dirty="0" smtClean="0"/>
              <a:t>103</a:t>
            </a:r>
            <a:r>
              <a:rPr lang="zh-TW" altLang="en-US" dirty="0" smtClean="0"/>
              <a:t>年</a:t>
            </a:r>
            <a:r>
              <a:rPr lang="en-US" altLang="zh-TW" dirty="0" smtClean="0"/>
              <a:t>8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29</a:t>
            </a:r>
            <a:r>
              <a:rPr lang="zh-TW" altLang="en-US" dirty="0" smtClean="0"/>
              <a:t>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說明：校長與各處室主任</a:t>
            </a:r>
            <a:r>
              <a:rPr lang="zh-TW" altLang="zh-TW" sz="3600" dirty="0" smtClean="0"/>
              <a:t>於</a:t>
            </a:r>
            <a:r>
              <a:rPr lang="zh-TW" altLang="zh-TW" sz="3600" dirty="0"/>
              <a:t>期初校務會議時，向全校教職員工宣導傳染病</a:t>
            </a:r>
            <a:r>
              <a:rPr lang="zh-TW" altLang="zh-TW" sz="3600" dirty="0" smtClean="0"/>
              <a:t>防治</a:t>
            </a:r>
            <a:r>
              <a:rPr lang="zh-TW" altLang="zh-TW" sz="3600" dirty="0"/>
              <a:t>相關工作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  <p:sp>
        <p:nvSpPr>
          <p:cNvPr id="10" name="矩形 9"/>
          <p:cNvSpPr/>
          <p:nvPr/>
        </p:nvSpPr>
        <p:spPr>
          <a:xfrm>
            <a:off x="838200" y="5402691"/>
            <a:ext cx="5361511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zh-TW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校長主持</a:t>
            </a:r>
            <a:r>
              <a:rPr lang="zh-TW" altLang="zh-TW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會議</a:t>
            </a:r>
            <a:endParaRPr lang="en-US" altLang="zh-TW" sz="3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說明針對登革熱防治</a:t>
            </a:r>
            <a:r>
              <a:rPr lang="zh-TW" altLang="zh-TW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狀況</a:t>
            </a:r>
            <a:endParaRPr lang="zh-TW" altLang="en-US" sz="3600" dirty="0"/>
          </a:p>
        </p:txBody>
      </p:sp>
      <p:pic>
        <p:nvPicPr>
          <p:cNvPr id="11" name="圖片 10" descr="IMAG716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101167" y="2633191"/>
            <a:ext cx="3390313" cy="269165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101167" y="5402691"/>
            <a:ext cx="4317784" cy="11977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zh-TW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學務主任</a:t>
            </a:r>
            <a:r>
              <a:rPr lang="zh-TW" altLang="zh-TW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說明</a:t>
            </a:r>
            <a:endParaRPr lang="en-US" altLang="zh-TW" sz="3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登革熱</a:t>
            </a:r>
            <a:r>
              <a:rPr lang="zh-TW" altLang="zh-TW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防治工作項目</a:t>
            </a:r>
            <a:endParaRPr lang="zh-TW" altLang="en-US" sz="3600" dirty="0"/>
          </a:p>
        </p:txBody>
      </p:sp>
      <p:pic>
        <p:nvPicPr>
          <p:cNvPr id="13" name="圖片 12" descr="IMAG7178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206804" y="2675793"/>
            <a:ext cx="4234375" cy="2649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367510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清除空瓶容器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8610" name="Picture 2" descr="https://fbcdn-sphotos-h-a.akamaihd.net/hphotos-ak-xpa1/v/t34.0-12/10933280_1029040477122610_470473210_n.jpg?oh=fbc6ebd910bd6fa7e6e9f8b16087ba43&amp;oe=54B57D13&amp;__gda__=1421231219_e8c555ec330582c362fd12e677e254d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918" y="1447246"/>
            <a:ext cx="3951968" cy="4862246"/>
          </a:xfrm>
          <a:prstGeom prst="rect">
            <a:avLst/>
          </a:prstGeom>
          <a:noFill/>
        </p:spPr>
      </p:pic>
      <p:pic>
        <p:nvPicPr>
          <p:cNvPr id="68612" name="Picture 4" descr="https://fbcdn-sphotos-h-a.akamaihd.net/hphotos-ak-xpa1/v/t34.0-12/10899587_1029040620455929_876777628_n.jpg?oh=fc544975f4cbce5771774279588246ef&amp;oe=54B63009&amp;__gda__=1421166505_e014cd8e7859c788ce1053a373039be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92914" y="1447246"/>
            <a:ext cx="3059589" cy="4876800"/>
          </a:xfrm>
          <a:prstGeom prst="rect">
            <a:avLst/>
          </a:prstGeom>
          <a:noFill/>
        </p:spPr>
      </p:pic>
      <p:pic>
        <p:nvPicPr>
          <p:cNvPr id="68614" name="Picture 6" descr="https://fbcdn-sphotos-h-a.akamaihd.net/hphotos-ak-xpa1/v/t34.0-12/10904801_1029122353781089_360246578_n.jpg?oh=f94c21db7d8882d3b199ab28b5afece4&amp;oe=54B5395E&amp;__gda__=1421235518_7f753c75e540d64ec28279ee4325ee2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06089" y="1447246"/>
            <a:ext cx="3066596" cy="51059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清除落葉，不積水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5538" name="Picture 2" descr="https://lh3.googleusercontent.com/-0loEHmhbBSM/VKOGejEvGbI/AAAAAAAA590/pnBaB091dm4/w958-h542-no/IMAG29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7657" y="1715072"/>
            <a:ext cx="5109029" cy="4642186"/>
          </a:xfrm>
          <a:prstGeom prst="rect">
            <a:avLst/>
          </a:prstGeom>
          <a:noFill/>
        </p:spPr>
      </p:pic>
      <p:pic>
        <p:nvPicPr>
          <p:cNvPr id="65540" name="Picture 4" descr="https://lh4.googleusercontent.com/-bpRc45ranhg/VKOGcseoTII/AAAAAAAA59o/AdNnmSrvnVA/w958-h542-no/IMAG2904.jpg"/>
          <p:cNvPicPr>
            <a:picLocks noChangeAspect="1" noChangeArrowheads="1"/>
          </p:cNvPicPr>
          <p:nvPr/>
        </p:nvPicPr>
        <p:blipFill>
          <a:blip r:embed="rId3" cstate="email"/>
          <a:srcRect b="-4059"/>
          <a:stretch>
            <a:fillRect/>
          </a:stretch>
        </p:blipFill>
        <p:spPr bwMode="auto">
          <a:xfrm>
            <a:off x="6531429" y="1181100"/>
            <a:ext cx="5021943" cy="5372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清除落葉，不積水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8686" y="1698171"/>
            <a:ext cx="5646057" cy="397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13715" y="1865086"/>
            <a:ext cx="555897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清除落葉，不積水</a:t>
            </a:r>
            <a:endParaRPr lang="zh-TW" altLang="en-US" dirty="0"/>
          </a:p>
        </p:txBody>
      </p:sp>
      <p:pic>
        <p:nvPicPr>
          <p:cNvPr id="69634" name="Picture 2" descr="L:\新增資料夾 (3)\103照片\新增資料夾\學生掃地\IMAG13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4850" y="1596572"/>
            <a:ext cx="5685321" cy="3214914"/>
          </a:xfrm>
          <a:prstGeom prst="rect">
            <a:avLst/>
          </a:prstGeom>
          <a:noFill/>
        </p:spPr>
      </p:pic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9965" y="2481943"/>
            <a:ext cx="5481989" cy="309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_1517.jpg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47182" y="868994"/>
            <a:ext cx="4968880" cy="38014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6327" y="503178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時間：</a:t>
            </a:r>
            <a: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103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　</a:t>
            </a:r>
            <a: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 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15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zh-TW" altLang="zh-TW" sz="3200" kern="1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地點：自然科辦公室 </a:t>
            </a:r>
          </a:p>
          <a:p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說明：檢查花瓶</a:t>
            </a:r>
            <a:endParaRPr lang="zh-TW" altLang="en-US" sz="3200" kern="1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 descr="DSC_1538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834260" y="854575"/>
            <a:ext cx="4910557" cy="38158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54543" y="503178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時間： </a:t>
            </a:r>
            <a: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103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15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</a:p>
          <a:p>
            <a:pPr>
              <a:spcAft>
                <a:spcPts val="0"/>
              </a:spcAft>
            </a:pP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地點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：學務處外</a:t>
            </a:r>
          </a:p>
          <a:p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說明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清</a:t>
            </a:r>
            <a:r>
              <a:rPr lang="zh-TW" altLang="en-US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除</a:t>
            </a:r>
            <a:r>
              <a:rPr lang="zh-TW" altLang="zh-TW" sz="32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未</a:t>
            </a:r>
            <a:r>
              <a:rPr lang="zh-TW" altLang="zh-TW" sz="32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喝完的飲料杯</a:t>
            </a:r>
            <a:endParaRPr lang="zh-TW" altLang="en-US" sz="3200" kern="1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45828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_1519.jpg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8247" y="882103"/>
            <a:ext cx="4921882" cy="3535151"/>
          </a:xfrm>
          <a:prstGeom prst="rect">
            <a:avLst/>
          </a:prstGeom>
        </p:spPr>
      </p:pic>
      <p:pic>
        <p:nvPicPr>
          <p:cNvPr id="5" name="圖片 4" descr="DSC_1514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651698" y="882103"/>
            <a:ext cx="5032055" cy="37461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4183" y="4821692"/>
            <a:ext cx="5249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103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　年　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　月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15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　日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地點：車棚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32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說明：清除裝水容器</a:t>
            </a: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338183" y="482169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 smtClean="0">
                <a:latin typeface="標楷體" panose="03000509000000000000" pitchFamily="65" charset="-120"/>
                <a:cs typeface="Times New Roman" panose="02020603050405020304" pitchFamily="18" charset="0"/>
              </a:rPr>
              <a:t>103</a:t>
            </a:r>
            <a:r>
              <a:rPr lang="zh-TW" altLang="en-US" sz="3200" kern="100" dirty="0" smtClean="0">
                <a:latin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　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　月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15</a:t>
            </a: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　日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3200" kern="100" dirty="0" smtClean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地點：國文科辦公室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32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說明：檢查積水容器</a:t>
            </a:r>
            <a:endParaRPr lang="zh-TW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65395306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88" y="1690688"/>
            <a:ext cx="6006034" cy="337839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194" y="1690688"/>
            <a:ext cx="6006034" cy="3378394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16251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為防治孑孓產生    在校園各水溝置放粗鹽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59742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為防治孑孓產生    在校園各水溝置放粗鹽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05" y="1690688"/>
            <a:ext cx="5801783" cy="43513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246054" y="1828800"/>
            <a:ext cx="5387927" cy="36241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75206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7" y="1361392"/>
            <a:ext cx="5801783" cy="4351338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為防治孑孓產生    在校園各水溝置放粗鹽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333" y="1690688"/>
            <a:ext cx="2875713" cy="5085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488418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23" y="2398908"/>
            <a:ext cx="5450057" cy="4087544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855" y="2398908"/>
            <a:ext cx="5447236" cy="3064070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為防治孑孓產生    在校園各水溝置放粗鹽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453024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1675" y="4853156"/>
            <a:ext cx="5604121" cy="174578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3200" dirty="0"/>
              <a:t>教務主任呼籲老師在課堂</a:t>
            </a:r>
            <a:r>
              <a:rPr lang="zh-TW" altLang="zh-TW" sz="3200" dirty="0" smtClean="0"/>
              <a:t>上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zh-TW" sz="3200" dirty="0" smtClean="0"/>
              <a:t>提醒學生注意環境</a:t>
            </a:r>
            <a:r>
              <a:rPr lang="zh-TW" altLang="en-US" sz="3200" dirty="0" smtClean="0"/>
              <a:t>、</a:t>
            </a:r>
            <a:r>
              <a:rPr lang="zh-TW" altLang="zh-TW" sz="3200" dirty="0" smtClean="0"/>
              <a:t>身體狀況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將登革熱防治議題融入課程</a:t>
            </a:r>
            <a:endParaRPr lang="zh-TW" altLang="en-US" sz="3200" dirty="0"/>
          </a:p>
        </p:txBody>
      </p:sp>
      <p:pic>
        <p:nvPicPr>
          <p:cNvPr id="4" name="圖片 3" descr="IMAG7147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91878" y="1282568"/>
            <a:ext cx="5604122" cy="3415347"/>
          </a:xfrm>
          <a:prstGeom prst="rect">
            <a:avLst/>
          </a:prstGeom>
        </p:spPr>
      </p:pic>
      <p:pic>
        <p:nvPicPr>
          <p:cNvPr id="7" name="圖片 6" descr="IMAG7168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694122" y="1282568"/>
            <a:ext cx="5263416" cy="33597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94122" y="4853156"/>
            <a:ext cx="48013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總務主任對於學校</a:t>
            </a:r>
            <a:r>
              <a:rPr lang="zh-TW" altLang="zh-TW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環境</a:t>
            </a:r>
            <a:endParaRPr lang="en-US" altLang="zh-TW" sz="3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可能</a:t>
            </a:r>
            <a:r>
              <a:rPr lang="zh-TW" altLang="zh-TW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積水處提出提醒</a:t>
            </a:r>
            <a:endParaRPr lang="zh-TW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9124901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巡視校園、檢查環境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3267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環保隊員每周兩次巡視校園環境，定期檢查是否有積水狀況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78" y="2858238"/>
            <a:ext cx="4534755" cy="340106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141" y="2858238"/>
            <a:ext cx="5678659" cy="3194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32533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7" y="2191385"/>
            <a:ext cx="5801783" cy="4351338"/>
          </a:xfrm>
        </p:spPr>
      </p:pic>
      <p:sp>
        <p:nvSpPr>
          <p:cNvPr id="5" name="矩形 4"/>
          <p:cNvSpPr/>
          <p:nvPr/>
        </p:nvSpPr>
        <p:spPr>
          <a:xfrm>
            <a:off x="1138509" y="573085"/>
            <a:ext cx="71096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 smtClean="0"/>
              <a:t>巡視校園、檢查環境</a:t>
            </a:r>
            <a:endParaRPr lang="zh-TW" altLang="en-US" sz="6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2523"/>
          <a:stretch/>
        </p:blipFill>
        <p:spPr>
          <a:xfrm>
            <a:off x="6363286" y="1997611"/>
            <a:ext cx="5615526" cy="3657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535781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99" y="2222695"/>
            <a:ext cx="5239349" cy="2947134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巡視校園、檢查環境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304" y="1690688"/>
            <a:ext cx="6291342" cy="3538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98519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68812" y="1843087"/>
            <a:ext cx="3065170" cy="3980937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018735" y="3909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為防治孑孓產生   校園的水溝潑灑漂白水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451178" y="1547446"/>
            <a:ext cx="3878036" cy="53105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170308" y="1575582"/>
            <a:ext cx="3878036" cy="5261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8161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為防治孑孓產生   校園的水溝潑灑漂白水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67" y="1544272"/>
            <a:ext cx="2460578" cy="43513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982" y="1646104"/>
            <a:ext cx="2947203" cy="521189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796" b="-6376"/>
          <a:stretch/>
        </p:blipFill>
        <p:spPr>
          <a:xfrm>
            <a:off x="8253025" y="1646104"/>
            <a:ext cx="3186353" cy="5634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43661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172" y="62638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張貼宣導海報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2466" name="Picture 2" descr="https://fbcdn-sphotos-g-a.akamaihd.net/hphotos-ak-xpa1/v/t1.0-9/10898311_647615075360798_3136458615614628773_n.jpg?oh=e388ce60c701746deea308af11395332&amp;oe=553DF441&amp;__gda__=1429128185_cb0cb759973ed97f8fe1819bf1a2a09d"/>
          <p:cNvPicPr>
            <a:picLocks noChangeAspect="1" noChangeArrowheads="1"/>
          </p:cNvPicPr>
          <p:nvPr/>
        </p:nvPicPr>
        <p:blipFill>
          <a:blip r:embed="rId2" cstate="email"/>
          <a:srcRect r="-263"/>
          <a:stretch>
            <a:fillRect/>
          </a:stretch>
        </p:blipFill>
        <p:spPr bwMode="auto">
          <a:xfrm>
            <a:off x="620033" y="1981201"/>
            <a:ext cx="5185682" cy="4129313"/>
          </a:xfrm>
          <a:prstGeom prst="rect">
            <a:avLst/>
          </a:prstGeom>
          <a:noFill/>
        </p:spPr>
      </p:pic>
      <p:pic>
        <p:nvPicPr>
          <p:cNvPr id="62468" name="Picture 4" descr="https://scontent-a-hkg.xx.fbcdn.net/hphotos-xap1/v/t1.0-9/10429282_647615042027468_8831008113260321351_n.jpg?oh=ea94ff8e08cf2f4b9bacf30a48be090f&amp;oe=553B2A4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92685" y="1806189"/>
            <a:ext cx="4107543" cy="4576307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5733144" y="899882"/>
            <a:ext cx="645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巡視校園、完成檢核表</a:t>
            </a:r>
            <a:endParaRPr lang="zh-TW" alt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工地檢查積水狀況、清除空瓶、倒消毒水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95" y="1690688"/>
            <a:ext cx="5577040" cy="333528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725" y="1690688"/>
            <a:ext cx="5751380" cy="34395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090149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6607" b="-722"/>
          <a:stretch/>
        </p:blipFill>
        <p:spPr>
          <a:xfrm>
            <a:off x="347698" y="2660408"/>
            <a:ext cx="5574801" cy="3910598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990600" y="81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工地檢查積水狀況、清除空瓶、倒消毒水</a:t>
            </a:r>
            <a:endParaRPr lang="en-US" altLang="zh-TW" dirty="0" smtClean="0"/>
          </a:p>
          <a:p>
            <a:r>
              <a:rPr lang="zh-TW" altLang="en-US" dirty="0" smtClean="0"/>
              <a:t>空地無</a:t>
            </a:r>
            <a:r>
              <a:rPr lang="zh-TW" altLang="en-US" dirty="0"/>
              <a:t>積水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235" y="2952092"/>
            <a:ext cx="5563565" cy="3327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42579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86266" y="2143469"/>
            <a:ext cx="5472331" cy="4351338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990600" y="81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職工定期</a:t>
            </a:r>
            <a:r>
              <a:rPr lang="en-US" altLang="zh-TW" dirty="0" smtClean="0"/>
              <a:t>(</a:t>
            </a:r>
            <a:r>
              <a:rPr lang="zh-TW" altLang="en-US" dirty="0" smtClean="0"/>
              <a:t>每周一、四</a:t>
            </a:r>
            <a:r>
              <a:rPr lang="en-US" altLang="zh-TW" dirty="0" smtClean="0"/>
              <a:t>)</a:t>
            </a:r>
            <a:r>
              <a:rPr lang="zh-TW" altLang="en-US" dirty="0" smtClean="0"/>
              <a:t>檢查校園環境</a:t>
            </a:r>
            <a:endParaRPr lang="en-US" altLang="zh-TW" dirty="0" smtClean="0"/>
          </a:p>
          <a:p>
            <a:r>
              <a:rPr lang="zh-TW" altLang="en-US" dirty="0" smtClean="0"/>
              <a:t>完成登革熱自我檢核表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159284" y="3826412"/>
            <a:ext cx="4346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檢查校園頂樓</a:t>
            </a:r>
            <a:endParaRPr lang="zh-TW" alt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6085728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99534" y="2143469"/>
            <a:ext cx="5307371" cy="4257331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990600" y="81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職工定期</a:t>
            </a:r>
            <a:r>
              <a:rPr lang="en-US" altLang="zh-TW" dirty="0" smtClean="0"/>
              <a:t>(</a:t>
            </a:r>
            <a:r>
              <a:rPr lang="zh-TW" altLang="en-US" dirty="0" smtClean="0"/>
              <a:t>每周一、四</a:t>
            </a:r>
            <a:r>
              <a:rPr lang="en-US" altLang="zh-TW" dirty="0" smtClean="0"/>
              <a:t>)</a:t>
            </a:r>
            <a:r>
              <a:rPr lang="zh-TW" altLang="en-US" dirty="0" smtClean="0"/>
              <a:t>檢查校園環境</a:t>
            </a:r>
            <a:endParaRPr lang="en-US" altLang="zh-TW" dirty="0" smtClean="0"/>
          </a:p>
          <a:p>
            <a:r>
              <a:rPr lang="zh-TW" altLang="en-US" dirty="0" smtClean="0"/>
              <a:t>完成登革熱自我檢核表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159284" y="3826412"/>
            <a:ext cx="4346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檢查校園廁所</a:t>
            </a:r>
            <a:endParaRPr lang="en-US" altLang="zh-TW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14340959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朝會</a:t>
            </a:r>
            <a:r>
              <a:rPr lang="zh-TW" altLang="zh-TW" dirty="0" smtClean="0"/>
              <a:t>宣導</a:t>
            </a:r>
            <a:r>
              <a:rPr lang="zh-TW" altLang="en-US" dirty="0" smtClean="0"/>
              <a:t>           </a:t>
            </a:r>
            <a:r>
              <a:rPr lang="en-US" altLang="zh-TW" dirty="0" smtClean="0"/>
              <a:t>103</a:t>
            </a:r>
            <a:r>
              <a:rPr lang="zh-TW" altLang="zh-TW" dirty="0"/>
              <a:t>年</a:t>
            </a:r>
            <a:r>
              <a:rPr lang="en-US" altLang="zh-TW" dirty="0"/>
              <a:t>9</a:t>
            </a:r>
            <a:r>
              <a:rPr lang="zh-TW" altLang="zh-TW" dirty="0"/>
              <a:t>月</a:t>
            </a:r>
            <a:r>
              <a:rPr lang="en-US" altLang="zh-TW" dirty="0"/>
              <a:t>2</a:t>
            </a:r>
            <a:r>
              <a:rPr lang="zh-TW" altLang="zh-TW" dirty="0"/>
              <a:t>日</a:t>
            </a:r>
            <a:endParaRPr lang="zh-TW" altLang="en-US" dirty="0"/>
          </a:p>
        </p:txBody>
      </p:sp>
      <p:pic>
        <p:nvPicPr>
          <p:cNvPr id="4" name="內容版面配置區 3" descr="IMAG7341.jpg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95763" y="1690687"/>
            <a:ext cx="4973517" cy="33261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4813" y="5386501"/>
            <a:ext cx="618630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sz="3600" dirty="0"/>
              <a:t>校長說明防治登革熱的重要性</a:t>
            </a:r>
            <a:endParaRPr lang="zh-TW" altLang="en-US" sz="3600" dirty="0"/>
          </a:p>
        </p:txBody>
      </p:sp>
      <p:pic>
        <p:nvPicPr>
          <p:cNvPr id="6" name="圖片 5" descr="IMAG7356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618581" y="1690688"/>
            <a:ext cx="5099807" cy="33261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23183" y="5386502"/>
            <a:ext cx="443061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zh-TW" sz="3200" dirty="0" smtClean="0">
                <a:effectLst/>
                <a:latin typeface="+mn-ea"/>
                <a:cs typeface="Times New Roman" panose="02020603050405020304" pitchFamily="18" charset="0"/>
              </a:rPr>
              <a:t>學務主任說明工作事項</a:t>
            </a:r>
            <a:endParaRPr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82438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77" y="2307642"/>
            <a:ext cx="7276007" cy="4351338"/>
          </a:xfrm>
        </p:spPr>
      </p:pic>
      <p:sp>
        <p:nvSpPr>
          <p:cNvPr id="7" name="文字方塊 6"/>
          <p:cNvSpPr txBox="1"/>
          <p:nvPr/>
        </p:nvSpPr>
        <p:spPr>
          <a:xfrm>
            <a:off x="8309318" y="3587261"/>
            <a:ext cx="4346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校園地下室</a:t>
            </a:r>
            <a:endParaRPr lang="en-US" altLang="zh-TW" sz="4400" dirty="0" smtClean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990600" y="81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職工定期</a:t>
            </a:r>
            <a:r>
              <a:rPr lang="en-US" altLang="zh-TW" dirty="0" smtClean="0"/>
              <a:t>(</a:t>
            </a:r>
            <a:r>
              <a:rPr lang="zh-TW" altLang="en-US" dirty="0" smtClean="0"/>
              <a:t>每周一、四</a:t>
            </a:r>
            <a:r>
              <a:rPr lang="en-US" altLang="zh-TW" dirty="0" smtClean="0"/>
              <a:t>)</a:t>
            </a:r>
            <a:r>
              <a:rPr lang="zh-TW" altLang="en-US" dirty="0" smtClean="0"/>
              <a:t>檢查校園環境</a:t>
            </a:r>
            <a:endParaRPr lang="en-US" altLang="zh-TW" dirty="0" smtClean="0"/>
          </a:p>
          <a:p>
            <a:r>
              <a:rPr lang="zh-TW" altLang="en-US" dirty="0" smtClean="0"/>
              <a:t>完成登革熱自我檢核表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166673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36"/>
          <a:stretch/>
        </p:blipFill>
        <p:spPr>
          <a:xfrm>
            <a:off x="-80362" y="2396926"/>
            <a:ext cx="4125685" cy="4142991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051226" y="7532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職工定期</a:t>
            </a:r>
            <a:r>
              <a:rPr lang="en-US" altLang="zh-TW" dirty="0" smtClean="0"/>
              <a:t>(</a:t>
            </a:r>
            <a:r>
              <a:rPr lang="zh-TW" altLang="en-US" dirty="0" smtClean="0"/>
              <a:t>每周一、四</a:t>
            </a:r>
            <a:r>
              <a:rPr lang="en-US" altLang="zh-TW" dirty="0" smtClean="0"/>
              <a:t>)</a:t>
            </a:r>
            <a:r>
              <a:rPr lang="zh-TW" altLang="en-US" dirty="0" smtClean="0"/>
              <a:t>檢查校園環境</a:t>
            </a:r>
            <a:endParaRPr lang="en-US" altLang="zh-TW" dirty="0" smtClean="0"/>
          </a:p>
          <a:p>
            <a:r>
              <a:rPr lang="zh-TW" altLang="en-US" dirty="0" smtClean="0"/>
              <a:t>完成登革熱自我檢核表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843890" y="3597813"/>
            <a:ext cx="4346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檢查水溝</a:t>
            </a:r>
            <a:endParaRPr lang="en-US" altLang="zh-TW" sz="4400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924" t="-46229"/>
          <a:stretch/>
        </p:blipFill>
        <p:spPr>
          <a:xfrm>
            <a:off x="4258349" y="0"/>
            <a:ext cx="410135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064567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30609" y="2967335"/>
            <a:ext cx="47307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8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書法家中圓體" pitchFamily="49" charset="-120"/>
              </a:rPr>
              <a:t>謝謝指教</a:t>
            </a:r>
            <a:endParaRPr lang="zh-TW" altLang="en-US" sz="8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書法家中圓體" pitchFamily="49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357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smtClean="0"/>
              <a:t>朝會宣導</a:t>
            </a:r>
            <a:r>
              <a:rPr lang="zh-TW" altLang="en-US" smtClean="0"/>
              <a:t>           </a:t>
            </a:r>
            <a:r>
              <a:rPr lang="en-US" altLang="zh-TW" smtClean="0"/>
              <a:t>103</a:t>
            </a:r>
            <a:r>
              <a:rPr lang="zh-TW" altLang="zh-TW" smtClean="0"/>
              <a:t>年</a:t>
            </a:r>
            <a:r>
              <a:rPr lang="en-US" altLang="zh-TW" smtClean="0"/>
              <a:t>9</a:t>
            </a:r>
            <a:r>
              <a:rPr lang="zh-TW" altLang="zh-TW" smtClean="0"/>
              <a:t>月</a:t>
            </a:r>
            <a:r>
              <a:rPr lang="en-US" altLang="zh-TW" smtClean="0"/>
              <a:t>2</a:t>
            </a:r>
            <a:r>
              <a:rPr lang="zh-TW" altLang="zh-TW" smtClean="0"/>
              <a:t>日</a:t>
            </a:r>
            <a:endParaRPr lang="zh-TW" altLang="en-US" dirty="0"/>
          </a:p>
        </p:txBody>
      </p:sp>
      <p:pic>
        <p:nvPicPr>
          <p:cNvPr id="5" name="內容版面配置區 4" descr="IMAG7348 (1).jpg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95764" y="1843087"/>
            <a:ext cx="5522156" cy="3516703"/>
          </a:xfrm>
          <a:prstGeom prst="rect">
            <a:avLst/>
          </a:prstGeom>
        </p:spPr>
      </p:pic>
      <p:pic>
        <p:nvPicPr>
          <p:cNvPr id="6" name="圖片 5" descr="IMAG7346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512756" y="1869793"/>
            <a:ext cx="5416647" cy="348999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573763" y="5621775"/>
            <a:ext cx="387798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sz="4800" kern="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學生認真聆聽</a:t>
            </a:r>
            <a:endParaRPr lang="zh-TW" alt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816745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登革熱防治環保隊</a:t>
            </a:r>
            <a:r>
              <a:rPr lang="zh-TW" altLang="zh-TW" dirty="0" smtClean="0"/>
              <a:t>推廣</a:t>
            </a:r>
            <a:r>
              <a:rPr lang="zh-TW" altLang="en-US" dirty="0" smtClean="0"/>
              <a:t>      </a:t>
            </a:r>
            <a:r>
              <a:rPr lang="en-US" altLang="zh-TW" dirty="0"/>
              <a:t>103</a:t>
            </a:r>
            <a:r>
              <a:rPr lang="zh-TW" altLang="zh-TW" dirty="0"/>
              <a:t>年</a:t>
            </a:r>
            <a:r>
              <a:rPr lang="en-US" altLang="zh-TW" dirty="0"/>
              <a:t>9</a:t>
            </a:r>
            <a:r>
              <a:rPr lang="zh-TW" altLang="zh-TW" dirty="0"/>
              <a:t>月</a:t>
            </a:r>
            <a:r>
              <a:rPr lang="en-US" altLang="zh-TW" dirty="0"/>
              <a:t>4</a:t>
            </a:r>
            <a:r>
              <a:rPr lang="zh-TW" altLang="zh-TW" dirty="0"/>
              <a:t>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86474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zh-TW" altLang="zh-TW" sz="4400" dirty="0"/>
              <a:t>登革熱防治請環保隊協助推行</a:t>
            </a:r>
          </a:p>
          <a:p>
            <a:pPr lvl="0"/>
            <a:r>
              <a:rPr lang="zh-TW" altLang="zh-TW" sz="4400" dirty="0"/>
              <a:t>分配防治工作給環保隊員們</a:t>
            </a:r>
          </a:p>
          <a:p>
            <a:r>
              <a:rPr lang="zh-TW" altLang="zh-TW" sz="4400" dirty="0"/>
              <a:t>向環保隊員說明登革熱防治計畫</a:t>
            </a:r>
            <a:endParaRPr lang="zh-TW" altLang="en-US" sz="4400" dirty="0"/>
          </a:p>
        </p:txBody>
      </p:sp>
      <p:pic>
        <p:nvPicPr>
          <p:cNvPr id="5" name="圖片 4" descr="C:\Users\Administrator\Desktop\103照片\pho\環保隊\DSC_013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199" y="3806117"/>
            <a:ext cx="4620065" cy="286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774542" y="4137043"/>
            <a:ext cx="5262979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sz="4400" kern="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衛生組長</a:t>
            </a:r>
            <a:r>
              <a:rPr lang="zh-TW" altLang="en-US" sz="4400" kern="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向環保隊員</a:t>
            </a:r>
            <a:endParaRPr lang="en-US" altLang="zh-TW" sz="4400" kern="0" dirty="0" smtClean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400" kern="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說明登革熱防治計畫</a:t>
            </a:r>
            <a:endParaRPr lang="zh-TW" alt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2265415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C:\Users\Administrator\Desktop\103照片\pho\環保隊\DSC_014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6588" y="1323328"/>
            <a:ext cx="5404045" cy="408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46588" y="5658881"/>
            <a:ext cx="3570208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4400" kern="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學生踴躍報名</a:t>
            </a:r>
            <a:endParaRPr lang="zh-TW" altLang="en-US" sz="4400" dirty="0"/>
          </a:p>
        </p:txBody>
      </p:sp>
      <p:pic>
        <p:nvPicPr>
          <p:cNvPr id="6" name="內容版面配置區 5" descr="C:\Users\Administrator\Desktop\103照片\pho\環保隊\DSC_0142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4516" y="1323328"/>
            <a:ext cx="5122346" cy="408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694516" y="5658881"/>
            <a:ext cx="531427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sz="40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環保隊</a:t>
            </a:r>
            <a:r>
              <a:rPr lang="zh-TW" altLang="en-US" sz="40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小</a:t>
            </a:r>
            <a:r>
              <a:rPr lang="zh-TW" altLang="zh-TW" sz="40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隊長招攬隊員</a:t>
            </a:r>
            <a:endParaRPr lang="zh-TW" alt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84280595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社區活動</a:t>
            </a:r>
            <a:r>
              <a:rPr lang="en-US" altLang="zh-TW" dirty="0" smtClean="0"/>
              <a:t>--</a:t>
            </a:r>
            <a:r>
              <a:rPr lang="zh-TW" altLang="zh-TW" dirty="0" smtClean="0"/>
              <a:t>清掃街道</a:t>
            </a:r>
            <a:r>
              <a:rPr lang="zh-TW" altLang="en-US" dirty="0" smtClean="0"/>
              <a:t>                </a:t>
            </a:r>
            <a:r>
              <a:rPr lang="en-US" altLang="zh-TW" dirty="0"/>
              <a:t>103</a:t>
            </a:r>
            <a:r>
              <a:rPr lang="zh-TW" altLang="zh-TW" dirty="0"/>
              <a:t>年</a:t>
            </a:r>
            <a:r>
              <a:rPr lang="en-US" altLang="zh-TW" dirty="0"/>
              <a:t>9</a:t>
            </a:r>
            <a:r>
              <a:rPr lang="zh-TW" altLang="zh-TW" dirty="0"/>
              <a:t>月</a:t>
            </a:r>
            <a:r>
              <a:rPr lang="en-US" altLang="zh-TW" dirty="0" smtClean="0"/>
              <a:t>27</a:t>
            </a:r>
            <a:r>
              <a:rPr lang="zh-TW" altLang="zh-TW" dirty="0" smtClean="0"/>
              <a:t>日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 smtClean="0"/>
              <a:t>衛生</a:t>
            </a:r>
            <a:r>
              <a:rPr lang="zh-TW" altLang="zh-TW" sz="3200" dirty="0"/>
              <a:t>組長</a:t>
            </a:r>
            <a:r>
              <a:rPr lang="zh-TW" altLang="zh-TW" sz="3200" dirty="0" smtClean="0"/>
              <a:t>帶領環保隊員到</a:t>
            </a:r>
            <a:r>
              <a:rPr lang="zh-TW" altLang="zh-TW" sz="3200" dirty="0"/>
              <a:t>社區進行清掃</a:t>
            </a:r>
            <a:r>
              <a:rPr lang="zh-TW" altLang="zh-TW" sz="3200" dirty="0" smtClean="0"/>
              <a:t>街道</a:t>
            </a:r>
            <a:r>
              <a:rPr lang="zh-TW" altLang="en-US" sz="3200" dirty="0" smtClean="0"/>
              <a:t>、</a:t>
            </a:r>
            <a:r>
              <a:rPr lang="zh-TW" altLang="zh-TW" sz="3200" dirty="0"/>
              <a:t>清除</a:t>
            </a:r>
            <a:r>
              <a:rPr lang="zh-TW" altLang="zh-TW" sz="3200" dirty="0" smtClean="0"/>
              <a:t>容器</a:t>
            </a:r>
            <a:endParaRPr lang="zh-TW" altLang="en-US" sz="3200" dirty="0"/>
          </a:p>
        </p:txBody>
      </p:sp>
      <p:pic>
        <p:nvPicPr>
          <p:cNvPr id="9" name="圖片 8" descr="IMAG8148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90195" y="2663296"/>
            <a:ext cx="5758914" cy="332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290195" y="6044614"/>
            <a:ext cx="449353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sz="32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環境教育系列活動開跑</a:t>
            </a:r>
            <a:r>
              <a:rPr lang="en-US" altLang="zh-TW" sz="32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  <a:endParaRPr lang="zh-TW" altLang="en-US" sz="3200" dirty="0"/>
          </a:p>
        </p:txBody>
      </p:sp>
      <p:pic>
        <p:nvPicPr>
          <p:cNvPr id="11" name="圖片 10" descr="WP_20140927_009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6059" y="2663295"/>
            <a:ext cx="4547368" cy="332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6666059" y="6176963"/>
            <a:ext cx="433965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sz="36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拿好掃具</a:t>
            </a:r>
            <a:r>
              <a:rPr lang="zh-TW" altLang="en-US" sz="3600" dirty="0" smtClean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，準備出發</a:t>
            </a:r>
            <a:endParaRPr lang="zh-TW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7459979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880</Words>
  <Application>Microsoft Office PowerPoint</Application>
  <PresentationFormat>自訂</PresentationFormat>
  <Paragraphs>126</Paragraphs>
  <Slides>52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3" baseType="lpstr">
      <vt:lpstr>Office 佈景主題</vt:lpstr>
      <vt:lpstr>登革熱防治成果報告</vt:lpstr>
      <vt:lpstr>投影片 2</vt:lpstr>
      <vt:lpstr>校務會議                                    103年8月29日 </vt:lpstr>
      <vt:lpstr>投影片 4</vt:lpstr>
      <vt:lpstr>朝會宣導           103年9月2日</vt:lpstr>
      <vt:lpstr>投影片 6</vt:lpstr>
      <vt:lpstr>登革熱防治環保隊推廣      103年9月4日</vt:lpstr>
      <vt:lpstr>投影片 8</vt:lpstr>
      <vt:lpstr>社區活動--清掃街道                103年9月27日</vt:lpstr>
      <vt:lpstr>投影片 10</vt:lpstr>
      <vt:lpstr>幹部訓練宣導        103年9月10日、9月11日</vt:lpstr>
      <vt:lpstr>投影片 12</vt:lpstr>
      <vt:lpstr>投影片 13</vt:lpstr>
      <vt:lpstr>親師會推廣          103年9月13日</vt:lpstr>
      <vt:lpstr>投影片 15</vt:lpstr>
      <vt:lpstr>投影片 16</vt:lpstr>
      <vt:lpstr>親職手冊的宣導內容</vt:lpstr>
      <vt:lpstr>投影片 18</vt:lpstr>
      <vt:lpstr>每周學務通告--子曰    宣導</vt:lpstr>
      <vt:lpstr>投影片 20</vt:lpstr>
      <vt:lpstr>導師會報</vt:lpstr>
      <vt:lpstr>導師會報會議資料   宣導</vt:lpstr>
      <vt:lpstr>投影片 23</vt:lpstr>
      <vt:lpstr>投影片 24</vt:lpstr>
      <vt:lpstr>投影片 25</vt:lpstr>
      <vt:lpstr>投影片 26</vt:lpstr>
      <vt:lpstr>投影片 27</vt:lpstr>
      <vt:lpstr>清除空瓶容器</vt:lpstr>
      <vt:lpstr>清除空瓶容器</vt:lpstr>
      <vt:lpstr>清除空瓶容器</vt:lpstr>
      <vt:lpstr>清除落葉，不積水</vt:lpstr>
      <vt:lpstr>清除落葉，不積水</vt:lpstr>
      <vt:lpstr>清除落葉，不積水</vt:lpstr>
      <vt:lpstr>投影片 34</vt:lpstr>
      <vt:lpstr>投影片 35</vt:lpstr>
      <vt:lpstr>投影片 36</vt:lpstr>
      <vt:lpstr>為防治孑孓產生    在校園各水溝置放粗鹽</vt:lpstr>
      <vt:lpstr>為防治孑孓產生    在校園各水溝置放粗鹽</vt:lpstr>
      <vt:lpstr>投影片 39</vt:lpstr>
      <vt:lpstr>巡視校園、檢查環境</vt:lpstr>
      <vt:lpstr>投影片 41</vt:lpstr>
      <vt:lpstr>投影片 42</vt:lpstr>
      <vt:lpstr>投影片 43</vt:lpstr>
      <vt:lpstr>為防治孑孓產生   校園的水溝潑灑漂白水</vt:lpstr>
      <vt:lpstr>張貼宣導海報</vt:lpstr>
      <vt:lpstr>工地檢查積水狀況、清除空瓶、倒消毒水</vt:lpstr>
      <vt:lpstr>投影片 47</vt:lpstr>
      <vt:lpstr>投影片 48</vt:lpstr>
      <vt:lpstr>投影片 49</vt:lpstr>
      <vt:lpstr>投影片 50</vt:lpstr>
      <vt:lpstr>投影片 51</vt:lpstr>
      <vt:lpstr>投影片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登革熱防治成果報告</dc:title>
  <dc:creator>劉品君</dc:creator>
  <cp:lastModifiedBy>ASUS</cp:lastModifiedBy>
  <cp:revision>40</cp:revision>
  <dcterms:created xsi:type="dcterms:W3CDTF">2015-01-11T15:20:49Z</dcterms:created>
  <dcterms:modified xsi:type="dcterms:W3CDTF">2015-03-16T01:18:14Z</dcterms:modified>
</cp:coreProperties>
</file>