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601200" cy="12801600" type="A3"/>
  <p:notesSz cx="6797675" cy="9926638"/>
  <p:defaultTextStyle>
    <a:defPPr>
      <a:defRPr lang="zh-TW"/>
    </a:defPPr>
    <a:lvl1pPr marL="0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89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979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968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957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946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936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925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914" algn="l" defTabSz="127997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032" y="9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6332"/>
          </a:xfrm>
          <a:prstGeom prst="rect">
            <a:avLst/>
          </a:prstGeom>
        </p:spPr>
        <p:txBody>
          <a:bodyPr vert="horz" lIns="95768" tIns="47884" rIns="95768" bIns="4788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6332"/>
          </a:xfrm>
          <a:prstGeom prst="rect">
            <a:avLst/>
          </a:prstGeom>
        </p:spPr>
        <p:txBody>
          <a:bodyPr vert="horz" lIns="95768" tIns="47884" rIns="95768" bIns="47884" rtlCol="0"/>
          <a:lstStyle>
            <a:lvl1pPr algn="r">
              <a:defRPr sz="1300"/>
            </a:lvl1pPr>
          </a:lstStyle>
          <a:p>
            <a:fld id="{6FBB7CF9-9D51-4E8E-A2EB-E9CDA6F71167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68" tIns="47884" rIns="95768" bIns="4788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9" y="4715154"/>
            <a:ext cx="5438140" cy="4466987"/>
          </a:xfrm>
          <a:prstGeom prst="rect">
            <a:avLst/>
          </a:prstGeom>
        </p:spPr>
        <p:txBody>
          <a:bodyPr vert="horz" lIns="95768" tIns="47884" rIns="95768" bIns="4788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768" tIns="47884" rIns="95768" bIns="4788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5768" tIns="47884" rIns="95768" bIns="47884" rtlCol="0" anchor="b"/>
          <a:lstStyle>
            <a:lvl1pPr algn="r">
              <a:defRPr sz="1300"/>
            </a:lvl1pPr>
          </a:lstStyle>
          <a:p>
            <a:fld id="{FFBDCE0E-8480-46C2-BD71-C56D5F913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2480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6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76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46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82" algn="l" defTabSz="9142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DCE0E-8480-46C2-BD71-C56D5F9137A2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20464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1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5572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3667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2471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8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7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9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95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94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93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9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91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7227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2896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9" indent="0">
              <a:buNone/>
              <a:defRPr sz="2800" b="1"/>
            </a:lvl2pPr>
            <a:lvl3pPr marL="1279979" indent="0">
              <a:buNone/>
              <a:defRPr sz="2500" b="1"/>
            </a:lvl3pPr>
            <a:lvl4pPr marL="1919968" indent="0">
              <a:buNone/>
              <a:defRPr sz="2200" b="1"/>
            </a:lvl4pPr>
            <a:lvl5pPr marL="2559957" indent="0">
              <a:buNone/>
              <a:defRPr sz="2200" b="1"/>
            </a:lvl5pPr>
            <a:lvl6pPr marL="3199946" indent="0">
              <a:buNone/>
              <a:defRPr sz="2200" b="1"/>
            </a:lvl6pPr>
            <a:lvl7pPr marL="3839936" indent="0">
              <a:buNone/>
              <a:defRPr sz="2200" b="1"/>
            </a:lvl7pPr>
            <a:lvl8pPr marL="4479925" indent="0">
              <a:buNone/>
              <a:defRPr sz="2200" b="1"/>
            </a:lvl8pPr>
            <a:lvl9pPr marL="5119914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9" indent="0">
              <a:buNone/>
              <a:defRPr sz="2800" b="1"/>
            </a:lvl2pPr>
            <a:lvl3pPr marL="1279979" indent="0">
              <a:buNone/>
              <a:defRPr sz="2500" b="1"/>
            </a:lvl3pPr>
            <a:lvl4pPr marL="1919968" indent="0">
              <a:buNone/>
              <a:defRPr sz="2200" b="1"/>
            </a:lvl4pPr>
            <a:lvl5pPr marL="2559957" indent="0">
              <a:buNone/>
              <a:defRPr sz="2200" b="1"/>
            </a:lvl5pPr>
            <a:lvl6pPr marL="3199946" indent="0">
              <a:buNone/>
              <a:defRPr sz="2200" b="1"/>
            </a:lvl6pPr>
            <a:lvl7pPr marL="3839936" indent="0">
              <a:buNone/>
              <a:defRPr sz="2200" b="1"/>
            </a:lvl7pPr>
            <a:lvl8pPr marL="4479925" indent="0">
              <a:buNone/>
              <a:defRPr sz="2200" b="1"/>
            </a:lvl8pPr>
            <a:lvl9pPr marL="5119914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440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7176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7584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53803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989" indent="0">
              <a:buNone/>
              <a:defRPr sz="1700"/>
            </a:lvl2pPr>
            <a:lvl3pPr marL="1279979" indent="0">
              <a:buNone/>
              <a:defRPr sz="1400"/>
            </a:lvl3pPr>
            <a:lvl4pPr marL="1919968" indent="0">
              <a:buNone/>
              <a:defRPr sz="1300"/>
            </a:lvl4pPr>
            <a:lvl5pPr marL="2559957" indent="0">
              <a:buNone/>
              <a:defRPr sz="1300"/>
            </a:lvl5pPr>
            <a:lvl6pPr marL="3199946" indent="0">
              <a:buNone/>
              <a:defRPr sz="1300"/>
            </a:lvl6pPr>
            <a:lvl7pPr marL="3839936" indent="0">
              <a:buNone/>
              <a:defRPr sz="1300"/>
            </a:lvl7pPr>
            <a:lvl8pPr marL="4479925" indent="0">
              <a:buNone/>
              <a:defRPr sz="1300"/>
            </a:lvl8pPr>
            <a:lvl9pPr marL="5119914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8061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989" indent="0">
              <a:buNone/>
              <a:defRPr sz="3900"/>
            </a:lvl2pPr>
            <a:lvl3pPr marL="1279979" indent="0">
              <a:buNone/>
              <a:defRPr sz="3400"/>
            </a:lvl3pPr>
            <a:lvl4pPr marL="1919968" indent="0">
              <a:buNone/>
              <a:defRPr sz="2800"/>
            </a:lvl4pPr>
            <a:lvl5pPr marL="2559957" indent="0">
              <a:buNone/>
              <a:defRPr sz="2800"/>
            </a:lvl5pPr>
            <a:lvl6pPr marL="3199946" indent="0">
              <a:buNone/>
              <a:defRPr sz="2800"/>
            </a:lvl6pPr>
            <a:lvl7pPr marL="3839936" indent="0">
              <a:buNone/>
              <a:defRPr sz="2800"/>
            </a:lvl7pPr>
            <a:lvl8pPr marL="4479925" indent="0">
              <a:buNone/>
              <a:defRPr sz="2800"/>
            </a:lvl8pPr>
            <a:lvl9pPr marL="5119914" indent="0">
              <a:buNone/>
              <a:defRPr sz="2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39989" indent="0">
              <a:buNone/>
              <a:defRPr sz="1700"/>
            </a:lvl2pPr>
            <a:lvl3pPr marL="1279979" indent="0">
              <a:buNone/>
              <a:defRPr sz="1400"/>
            </a:lvl3pPr>
            <a:lvl4pPr marL="1919968" indent="0">
              <a:buNone/>
              <a:defRPr sz="1300"/>
            </a:lvl4pPr>
            <a:lvl5pPr marL="2559957" indent="0">
              <a:buNone/>
              <a:defRPr sz="1300"/>
            </a:lvl5pPr>
            <a:lvl6pPr marL="3199946" indent="0">
              <a:buNone/>
              <a:defRPr sz="1300"/>
            </a:lvl6pPr>
            <a:lvl7pPr marL="3839936" indent="0">
              <a:buNone/>
              <a:defRPr sz="1300"/>
            </a:lvl7pPr>
            <a:lvl8pPr marL="4479925" indent="0">
              <a:buNone/>
              <a:defRPr sz="1300"/>
            </a:lvl8pPr>
            <a:lvl9pPr marL="5119914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5020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80061" y="512659"/>
            <a:ext cx="8641080" cy="2133600"/>
          </a:xfrm>
          <a:prstGeom prst="rect">
            <a:avLst/>
          </a:prstGeom>
        </p:spPr>
        <p:txBody>
          <a:bodyPr vert="horz" lIns="127998" tIns="63999" rIns="127998" bIns="63999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1" y="2987041"/>
            <a:ext cx="8641080" cy="8448464"/>
          </a:xfrm>
          <a:prstGeom prst="rect">
            <a:avLst/>
          </a:prstGeom>
        </p:spPr>
        <p:txBody>
          <a:bodyPr vert="horz" lIns="127998" tIns="63999" rIns="127998" bIns="63999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7"/>
          </a:xfrm>
          <a:prstGeom prst="rect">
            <a:avLst/>
          </a:prstGeom>
        </p:spPr>
        <p:txBody>
          <a:bodyPr vert="horz" lIns="127998" tIns="63999" rIns="127998" bIns="63999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C6BBF-7E76-443A-B07F-1CB7D684B754}" type="datetimeFigureOut">
              <a:rPr lang="zh-TW" altLang="en-US" smtClean="0"/>
              <a:pPr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0411" y="11865188"/>
            <a:ext cx="3040380" cy="681567"/>
          </a:xfrm>
          <a:prstGeom prst="rect">
            <a:avLst/>
          </a:prstGeom>
        </p:spPr>
        <p:txBody>
          <a:bodyPr vert="horz" lIns="127998" tIns="63999" rIns="127998" bIns="63999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80861" y="11865188"/>
            <a:ext cx="2240280" cy="681567"/>
          </a:xfrm>
          <a:prstGeom prst="rect">
            <a:avLst/>
          </a:prstGeom>
        </p:spPr>
        <p:txBody>
          <a:bodyPr vert="horz" lIns="127998" tIns="63999" rIns="127998" bIns="63999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30A8A-CC01-42C7-8054-DBD3699A809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716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79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92" indent="-479992" algn="l" defTabSz="1279979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82" indent="-399993" algn="l" defTabSz="1279979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73" indent="-319995" algn="l" defTabSz="127997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2" indent="-319995" algn="l" defTabSz="127997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952" indent="-319995" algn="l" defTabSz="1279979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941" indent="-319995" algn="l" defTabSz="127997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930" indent="-319995" algn="l" defTabSz="127997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20" indent="-319995" algn="l" defTabSz="127997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909" indent="-319995" algn="l" defTabSz="127997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89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79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968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957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946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936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925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914" algn="l" defTabSz="127997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矩形 58"/>
          <p:cNvSpPr/>
          <p:nvPr/>
        </p:nvSpPr>
        <p:spPr>
          <a:xfrm>
            <a:off x="492066" y="741285"/>
            <a:ext cx="8686439" cy="11563941"/>
          </a:xfrm>
          <a:prstGeom prst="rect">
            <a:avLst/>
          </a:prstGeom>
          <a:solidFill>
            <a:schemeClr val="bg1"/>
          </a:solidFill>
          <a:ln w="349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 dirty="0"/>
          </a:p>
        </p:txBody>
      </p:sp>
      <p:sp>
        <p:nvSpPr>
          <p:cNvPr id="215" name="文字方塊 214"/>
          <p:cNvSpPr txBox="1"/>
          <p:nvPr/>
        </p:nvSpPr>
        <p:spPr>
          <a:xfrm>
            <a:off x="8076964" y="3420309"/>
            <a:ext cx="559224" cy="10836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cxnSp>
        <p:nvCxnSpPr>
          <p:cNvPr id="7" name="直線接點 6"/>
          <p:cNvCxnSpPr>
            <a:stCxn id="215" idx="3"/>
            <a:endCxn id="172" idx="2"/>
          </p:cNvCxnSpPr>
          <p:nvPr/>
        </p:nvCxnSpPr>
        <p:spPr>
          <a:xfrm flipH="1">
            <a:off x="8076964" y="3962111"/>
            <a:ext cx="559224" cy="9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接點 215"/>
          <p:cNvCxnSpPr/>
          <p:nvPr/>
        </p:nvCxnSpPr>
        <p:spPr>
          <a:xfrm flipH="1">
            <a:off x="8076964" y="4204557"/>
            <a:ext cx="559224" cy="9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接點 216"/>
          <p:cNvCxnSpPr/>
          <p:nvPr/>
        </p:nvCxnSpPr>
        <p:spPr>
          <a:xfrm flipH="1">
            <a:off x="8076964" y="3655496"/>
            <a:ext cx="559224" cy="9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文字方塊 171"/>
          <p:cNvSpPr txBox="1"/>
          <p:nvPr/>
        </p:nvSpPr>
        <p:spPr>
          <a:xfrm rot="16200000">
            <a:off x="7382147" y="3809093"/>
            <a:ext cx="1065600" cy="324036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graphicFrame>
        <p:nvGraphicFramePr>
          <p:cNvPr id="162" name="表格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7985516"/>
              </p:ext>
            </p:extLst>
          </p:nvPr>
        </p:nvGraphicFramePr>
        <p:xfrm>
          <a:off x="5160641" y="9501011"/>
          <a:ext cx="2340260" cy="2201960"/>
        </p:xfrm>
        <a:graphic>
          <a:graphicData uri="http://schemas.openxmlformats.org/drawingml/2006/table">
            <a:tbl>
              <a:tblPr/>
              <a:tblGrid>
                <a:gridCol w="468052"/>
                <a:gridCol w="468052"/>
                <a:gridCol w="468052"/>
                <a:gridCol w="468052"/>
                <a:gridCol w="468052"/>
              </a:tblGrid>
              <a:tr h="25490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en-US" sz="1200" b="1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F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TW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學務處</a:t>
                      </a:r>
                      <a:endParaRPr lang="zh-TW" sz="12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TW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輔導室</a:t>
                      </a:r>
                      <a:endParaRPr lang="zh-TW" sz="1200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209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210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211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212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312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313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314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208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309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310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311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315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305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306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307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308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6F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301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302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303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304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7F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 rowSpan="2" gridSpan="4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勤 學 樓</a:t>
                      </a:r>
                      <a:endParaRPr lang="zh-TW" altLang="zh-TW" sz="1200" b="1" kern="100" dirty="0" smtClean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zh-TW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禮 堂</a:t>
                      </a: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8F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 gridSpan="4" vMerge="1"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 hMerge="1" vMerge="1"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</a:tbl>
          </a:graphicData>
        </a:graphic>
      </p:graphicFrame>
      <p:cxnSp>
        <p:nvCxnSpPr>
          <p:cNvPr id="57" name="直線接點 56"/>
          <p:cNvCxnSpPr/>
          <p:nvPr/>
        </p:nvCxnSpPr>
        <p:spPr>
          <a:xfrm>
            <a:off x="4827942" y="8010096"/>
            <a:ext cx="8662" cy="14831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4692602" y="11765396"/>
            <a:ext cx="369306" cy="664331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spAutoFit/>
          </a:bodyPr>
          <a:lstStyle/>
          <a:p>
            <a:pPr algn="ctr"/>
            <a:r>
              <a:rPr lang="zh-TW" altLang="en-US" sz="1200" dirty="0"/>
              <a:t>警衛室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718223" y="11353629"/>
            <a:ext cx="553972" cy="931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spAutoFit/>
          </a:bodyPr>
          <a:lstStyle/>
          <a:p>
            <a:pPr algn="ctr"/>
            <a:r>
              <a:rPr lang="zh-TW" altLang="en-US" sz="1200" dirty="0"/>
              <a:t>教職員</a:t>
            </a:r>
            <a:endParaRPr lang="en-US" altLang="zh-TW" sz="1200" dirty="0"/>
          </a:p>
          <a:p>
            <a:pPr algn="ctr"/>
            <a:r>
              <a:rPr lang="zh-TW" altLang="en-US" sz="1200" dirty="0"/>
              <a:t>機踏車車棚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1839006" y="11401489"/>
            <a:ext cx="369306" cy="8841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>
            <a:spAutoFit/>
          </a:bodyPr>
          <a:lstStyle/>
          <a:p>
            <a:r>
              <a:rPr lang="zh-TW" altLang="en-US" sz="1200" dirty="0"/>
              <a:t>來賓停車位</a:t>
            </a:r>
          </a:p>
        </p:txBody>
      </p:sp>
      <p:sp>
        <p:nvSpPr>
          <p:cNvPr id="27" name="矩形 26"/>
          <p:cNvSpPr/>
          <p:nvPr/>
        </p:nvSpPr>
        <p:spPr>
          <a:xfrm>
            <a:off x="4377240" y="5464696"/>
            <a:ext cx="351352" cy="720698"/>
          </a:xfrm>
          <a:prstGeom prst="rect">
            <a:avLst/>
          </a:prstGeom>
        </p:spPr>
        <p:txBody>
          <a:bodyPr vert="eaVert"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4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奮 發 樓</a:t>
            </a:r>
          </a:p>
        </p:txBody>
      </p:sp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0884355"/>
              </p:ext>
            </p:extLst>
          </p:nvPr>
        </p:nvGraphicFramePr>
        <p:xfrm>
          <a:off x="4725302" y="5410483"/>
          <a:ext cx="3027626" cy="1359941"/>
        </p:xfrm>
        <a:graphic>
          <a:graphicData uri="http://schemas.openxmlformats.org/drawingml/2006/table">
            <a:tbl>
              <a:tblPr/>
              <a:tblGrid>
                <a:gridCol w="385296"/>
                <a:gridCol w="385296"/>
                <a:gridCol w="385296"/>
                <a:gridCol w="346989"/>
                <a:gridCol w="432048"/>
                <a:gridCol w="414163"/>
                <a:gridCol w="435016"/>
                <a:gridCol w="243522"/>
              </a:tblGrid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 1~6</a:t>
                      </a:r>
                      <a:r>
                        <a:rPr lang="zh-TW" altLang="en-US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樓梯</a:t>
                      </a:r>
                      <a:endParaRPr lang="en-US" altLang="zh-TW" sz="1200" b="1" kern="10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b="1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b="1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b="1" kern="100" dirty="0"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979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花圃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6F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  <a:tr h="267072"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2799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花圃</a:t>
                      </a:r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樓梯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solidFill>
                            <a:schemeClr val="bg1"/>
                          </a:solidFill>
                        </a:rPr>
                        <a:t>206</a:t>
                      </a:r>
                      <a:endParaRPr lang="zh-TW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花圃</a:t>
                      </a:r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樓梯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solidFill>
                            <a:schemeClr val="bg1"/>
                          </a:solidFill>
                        </a:rPr>
                        <a:t>201</a:t>
                      </a:r>
                      <a:endParaRPr lang="zh-TW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廁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所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廻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  <a:tr h="196249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廊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/>
                        <a:t>健康中心</a:t>
                      </a:r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30" name="拱形 29"/>
          <p:cNvSpPr/>
          <p:nvPr/>
        </p:nvSpPr>
        <p:spPr>
          <a:xfrm>
            <a:off x="6264183" y="5222251"/>
            <a:ext cx="360040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33" name="直線接點 32"/>
          <p:cNvCxnSpPr/>
          <p:nvPr/>
        </p:nvCxnSpPr>
        <p:spPr>
          <a:xfrm>
            <a:off x="4476564" y="8010096"/>
            <a:ext cx="8662" cy="14831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6123881" y="11738976"/>
            <a:ext cx="902785" cy="259033"/>
          </a:xfrm>
          <a:prstGeom prst="rect">
            <a:avLst/>
          </a:prstGeom>
        </p:spPr>
        <p:txBody>
          <a:bodyPr vert="horz"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4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圓形廣場</a:t>
            </a:r>
            <a:endParaRPr lang="zh-TW" altLang="zh-TW" sz="14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cxnSp>
        <p:nvCxnSpPr>
          <p:cNvPr id="43" name="直線接點 42"/>
          <p:cNvCxnSpPr/>
          <p:nvPr/>
        </p:nvCxnSpPr>
        <p:spPr>
          <a:xfrm rot="10800000" flipV="1">
            <a:off x="5749938" y="6796844"/>
            <a:ext cx="886866" cy="77237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28" idx="2"/>
          </p:cNvCxnSpPr>
          <p:nvPr/>
        </p:nvCxnSpPr>
        <p:spPr>
          <a:xfrm flipH="1">
            <a:off x="4935955" y="6770424"/>
            <a:ext cx="1303160" cy="108011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5056191" y="8299475"/>
            <a:ext cx="2044728" cy="1135243"/>
          </a:xfrm>
          <a:prstGeom prst="rect">
            <a:avLst/>
          </a:prstGeom>
          <a:solidFill>
            <a:schemeClr val="accent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+mj-ea"/>
                <a:ea typeface="+mj-ea"/>
              </a:rPr>
              <a:t>磊 園</a:t>
            </a:r>
          </a:p>
        </p:txBody>
      </p:sp>
      <p:sp>
        <p:nvSpPr>
          <p:cNvPr id="63" name="文字方塊 62"/>
          <p:cNvSpPr txBox="1"/>
          <p:nvPr/>
        </p:nvSpPr>
        <p:spPr>
          <a:xfrm>
            <a:off x="4161736" y="12440176"/>
            <a:ext cx="1817787" cy="40011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zh-TW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鎮 中 路</a:t>
            </a:r>
          </a:p>
        </p:txBody>
      </p:sp>
      <p:sp>
        <p:nvSpPr>
          <p:cNvPr id="61" name="矩形 60"/>
          <p:cNvSpPr/>
          <p:nvPr/>
        </p:nvSpPr>
        <p:spPr>
          <a:xfrm>
            <a:off x="2946394" y="12065043"/>
            <a:ext cx="1710189" cy="348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大門</a:t>
            </a:r>
          </a:p>
        </p:txBody>
      </p:sp>
      <p:sp>
        <p:nvSpPr>
          <p:cNvPr id="68" name="文字方塊 67"/>
          <p:cNvSpPr txBox="1"/>
          <p:nvPr/>
        </p:nvSpPr>
        <p:spPr>
          <a:xfrm>
            <a:off x="23682" y="2128779"/>
            <a:ext cx="492443" cy="1015651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>
            <a:defPPr>
              <a:defRPr lang="zh-TW"/>
            </a:defPPr>
            <a:lvl1pPr algn="ctr">
              <a:defRPr sz="20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zh-TW" altLang="en-US" dirty="0"/>
              <a:t>康定路</a:t>
            </a:r>
          </a:p>
        </p:txBody>
      </p:sp>
      <p:sp>
        <p:nvSpPr>
          <p:cNvPr id="67" name="文字方塊 66"/>
          <p:cNvSpPr txBox="1"/>
          <p:nvPr/>
        </p:nvSpPr>
        <p:spPr>
          <a:xfrm>
            <a:off x="9204702" y="2116325"/>
            <a:ext cx="492443" cy="1015651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>
            <a:defPPr>
              <a:defRPr lang="zh-TW"/>
            </a:defPPr>
            <a:lvl1pPr algn="ctr">
              <a:defRPr sz="20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zh-TW" altLang="en-US" dirty="0"/>
              <a:t>樹人路</a:t>
            </a:r>
          </a:p>
        </p:txBody>
      </p:sp>
      <p:sp>
        <p:nvSpPr>
          <p:cNvPr id="1030" name="文字方塊 1029"/>
          <p:cNvSpPr txBox="1"/>
          <p:nvPr/>
        </p:nvSpPr>
        <p:spPr>
          <a:xfrm>
            <a:off x="4738176" y="4647486"/>
            <a:ext cx="3986862" cy="483879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>
            <a:defPPr>
              <a:defRPr lang="zh-TW"/>
            </a:defPPr>
            <a:lvl1pPr algn="ctr">
              <a:defRPr sz="1200">
                <a:solidFill>
                  <a:schemeClr val="tx1"/>
                </a:solidFill>
                <a:latin typeface="+mj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TW" altLang="en-US" dirty="0"/>
              <a:t>綠光森巴</a:t>
            </a:r>
          </a:p>
        </p:txBody>
      </p:sp>
      <p:sp>
        <p:nvSpPr>
          <p:cNvPr id="1031" name="橢圓 1030"/>
          <p:cNvSpPr/>
          <p:nvPr/>
        </p:nvSpPr>
        <p:spPr>
          <a:xfrm>
            <a:off x="1056184" y="1264618"/>
            <a:ext cx="1836460" cy="1506041"/>
          </a:xfrm>
          <a:prstGeom prst="ellipse">
            <a:avLst/>
          </a:prstGeom>
          <a:noFill/>
          <a:ln w="317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操場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1" name="文字方塊 80"/>
          <p:cNvSpPr txBox="1"/>
          <p:nvPr/>
        </p:nvSpPr>
        <p:spPr>
          <a:xfrm rot="16200000">
            <a:off x="4387290" y="1676364"/>
            <a:ext cx="815746" cy="52320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27" tIns="45714" rIns="91427" bIns="45714" rtlCol="0" anchor="ctr">
            <a:spAutoFit/>
          </a:bodyPr>
          <a:lstStyle/>
          <a:p>
            <a:pPr algn="ctr"/>
            <a:r>
              <a:rPr lang="zh-TW" altLang="en-US" sz="1400" dirty="0"/>
              <a:t>司令台</a:t>
            </a:r>
            <a:endParaRPr lang="en-US" altLang="zh-TW" sz="1400" dirty="0"/>
          </a:p>
          <a:p>
            <a:pPr algn="ctr"/>
            <a:endParaRPr lang="zh-TW" altLang="en-US" sz="1400" dirty="0"/>
          </a:p>
        </p:txBody>
      </p:sp>
      <p:sp>
        <p:nvSpPr>
          <p:cNvPr id="83" name="矩形 82"/>
          <p:cNvSpPr/>
          <p:nvPr/>
        </p:nvSpPr>
        <p:spPr>
          <a:xfrm>
            <a:off x="281152" y="6393626"/>
            <a:ext cx="378989" cy="8352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側門</a:t>
            </a:r>
          </a:p>
        </p:txBody>
      </p:sp>
      <p:sp>
        <p:nvSpPr>
          <p:cNvPr id="86" name="拱形 85"/>
          <p:cNvSpPr/>
          <p:nvPr/>
        </p:nvSpPr>
        <p:spPr>
          <a:xfrm>
            <a:off x="3011464" y="3589299"/>
            <a:ext cx="1276733" cy="1414029"/>
          </a:xfrm>
          <a:prstGeom prst="blockArc">
            <a:avLst>
              <a:gd name="adj1" fmla="val 10890992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440561" y="7483486"/>
            <a:ext cx="2915950" cy="61861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27" tIns="45714" rIns="91427" bIns="45714" rtlCol="0" anchor="ctr">
            <a:noAutofit/>
          </a:bodyPr>
          <a:lstStyle/>
          <a:p>
            <a:r>
              <a:rPr lang="zh-TW" altLang="en-US" sz="1600" dirty="0">
                <a:solidFill>
                  <a:schemeClr val="tx1"/>
                </a:solidFill>
              </a:rPr>
              <a:t>仁愛樓</a:t>
            </a:r>
            <a:r>
              <a:rPr lang="en-US" altLang="zh-TW" sz="1600" dirty="0" smtClean="0">
                <a:solidFill>
                  <a:schemeClr val="tx1"/>
                </a:solidFill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</a:rPr>
              <a:t>拆除</a:t>
            </a:r>
            <a:r>
              <a:rPr lang="en-US" altLang="zh-TW" sz="1600" dirty="0">
                <a:solidFill>
                  <a:schemeClr val="tx1"/>
                </a:solidFill>
              </a:rPr>
              <a:t>)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3720480" y="11583256"/>
            <a:ext cx="234026" cy="218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8876238" y="4308490"/>
            <a:ext cx="503575" cy="6059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latin typeface="微軟正黑體" pitchFamily="34" charset="-120"/>
                <a:ea typeface="微軟正黑體" pitchFamily="34" charset="-120"/>
              </a:rPr>
              <a:t>腳踏車出入口</a:t>
            </a:r>
          </a:p>
        </p:txBody>
      </p:sp>
      <p:sp>
        <p:nvSpPr>
          <p:cNvPr id="62" name="矩形 61"/>
          <p:cNvSpPr/>
          <p:nvPr/>
        </p:nvSpPr>
        <p:spPr>
          <a:xfrm>
            <a:off x="8875757" y="5671383"/>
            <a:ext cx="503575" cy="6669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latin typeface="微軟正黑體" pitchFamily="34" charset="-120"/>
                <a:ea typeface="微軟正黑體" pitchFamily="34" charset="-120"/>
              </a:rPr>
              <a:t>行人</a:t>
            </a:r>
            <a:endParaRPr lang="en-US" altLang="zh-TW" sz="12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1200" dirty="0">
                <a:latin typeface="微軟正黑體" pitchFamily="34" charset="-120"/>
                <a:ea typeface="微軟正黑體" pitchFamily="34" charset="-120"/>
              </a:rPr>
              <a:t>出入口</a:t>
            </a:r>
          </a:p>
        </p:txBody>
      </p:sp>
      <p:cxnSp>
        <p:nvCxnSpPr>
          <p:cNvPr id="70" name="直線接點 69"/>
          <p:cNvCxnSpPr/>
          <p:nvPr/>
        </p:nvCxnSpPr>
        <p:spPr>
          <a:xfrm rot="10800000">
            <a:off x="528582" y="6765933"/>
            <a:ext cx="7193059" cy="36511"/>
          </a:xfrm>
          <a:prstGeom prst="line">
            <a:avLst/>
          </a:prstGeom>
          <a:ln w="25400" cmpd="sng">
            <a:solidFill>
              <a:srgbClr val="C00000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矩形 103"/>
          <p:cNvSpPr/>
          <p:nvPr/>
        </p:nvSpPr>
        <p:spPr>
          <a:xfrm>
            <a:off x="516124" y="9493277"/>
            <a:ext cx="2304256" cy="1800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/>
          </a:p>
        </p:txBody>
      </p:sp>
      <p:sp>
        <p:nvSpPr>
          <p:cNvPr id="105" name="文字方塊 104"/>
          <p:cNvSpPr txBox="1"/>
          <p:nvPr/>
        </p:nvSpPr>
        <p:spPr>
          <a:xfrm>
            <a:off x="659210" y="10933436"/>
            <a:ext cx="1431218" cy="252028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08" name="矩形 107"/>
          <p:cNvSpPr/>
          <p:nvPr/>
        </p:nvSpPr>
        <p:spPr>
          <a:xfrm>
            <a:off x="1092189" y="10285365"/>
            <a:ext cx="1023011" cy="307764"/>
          </a:xfrm>
          <a:prstGeom prst="rect">
            <a:avLst/>
          </a:prstGeom>
        </p:spPr>
        <p:txBody>
          <a:bodyPr wrap="none" lIns="91427" tIns="45714" rIns="91427" bIns="45714">
            <a:spAutoFit/>
          </a:bodyPr>
          <a:lstStyle/>
          <a:p>
            <a:r>
              <a:rPr lang="zh-TW" altLang="en-US" sz="1400" b="1" dirty="0"/>
              <a:t>科 學 大 樓</a:t>
            </a:r>
          </a:p>
        </p:txBody>
      </p:sp>
      <p:sp>
        <p:nvSpPr>
          <p:cNvPr id="111" name="矩形 110"/>
          <p:cNvSpPr/>
          <p:nvPr/>
        </p:nvSpPr>
        <p:spPr>
          <a:xfrm>
            <a:off x="516124" y="7297034"/>
            <a:ext cx="2304256" cy="1800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/>
          </a:p>
        </p:txBody>
      </p:sp>
      <p:sp>
        <p:nvSpPr>
          <p:cNvPr id="112" name="文字方塊 111"/>
          <p:cNvSpPr txBox="1"/>
          <p:nvPr/>
        </p:nvSpPr>
        <p:spPr>
          <a:xfrm>
            <a:off x="2460340" y="7801089"/>
            <a:ext cx="504056" cy="252028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13" name="文字方塊 112"/>
          <p:cNvSpPr txBox="1"/>
          <p:nvPr/>
        </p:nvSpPr>
        <p:spPr>
          <a:xfrm>
            <a:off x="2460340" y="8377153"/>
            <a:ext cx="504056" cy="252028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14" name="文字方塊 113"/>
          <p:cNvSpPr txBox="1"/>
          <p:nvPr/>
        </p:nvSpPr>
        <p:spPr>
          <a:xfrm>
            <a:off x="912168" y="8593177"/>
            <a:ext cx="1188132" cy="3960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91427" tIns="45714" rIns="91427" bIns="45714" rtlCol="0" anchor="ctr">
            <a:noAutofit/>
          </a:bodyPr>
          <a:lstStyle/>
          <a:p>
            <a:pPr algn="ctr"/>
            <a:r>
              <a:rPr lang="en-US" altLang="zh-TW" sz="1000" dirty="0" smtClean="0"/>
              <a:t>313</a:t>
            </a:r>
            <a:r>
              <a:rPr lang="zh-TW" altLang="en-US" sz="1000" dirty="0" smtClean="0"/>
              <a:t>活動中心</a:t>
            </a:r>
            <a:r>
              <a:rPr lang="en-US" altLang="zh-TW" sz="1000" dirty="0"/>
              <a:t>(</a:t>
            </a:r>
            <a:r>
              <a:rPr lang="zh-TW" altLang="en-US" sz="1000" dirty="0"/>
              <a:t>左</a:t>
            </a:r>
            <a:r>
              <a:rPr lang="en-US" altLang="zh-TW" sz="1000" dirty="0"/>
              <a:t>)</a:t>
            </a:r>
          </a:p>
          <a:p>
            <a:pPr algn="ctr"/>
            <a:r>
              <a:rPr lang="en-US" altLang="zh-TW" sz="1000" dirty="0"/>
              <a:t>1</a:t>
            </a:r>
            <a:r>
              <a:rPr lang="zh-TW" altLang="en-US" sz="1000" dirty="0"/>
              <a:t>、</a:t>
            </a:r>
            <a:r>
              <a:rPr lang="en-US" altLang="zh-TW" sz="1000" dirty="0"/>
              <a:t>2</a:t>
            </a:r>
            <a:r>
              <a:rPr lang="zh-TW" altLang="en-US" sz="1000" dirty="0"/>
              <a:t>、</a:t>
            </a:r>
            <a:r>
              <a:rPr lang="en-US" altLang="zh-TW" sz="1000" dirty="0"/>
              <a:t>3</a:t>
            </a:r>
            <a:r>
              <a:rPr lang="zh-TW" altLang="en-US" sz="1000" dirty="0"/>
              <a:t>樓走廊</a:t>
            </a:r>
          </a:p>
        </p:txBody>
      </p:sp>
      <p:sp>
        <p:nvSpPr>
          <p:cNvPr id="115" name="文字方塊 114"/>
          <p:cNvSpPr txBox="1"/>
          <p:nvPr/>
        </p:nvSpPr>
        <p:spPr>
          <a:xfrm>
            <a:off x="912424" y="7405046"/>
            <a:ext cx="1187876" cy="4019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91427" tIns="45714" rIns="91427" bIns="45714" rtlCol="0" anchor="ctr">
            <a:noAutofit/>
          </a:bodyPr>
          <a:lstStyle/>
          <a:p>
            <a:pPr algn="ctr"/>
            <a:r>
              <a:rPr lang="en-US" altLang="zh-TW" sz="1000" dirty="0" smtClean="0"/>
              <a:t>314</a:t>
            </a:r>
            <a:r>
              <a:rPr lang="zh-TW" altLang="en-US" sz="1000" dirty="0" smtClean="0"/>
              <a:t>活動</a:t>
            </a:r>
            <a:r>
              <a:rPr lang="zh-TW" altLang="en-US" sz="1000" dirty="0"/>
              <a:t>中心</a:t>
            </a:r>
            <a:r>
              <a:rPr lang="en-US" altLang="zh-TW" sz="1000" dirty="0"/>
              <a:t>(</a:t>
            </a:r>
            <a:r>
              <a:rPr lang="zh-TW" altLang="en-US" sz="1000" dirty="0"/>
              <a:t>右</a:t>
            </a:r>
            <a:r>
              <a:rPr lang="en-US" altLang="zh-TW" sz="1000" dirty="0"/>
              <a:t>)</a:t>
            </a:r>
          </a:p>
          <a:p>
            <a:pPr algn="ctr"/>
            <a:r>
              <a:rPr lang="en-US" altLang="zh-TW" sz="1000" dirty="0"/>
              <a:t>1</a:t>
            </a:r>
            <a:r>
              <a:rPr lang="zh-TW" altLang="en-US" sz="1000" dirty="0"/>
              <a:t>、</a:t>
            </a:r>
            <a:r>
              <a:rPr lang="en-US" altLang="zh-TW" sz="1000" dirty="0"/>
              <a:t>2</a:t>
            </a:r>
            <a:r>
              <a:rPr lang="zh-TW" altLang="en-US" sz="1000" dirty="0"/>
              <a:t>、</a:t>
            </a:r>
            <a:r>
              <a:rPr lang="en-US" altLang="zh-TW" sz="1000" dirty="0"/>
              <a:t>3</a:t>
            </a:r>
            <a:r>
              <a:rPr lang="zh-TW" altLang="en-US" sz="1000" dirty="0"/>
              <a:t>樓走廊</a:t>
            </a:r>
          </a:p>
        </p:txBody>
      </p:sp>
      <p:sp>
        <p:nvSpPr>
          <p:cNvPr id="117" name="矩形 116"/>
          <p:cNvSpPr/>
          <p:nvPr/>
        </p:nvSpPr>
        <p:spPr>
          <a:xfrm>
            <a:off x="948172" y="8033373"/>
            <a:ext cx="1261858" cy="307764"/>
          </a:xfrm>
          <a:prstGeom prst="rect">
            <a:avLst/>
          </a:prstGeom>
        </p:spPr>
        <p:txBody>
          <a:bodyPr wrap="none" lIns="91427" tIns="45714" rIns="91427" bIns="45714">
            <a:spAutoFit/>
          </a:bodyPr>
          <a:lstStyle/>
          <a:p>
            <a:r>
              <a:rPr lang="zh-TW" altLang="en-US" sz="1400" b="1" dirty="0"/>
              <a:t>學生活動中心</a:t>
            </a:r>
          </a:p>
        </p:txBody>
      </p:sp>
      <p:sp>
        <p:nvSpPr>
          <p:cNvPr id="118" name="文字方塊 117"/>
          <p:cNvSpPr txBox="1"/>
          <p:nvPr/>
        </p:nvSpPr>
        <p:spPr>
          <a:xfrm rot="16200000">
            <a:off x="1974288" y="7423046"/>
            <a:ext cx="504056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19" name="文字方塊 118"/>
          <p:cNvSpPr txBox="1"/>
          <p:nvPr/>
        </p:nvSpPr>
        <p:spPr>
          <a:xfrm rot="16200000">
            <a:off x="1974288" y="8719191"/>
            <a:ext cx="504056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20" name="文字方塊 119"/>
          <p:cNvSpPr txBox="1"/>
          <p:nvPr/>
        </p:nvSpPr>
        <p:spPr>
          <a:xfrm rot="16200000">
            <a:off x="534126" y="7423047"/>
            <a:ext cx="504056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21" name="矩形 120"/>
          <p:cNvSpPr/>
          <p:nvPr/>
        </p:nvSpPr>
        <p:spPr>
          <a:xfrm>
            <a:off x="516124" y="9097233"/>
            <a:ext cx="1574304" cy="29339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+mj-ea"/>
                <a:ea typeface="+mj-ea"/>
              </a:rPr>
              <a:t>花圃</a:t>
            </a:r>
          </a:p>
        </p:txBody>
      </p:sp>
      <p:sp>
        <p:nvSpPr>
          <p:cNvPr id="122" name="矩形 121"/>
          <p:cNvSpPr/>
          <p:nvPr/>
        </p:nvSpPr>
        <p:spPr>
          <a:xfrm>
            <a:off x="2820380" y="9500293"/>
            <a:ext cx="2088232" cy="1800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/>
          </a:p>
        </p:txBody>
      </p:sp>
      <p:sp>
        <p:nvSpPr>
          <p:cNvPr id="123" name="文字方塊 122"/>
          <p:cNvSpPr txBox="1"/>
          <p:nvPr/>
        </p:nvSpPr>
        <p:spPr>
          <a:xfrm rot="16200000">
            <a:off x="4232664" y="9924210"/>
            <a:ext cx="1099867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endParaRPr lang="zh-TW" altLang="zh-TW" sz="1200" dirty="0"/>
          </a:p>
        </p:txBody>
      </p:sp>
      <p:sp>
        <p:nvSpPr>
          <p:cNvPr id="124" name="文字方塊 123"/>
          <p:cNvSpPr txBox="1"/>
          <p:nvPr/>
        </p:nvSpPr>
        <p:spPr>
          <a:xfrm rot="16200000">
            <a:off x="2396461" y="9924213"/>
            <a:ext cx="1099867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27" name="矩形 126"/>
          <p:cNvSpPr/>
          <p:nvPr/>
        </p:nvSpPr>
        <p:spPr>
          <a:xfrm>
            <a:off x="3345516" y="9572302"/>
            <a:ext cx="1023011" cy="307764"/>
          </a:xfrm>
          <a:prstGeom prst="rect">
            <a:avLst/>
          </a:prstGeom>
        </p:spPr>
        <p:txBody>
          <a:bodyPr wrap="none" lIns="91427" tIns="45714" rIns="91427" bIns="45714">
            <a:spAutoFit/>
          </a:bodyPr>
          <a:lstStyle/>
          <a:p>
            <a:r>
              <a:rPr lang="zh-TW" altLang="en-US" sz="1400" b="1" dirty="0"/>
              <a:t>行 政 大 樓</a:t>
            </a:r>
          </a:p>
        </p:txBody>
      </p:sp>
      <p:sp>
        <p:nvSpPr>
          <p:cNvPr id="130" name="矩形 129"/>
          <p:cNvSpPr/>
          <p:nvPr/>
        </p:nvSpPr>
        <p:spPr>
          <a:xfrm>
            <a:off x="3576465" y="10004350"/>
            <a:ext cx="623862" cy="3077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27" tIns="45714" rIns="91427" bIns="45714">
            <a:spAutoFit/>
          </a:bodyPr>
          <a:lstStyle/>
          <a:p>
            <a:r>
              <a:rPr lang="zh-TW" altLang="en-US" sz="1400" b="1" dirty="0"/>
              <a:t>玄  關</a:t>
            </a:r>
          </a:p>
        </p:txBody>
      </p:sp>
      <p:sp>
        <p:nvSpPr>
          <p:cNvPr id="135" name="文字方塊 134"/>
          <p:cNvSpPr txBox="1"/>
          <p:nvPr/>
        </p:nvSpPr>
        <p:spPr>
          <a:xfrm rot="16200000">
            <a:off x="3932313" y="10474643"/>
            <a:ext cx="2204628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37" name="文字方塊 136"/>
          <p:cNvSpPr txBox="1"/>
          <p:nvPr/>
        </p:nvSpPr>
        <p:spPr>
          <a:xfrm rot="16200000">
            <a:off x="6524601" y="10474643"/>
            <a:ext cx="2204628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41" name="矩形 140"/>
          <p:cNvSpPr/>
          <p:nvPr/>
        </p:nvSpPr>
        <p:spPr>
          <a:xfrm>
            <a:off x="7752928" y="9523201"/>
            <a:ext cx="1325966" cy="13876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/>
          </a:p>
        </p:txBody>
      </p:sp>
      <p:sp>
        <p:nvSpPr>
          <p:cNvPr id="142" name="文字方塊 141"/>
          <p:cNvSpPr txBox="1"/>
          <p:nvPr/>
        </p:nvSpPr>
        <p:spPr>
          <a:xfrm rot="16200000">
            <a:off x="7365249" y="9911132"/>
            <a:ext cx="1069578" cy="281851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43" name="矩形 142"/>
          <p:cNvSpPr/>
          <p:nvPr/>
        </p:nvSpPr>
        <p:spPr>
          <a:xfrm>
            <a:off x="7932949" y="10586848"/>
            <a:ext cx="1023011" cy="307764"/>
          </a:xfrm>
          <a:prstGeom prst="rect">
            <a:avLst/>
          </a:prstGeom>
        </p:spPr>
        <p:txBody>
          <a:bodyPr wrap="none" lIns="91427" tIns="45714" rIns="91427" bIns="45714">
            <a:spAutoFit/>
          </a:bodyPr>
          <a:lstStyle/>
          <a:p>
            <a:r>
              <a:rPr lang="zh-TW" altLang="en-US" sz="1400" b="1" dirty="0"/>
              <a:t>美 術 大 樓</a:t>
            </a:r>
          </a:p>
        </p:txBody>
      </p:sp>
      <p:graphicFrame>
        <p:nvGraphicFramePr>
          <p:cNvPr id="145" name="表格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3127709"/>
              </p:ext>
            </p:extLst>
          </p:nvPr>
        </p:nvGraphicFramePr>
        <p:xfrm>
          <a:off x="8076965" y="9521389"/>
          <a:ext cx="936104" cy="1065458"/>
        </p:xfrm>
        <a:graphic>
          <a:graphicData uri="http://schemas.openxmlformats.org/drawingml/2006/table">
            <a:tbl>
              <a:tblPr/>
              <a:tblGrid>
                <a:gridCol w="468052"/>
                <a:gridCol w="468052"/>
              </a:tblGrid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表格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0849057"/>
              </p:ext>
            </p:extLst>
          </p:nvPr>
        </p:nvGraphicFramePr>
        <p:xfrm>
          <a:off x="7795458" y="8081850"/>
          <a:ext cx="1217610" cy="1035850"/>
        </p:xfrm>
        <a:graphic>
          <a:graphicData uri="http://schemas.openxmlformats.org/drawingml/2006/table">
            <a:tbl>
              <a:tblPr/>
              <a:tblGrid>
                <a:gridCol w="202935"/>
                <a:gridCol w="202935"/>
                <a:gridCol w="202935"/>
                <a:gridCol w="202935"/>
                <a:gridCol w="202935"/>
                <a:gridCol w="202935"/>
              </a:tblGrid>
              <a:tr h="51096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1F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4887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201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202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203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205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6" name="文字方塊 155"/>
          <p:cNvSpPr txBox="1"/>
          <p:nvPr/>
        </p:nvSpPr>
        <p:spPr>
          <a:xfrm>
            <a:off x="7795458" y="9117700"/>
            <a:ext cx="1215194" cy="331054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57" name="文字方塊 156"/>
          <p:cNvSpPr txBox="1"/>
          <p:nvPr/>
        </p:nvSpPr>
        <p:spPr>
          <a:xfrm>
            <a:off x="7795458" y="7821557"/>
            <a:ext cx="1215194" cy="252028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graphicFrame>
        <p:nvGraphicFramePr>
          <p:cNvPr id="158" name="表格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3493817"/>
              </p:ext>
            </p:extLst>
          </p:nvPr>
        </p:nvGraphicFramePr>
        <p:xfrm>
          <a:off x="7795458" y="6785707"/>
          <a:ext cx="1217610" cy="1035850"/>
        </p:xfrm>
        <a:graphic>
          <a:graphicData uri="http://schemas.openxmlformats.org/drawingml/2006/table">
            <a:tbl>
              <a:tblPr/>
              <a:tblGrid>
                <a:gridCol w="202935"/>
                <a:gridCol w="202935"/>
                <a:gridCol w="202935"/>
                <a:gridCol w="202935"/>
                <a:gridCol w="202935"/>
                <a:gridCol w="202935"/>
              </a:tblGrid>
              <a:tr h="510963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B1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1F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5F</a:t>
                      </a:r>
                      <a:endParaRPr lang="zh-TW" altLang="zh-TW" sz="1200" kern="1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4887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201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202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203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205</a:t>
                      </a:r>
                      <a:endParaRPr lang="zh-TW" alt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9" name="文字方塊 158"/>
          <p:cNvSpPr txBox="1"/>
          <p:nvPr/>
        </p:nvSpPr>
        <p:spPr>
          <a:xfrm>
            <a:off x="7795458" y="6446388"/>
            <a:ext cx="1215194" cy="331053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63" name="矩形 162"/>
          <p:cNvSpPr/>
          <p:nvPr/>
        </p:nvSpPr>
        <p:spPr>
          <a:xfrm>
            <a:off x="7204740" y="9146687"/>
            <a:ext cx="548189" cy="29339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+mj-ea"/>
              </a:rPr>
              <a:t>花圃</a:t>
            </a:r>
          </a:p>
        </p:txBody>
      </p:sp>
      <p:sp>
        <p:nvSpPr>
          <p:cNvPr id="3" name="矩形 2"/>
          <p:cNvSpPr/>
          <p:nvPr/>
        </p:nvSpPr>
        <p:spPr>
          <a:xfrm>
            <a:off x="7325238" y="7609505"/>
            <a:ext cx="351352" cy="720698"/>
          </a:xfrm>
          <a:prstGeom prst="rect">
            <a:avLst/>
          </a:prstGeom>
        </p:spPr>
        <p:txBody>
          <a:bodyPr vert="eaVert"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400" b="1" kern="1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綜 合 樓</a:t>
            </a:r>
          </a:p>
        </p:txBody>
      </p:sp>
      <p:grpSp>
        <p:nvGrpSpPr>
          <p:cNvPr id="193" name="群組 192"/>
          <p:cNvGrpSpPr/>
          <p:nvPr/>
        </p:nvGrpSpPr>
        <p:grpSpPr>
          <a:xfrm>
            <a:off x="974702" y="5003662"/>
            <a:ext cx="1708145" cy="1773779"/>
            <a:chOff x="974701" y="5003661"/>
            <a:chExt cx="1708145" cy="1773779"/>
          </a:xfrm>
        </p:grpSpPr>
        <p:sp>
          <p:nvSpPr>
            <p:cNvPr id="164" name="矩形 163"/>
            <p:cNvSpPr/>
            <p:nvPr/>
          </p:nvSpPr>
          <p:spPr>
            <a:xfrm>
              <a:off x="974701" y="5003661"/>
              <a:ext cx="1305619" cy="177377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5" name="矩形 164"/>
            <p:cNvSpPr/>
            <p:nvPr/>
          </p:nvSpPr>
          <p:spPr>
            <a:xfrm>
              <a:off x="1236204" y="5104656"/>
              <a:ext cx="72327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1400" b="1" dirty="0"/>
                <a:t>圖書館</a:t>
              </a:r>
            </a:p>
          </p:txBody>
        </p:sp>
        <p:sp>
          <p:nvSpPr>
            <p:cNvPr id="166" name="文字方塊 165"/>
            <p:cNvSpPr txBox="1"/>
            <p:nvPr/>
          </p:nvSpPr>
          <p:spPr>
            <a:xfrm>
              <a:off x="1092188" y="6006943"/>
              <a:ext cx="1008113" cy="60497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r>
                <a:rPr lang="en-US" altLang="zh-TW" sz="1200" dirty="0"/>
                <a:t>312(1</a:t>
              </a:r>
              <a:r>
                <a:rPr lang="zh-TW" altLang="en-US" sz="1200" dirty="0"/>
                <a:t> </a:t>
              </a:r>
              <a:r>
                <a:rPr lang="en-US" altLang="zh-TW" sz="1200" dirty="0"/>
                <a:t>– 4 F)</a:t>
              </a:r>
            </a:p>
            <a:p>
              <a:pPr algn="ctr"/>
              <a:r>
                <a:rPr lang="zh-TW" altLang="en-US" sz="1200" dirty="0"/>
                <a:t>走廊與樓梯</a:t>
              </a:r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2100428" y="6072183"/>
              <a:ext cx="582418" cy="518220"/>
            </a:xfrm>
            <a:prstGeom prst="rect">
              <a:avLst/>
            </a:prstGeom>
            <a:pattFill prst="lt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p:spPr>
          <p:txBody>
            <a:bodyPr vert="eaVert" wrap="square" rtlCol="0" anchor="ctr">
              <a:noAutofit/>
            </a:bodyPr>
            <a:lstStyle/>
            <a:p>
              <a:pPr algn="ctr"/>
              <a:endParaRPr lang="zh-TW" altLang="en-US" sz="1200" dirty="0"/>
            </a:p>
          </p:txBody>
        </p:sp>
      </p:grpSp>
      <p:sp>
        <p:nvSpPr>
          <p:cNvPr id="6" name="矩形 5"/>
          <p:cNvSpPr/>
          <p:nvPr/>
        </p:nvSpPr>
        <p:spPr>
          <a:xfrm>
            <a:off x="480120" y="802161"/>
            <a:ext cx="432048" cy="2187843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t"/>
          <a:lstStyle/>
          <a:p>
            <a:pPr algn="ctr"/>
            <a:r>
              <a:rPr lang="zh-TW" altLang="en-US" sz="1200" dirty="0">
                <a:latin typeface="微軟正黑體" pitchFamily="34" charset="-120"/>
                <a:ea typeface="微軟正黑體" pitchFamily="34" charset="-120"/>
              </a:rPr>
              <a:t>爬竿場</a:t>
            </a:r>
          </a:p>
        </p:txBody>
      </p:sp>
      <p:sp>
        <p:nvSpPr>
          <p:cNvPr id="170" name="矩形 169"/>
          <p:cNvSpPr/>
          <p:nvPr/>
        </p:nvSpPr>
        <p:spPr>
          <a:xfrm>
            <a:off x="4698770" y="3366302"/>
            <a:ext cx="4026266" cy="12076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71" name="表格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9823784"/>
              </p:ext>
            </p:extLst>
          </p:nvPr>
        </p:nvGraphicFramePr>
        <p:xfrm>
          <a:off x="5232648" y="3438310"/>
          <a:ext cx="2520280" cy="1065458"/>
        </p:xfrm>
        <a:graphic>
          <a:graphicData uri="http://schemas.openxmlformats.org/drawingml/2006/table">
            <a:tbl>
              <a:tblPr/>
              <a:tblGrid>
                <a:gridCol w="432048"/>
                <a:gridCol w="2088232"/>
              </a:tblGrid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4F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3F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電腦教室</a:t>
                      </a:r>
                      <a:r>
                        <a:rPr lang="en-US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zh-TW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、</a:t>
                      </a:r>
                      <a:r>
                        <a:rPr lang="en-US" altLang="zh-TW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</a:t>
                      </a:r>
                      <a:endParaRPr 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2F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家政教室、 生科教室</a:t>
                      </a:r>
                      <a:endParaRPr 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1F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新細明體"/>
                          <a:cs typeface="Times New Roman"/>
                        </a:rPr>
                        <a:t>烹飪教室、管樂教室</a:t>
                      </a:r>
                      <a:endParaRPr lang="zh-TW" sz="1200" b="1" kern="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401236" y="7238476"/>
            <a:ext cx="463260" cy="1631216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r>
              <a:rPr lang="zh-TW" altLang="en-US" dirty="0" smtClean="0"/>
              <a:t>紅磚廣場</a:t>
            </a:r>
            <a:endParaRPr lang="zh-TW" altLang="en-US" dirty="0"/>
          </a:p>
        </p:txBody>
      </p:sp>
      <p:sp>
        <p:nvSpPr>
          <p:cNvPr id="173" name="文字方塊 172"/>
          <p:cNvSpPr txBox="1"/>
          <p:nvPr/>
        </p:nvSpPr>
        <p:spPr>
          <a:xfrm>
            <a:off x="3194029" y="4356072"/>
            <a:ext cx="941655" cy="477054"/>
          </a:xfrm>
          <a:prstGeom prst="rect">
            <a:avLst/>
          </a:prstGeom>
          <a:noFill/>
        </p:spPr>
        <p:txBody>
          <a:bodyPr vert="horz" wrap="square" lIns="91427" tIns="45714" rIns="91427" bIns="45714" rtlCol="0">
            <a:spAutoFit/>
          </a:bodyPr>
          <a:lstStyle/>
          <a:p>
            <a:pPr algn="ctr"/>
            <a:r>
              <a:rPr lang="zh-TW" altLang="en-US" dirty="0" smtClean="0"/>
              <a:t>怡園</a:t>
            </a:r>
            <a:endParaRPr lang="zh-TW" altLang="en-US" dirty="0"/>
          </a:p>
        </p:txBody>
      </p:sp>
      <p:sp>
        <p:nvSpPr>
          <p:cNvPr id="174" name="矩形 173"/>
          <p:cNvSpPr/>
          <p:nvPr/>
        </p:nvSpPr>
        <p:spPr>
          <a:xfrm flipH="1">
            <a:off x="4377240" y="3618021"/>
            <a:ext cx="351352" cy="720698"/>
          </a:xfrm>
          <a:prstGeom prst="rect">
            <a:avLst/>
          </a:prstGeom>
        </p:spPr>
        <p:txBody>
          <a:bodyPr vert="eaVert"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4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工 藝 樓</a:t>
            </a:r>
          </a:p>
        </p:txBody>
      </p:sp>
      <p:grpSp>
        <p:nvGrpSpPr>
          <p:cNvPr id="208" name="群組 207"/>
          <p:cNvGrpSpPr/>
          <p:nvPr/>
        </p:nvGrpSpPr>
        <p:grpSpPr>
          <a:xfrm>
            <a:off x="4476563" y="810018"/>
            <a:ext cx="4632570" cy="2268252"/>
            <a:chOff x="4476563" y="810018"/>
            <a:chExt cx="4176464" cy="2268252"/>
          </a:xfrm>
        </p:grpSpPr>
        <p:sp>
          <p:nvSpPr>
            <p:cNvPr id="1032" name="文字方塊 1031"/>
            <p:cNvSpPr txBox="1"/>
            <p:nvPr/>
          </p:nvSpPr>
          <p:spPr>
            <a:xfrm>
              <a:off x="4476563" y="810018"/>
              <a:ext cx="2365971" cy="692497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dirty="0" smtClean="0"/>
                <a:t>排球場</a:t>
              </a:r>
              <a:endParaRPr lang="en-US" altLang="zh-TW" dirty="0" smtClean="0"/>
            </a:p>
            <a:p>
              <a:pPr algn="ctr"/>
              <a:endParaRPr lang="zh-TW" altLang="en-US" sz="1400" dirty="0"/>
            </a:p>
          </p:txBody>
        </p:sp>
        <p:sp>
          <p:nvSpPr>
            <p:cNvPr id="80" name="文字方塊 79"/>
            <p:cNvSpPr txBox="1"/>
            <p:nvPr/>
          </p:nvSpPr>
          <p:spPr>
            <a:xfrm>
              <a:off x="6908371" y="810018"/>
              <a:ext cx="1744656" cy="692497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dirty="0" smtClean="0"/>
                <a:t>網球場</a:t>
              </a:r>
              <a:endParaRPr lang="en-US" altLang="zh-TW" dirty="0" smtClean="0"/>
            </a:p>
            <a:p>
              <a:pPr algn="ctr"/>
              <a:endParaRPr lang="zh-TW" altLang="en-US" sz="1400" dirty="0"/>
            </a:p>
          </p:txBody>
        </p:sp>
        <p:sp>
          <p:nvSpPr>
            <p:cNvPr id="82" name="文字方塊 81"/>
            <p:cNvSpPr txBox="1"/>
            <p:nvPr/>
          </p:nvSpPr>
          <p:spPr>
            <a:xfrm>
              <a:off x="4476563" y="2385773"/>
              <a:ext cx="3564398" cy="692497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dirty="0" smtClean="0"/>
                <a:t>籃球場</a:t>
              </a:r>
              <a:endParaRPr lang="en-US" altLang="zh-TW" dirty="0" smtClean="0"/>
            </a:p>
            <a:p>
              <a:pPr algn="ctr"/>
              <a:endParaRPr lang="zh-TW" altLang="en-US" sz="1400" dirty="0"/>
            </a:p>
          </p:txBody>
        </p:sp>
        <p:sp>
          <p:nvSpPr>
            <p:cNvPr id="99" name="文字方塊 98"/>
            <p:cNvSpPr txBox="1"/>
            <p:nvPr/>
          </p:nvSpPr>
          <p:spPr>
            <a:xfrm rot="16200000">
              <a:off x="7610364" y="2032701"/>
              <a:ext cx="1528427" cy="52322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wrap="square" rtlCol="0" anchor="ctr">
              <a:noAutofit/>
            </a:bodyPr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</a:rPr>
                <a:t>學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1400" dirty="0">
                  <a:solidFill>
                    <a:schemeClr val="tx1"/>
                  </a:solidFill>
                </a:rPr>
                <a:t>生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1400" dirty="0">
                  <a:solidFill>
                    <a:schemeClr val="tx1"/>
                  </a:solidFill>
                </a:rPr>
                <a:t>車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1400" dirty="0">
                  <a:solidFill>
                    <a:schemeClr val="tx1"/>
                  </a:solidFill>
                </a:rPr>
                <a:t>棚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400" dirty="0" smtClean="0">
                  <a:solidFill>
                    <a:schemeClr val="tx1"/>
                  </a:solidFill>
                </a:rPr>
                <a:t>(</a:t>
              </a:r>
              <a:r>
                <a:rPr lang="zh-TW" altLang="en-US" sz="1400" dirty="0" smtClean="0">
                  <a:solidFill>
                    <a:schemeClr val="tx1"/>
                  </a:solidFill>
                </a:rPr>
                <a:t>拆除</a:t>
              </a:r>
              <a:r>
                <a:rPr lang="en-US" altLang="zh-TW" sz="1400" dirty="0">
                  <a:solidFill>
                    <a:schemeClr val="bg1"/>
                  </a:solidFill>
                </a:rPr>
                <a:t>)</a:t>
              </a:r>
              <a:endParaRPr lang="zh-TW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79" name="文字方塊 178"/>
            <p:cNvSpPr txBox="1"/>
            <p:nvPr/>
          </p:nvSpPr>
          <p:spPr>
            <a:xfrm>
              <a:off x="5229549" y="1542565"/>
              <a:ext cx="2811414" cy="80328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zh-TW" altLang="en-US" dirty="0" smtClean="0"/>
                <a:t>排球場</a:t>
              </a:r>
              <a:r>
                <a:rPr lang="en-US" altLang="zh-TW" dirty="0" smtClean="0"/>
                <a:t>(</a:t>
              </a:r>
              <a:r>
                <a:rPr lang="zh-TW" altLang="en-US" dirty="0" smtClean="0"/>
                <a:t>整建中</a:t>
              </a:r>
              <a:r>
                <a:rPr lang="en-US" altLang="zh-TW" dirty="0" smtClean="0"/>
                <a:t>)</a:t>
              </a:r>
              <a:endParaRPr lang="zh-TW" altLang="en-US" sz="1400" dirty="0"/>
            </a:p>
          </p:txBody>
        </p:sp>
      </p:grpSp>
      <p:sp>
        <p:nvSpPr>
          <p:cNvPr id="182" name="矩形 181"/>
          <p:cNvSpPr/>
          <p:nvPr/>
        </p:nvSpPr>
        <p:spPr>
          <a:xfrm>
            <a:off x="3972508" y="810018"/>
            <a:ext cx="477401" cy="224850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</a:rPr>
              <a:t>草坪</a:t>
            </a:r>
          </a:p>
        </p:txBody>
      </p:sp>
      <p:sp>
        <p:nvSpPr>
          <p:cNvPr id="183" name="矩形 182"/>
          <p:cNvSpPr/>
          <p:nvPr/>
        </p:nvSpPr>
        <p:spPr>
          <a:xfrm rot="5400000">
            <a:off x="2270489" y="-558060"/>
            <a:ext cx="343955" cy="306059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t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跳遠場</a:t>
            </a:r>
          </a:p>
        </p:txBody>
      </p:sp>
      <p:cxnSp>
        <p:nvCxnSpPr>
          <p:cNvPr id="184" name="直線接點 183"/>
          <p:cNvCxnSpPr/>
          <p:nvPr/>
        </p:nvCxnSpPr>
        <p:spPr>
          <a:xfrm flipH="1">
            <a:off x="1303277" y="3402306"/>
            <a:ext cx="3389312" cy="360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endCxn id="26" idx="0"/>
          </p:cNvCxnSpPr>
          <p:nvPr/>
        </p:nvCxnSpPr>
        <p:spPr>
          <a:xfrm rot="5400000" flipH="1" flipV="1">
            <a:off x="1192325" y="5065358"/>
            <a:ext cx="3300632" cy="27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手繪多邊形 25"/>
          <p:cNvSpPr/>
          <p:nvPr/>
        </p:nvSpPr>
        <p:spPr>
          <a:xfrm>
            <a:off x="1120526" y="2904910"/>
            <a:ext cx="1735858" cy="533400"/>
          </a:xfrm>
          <a:custGeom>
            <a:avLst/>
            <a:gdLst>
              <a:gd name="connsiteX0" fmla="*/ 1314450 w 1314450"/>
              <a:gd name="connsiteY0" fmla="*/ 523875 h 533400"/>
              <a:gd name="connsiteX1" fmla="*/ 1314450 w 1314450"/>
              <a:gd name="connsiteY1" fmla="*/ 0 h 533400"/>
              <a:gd name="connsiteX2" fmla="*/ 590550 w 1314450"/>
              <a:gd name="connsiteY2" fmla="*/ 266700 h 533400"/>
              <a:gd name="connsiteX3" fmla="*/ 0 w 1314450"/>
              <a:gd name="connsiteY3" fmla="*/ 361950 h 533400"/>
              <a:gd name="connsiteX4" fmla="*/ 9525 w 1314450"/>
              <a:gd name="connsiteY4" fmla="*/ 533400 h 533400"/>
              <a:gd name="connsiteX5" fmla="*/ 1314450 w 1314450"/>
              <a:gd name="connsiteY5" fmla="*/ 523875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4450" h="533400">
                <a:moveTo>
                  <a:pt x="1314450" y="523875"/>
                </a:moveTo>
                <a:lnTo>
                  <a:pt x="1314450" y="0"/>
                </a:lnTo>
                <a:lnTo>
                  <a:pt x="590550" y="266700"/>
                </a:lnTo>
                <a:lnTo>
                  <a:pt x="0" y="361950"/>
                </a:lnTo>
                <a:lnTo>
                  <a:pt x="9525" y="533400"/>
                </a:lnTo>
                <a:lnTo>
                  <a:pt x="1314450" y="523875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r"/>
            <a:r>
              <a:rPr lang="zh-TW" altLang="en-US" sz="1600" dirty="0">
                <a:solidFill>
                  <a:schemeClr val="tx1"/>
                </a:solidFill>
              </a:rPr>
              <a:t>草坪</a:t>
            </a:r>
          </a:p>
        </p:txBody>
      </p:sp>
      <p:sp>
        <p:nvSpPr>
          <p:cNvPr id="185" name="矩形 184"/>
          <p:cNvSpPr/>
          <p:nvPr/>
        </p:nvSpPr>
        <p:spPr>
          <a:xfrm>
            <a:off x="516127" y="3735349"/>
            <a:ext cx="1144356" cy="365131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+mj-ea"/>
                <a:ea typeface="+mj-ea"/>
              </a:rPr>
              <a:t>花 架</a:t>
            </a:r>
          </a:p>
        </p:txBody>
      </p:sp>
      <p:sp>
        <p:nvSpPr>
          <p:cNvPr id="195" name="文字方塊 194"/>
          <p:cNvSpPr txBox="1"/>
          <p:nvPr/>
        </p:nvSpPr>
        <p:spPr>
          <a:xfrm>
            <a:off x="470647" y="28092"/>
            <a:ext cx="8758446" cy="400097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zh-TW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高雄市立前鎮</a:t>
            </a:r>
            <a:r>
              <a:rPr lang="zh-TW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高中登革熱病媒熱點平面圖</a:t>
            </a:r>
            <a:r>
              <a:rPr lang="en-US" altLang="zh-TW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103.05.28</a:t>
            </a:r>
            <a:endParaRPr lang="zh-TW" alt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7" name="文字方塊 196"/>
          <p:cNvSpPr txBox="1"/>
          <p:nvPr/>
        </p:nvSpPr>
        <p:spPr>
          <a:xfrm>
            <a:off x="3684477" y="352128"/>
            <a:ext cx="1817787" cy="40011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zh-TW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樹 德 路</a:t>
            </a:r>
          </a:p>
        </p:txBody>
      </p:sp>
      <p:sp>
        <p:nvSpPr>
          <p:cNvPr id="134" name="矩形 133"/>
          <p:cNvSpPr/>
          <p:nvPr/>
        </p:nvSpPr>
        <p:spPr>
          <a:xfrm>
            <a:off x="264096" y="5670539"/>
            <a:ext cx="374530" cy="51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latin typeface="微軟正黑體" pitchFamily="34" charset="-120"/>
                <a:ea typeface="微軟正黑體" pitchFamily="34" charset="-120"/>
              </a:rPr>
              <a:t>鐵門</a:t>
            </a:r>
          </a:p>
        </p:txBody>
      </p:sp>
      <p:cxnSp>
        <p:nvCxnSpPr>
          <p:cNvPr id="147" name="直線接點 146"/>
          <p:cNvCxnSpPr/>
          <p:nvPr/>
        </p:nvCxnSpPr>
        <p:spPr>
          <a:xfrm flipV="1">
            <a:off x="4440561" y="3058525"/>
            <a:ext cx="24296" cy="4424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文字方塊 174"/>
          <p:cNvSpPr txBox="1"/>
          <p:nvPr/>
        </p:nvSpPr>
        <p:spPr>
          <a:xfrm rot="16200000">
            <a:off x="4537829" y="3809093"/>
            <a:ext cx="1065600" cy="324036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sp>
        <p:nvSpPr>
          <p:cNvPr id="192" name="矩形 191"/>
          <p:cNvSpPr/>
          <p:nvPr/>
        </p:nvSpPr>
        <p:spPr>
          <a:xfrm>
            <a:off x="4512569" y="6845028"/>
            <a:ext cx="1037228" cy="50511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+mj-ea"/>
              </a:rPr>
              <a:t>        榕  </a:t>
            </a:r>
            <a:r>
              <a:rPr lang="zh-TW" altLang="en-US" sz="1200" dirty="0">
                <a:solidFill>
                  <a:schemeClr val="tx1"/>
                </a:solidFill>
                <a:latin typeface="+mj-ea"/>
              </a:rPr>
              <a:t>園</a:t>
            </a:r>
          </a:p>
        </p:txBody>
      </p:sp>
      <p:sp>
        <p:nvSpPr>
          <p:cNvPr id="85" name="文字方塊 84"/>
          <p:cNvSpPr txBox="1"/>
          <p:nvPr/>
        </p:nvSpPr>
        <p:spPr>
          <a:xfrm>
            <a:off x="480122" y="2970258"/>
            <a:ext cx="792087" cy="6120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27" tIns="45714" rIns="91427" bIns="45714" rtlCol="0" anchor="ctr">
            <a:noAutofit/>
          </a:bodyPr>
          <a:lstStyle/>
          <a:p>
            <a:pPr algn="ctr"/>
            <a:r>
              <a:rPr lang="zh-TW" altLang="en-US" sz="1400" dirty="0"/>
              <a:t>資源回收室</a:t>
            </a:r>
          </a:p>
        </p:txBody>
      </p:sp>
      <p:sp>
        <p:nvSpPr>
          <p:cNvPr id="221" name="矩形 220"/>
          <p:cNvSpPr/>
          <p:nvPr/>
        </p:nvSpPr>
        <p:spPr>
          <a:xfrm>
            <a:off x="5676912" y="6838956"/>
            <a:ext cx="1063085" cy="259033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2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長廊</a:t>
            </a:r>
            <a:r>
              <a:rPr lang="en-US" altLang="zh-TW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(</a:t>
            </a:r>
            <a:r>
              <a:rPr lang="zh-TW" altLang="en-US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興建</a:t>
            </a:r>
            <a:r>
              <a:rPr lang="zh-TW" altLang="en-US" sz="12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中</a:t>
            </a:r>
            <a:r>
              <a:rPr lang="en-US" altLang="zh-TW" sz="12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)</a:t>
            </a:r>
            <a:endParaRPr lang="zh-TW" altLang="zh-TW" sz="12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cxnSp>
        <p:nvCxnSpPr>
          <p:cNvPr id="223" name="直線接點 222"/>
          <p:cNvCxnSpPr/>
          <p:nvPr/>
        </p:nvCxnSpPr>
        <p:spPr>
          <a:xfrm rot="5400000">
            <a:off x="1715252" y="4410841"/>
            <a:ext cx="1204929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3" name="矩形 232"/>
          <p:cNvSpPr/>
          <p:nvPr/>
        </p:nvSpPr>
        <p:spPr>
          <a:xfrm>
            <a:off x="2317716" y="3771864"/>
            <a:ext cx="548189" cy="1606572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+mj-ea"/>
              </a:rPr>
              <a:t>花</a:t>
            </a:r>
            <a:endParaRPr lang="en-US" altLang="zh-TW" sz="1200" dirty="0" smtClean="0">
              <a:solidFill>
                <a:schemeClr val="tx1"/>
              </a:solidFill>
              <a:latin typeface="+mj-ea"/>
            </a:endParaRPr>
          </a:p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+mj-ea"/>
              </a:rPr>
              <a:t>圃</a:t>
            </a:r>
            <a:endParaRPr lang="zh-TW" altLang="en-US" sz="1200" dirty="0">
              <a:solidFill>
                <a:schemeClr val="tx1"/>
              </a:solidFill>
              <a:latin typeface="+mj-ea"/>
            </a:endParaRPr>
          </a:p>
        </p:txBody>
      </p:sp>
      <p:cxnSp>
        <p:nvCxnSpPr>
          <p:cNvPr id="235" name="直線接點 234"/>
          <p:cNvCxnSpPr/>
          <p:nvPr/>
        </p:nvCxnSpPr>
        <p:spPr>
          <a:xfrm rot="10800000">
            <a:off x="1623969" y="3735353"/>
            <a:ext cx="1241442" cy="7302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4" name="矩形 243"/>
          <p:cNvSpPr/>
          <p:nvPr/>
        </p:nvSpPr>
        <p:spPr>
          <a:xfrm>
            <a:off x="7900037" y="11405356"/>
            <a:ext cx="1232241" cy="849782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+mj-ea"/>
                <a:ea typeface="+mj-ea"/>
              </a:rPr>
              <a:t>欣園</a:t>
            </a:r>
          </a:p>
        </p:txBody>
      </p:sp>
      <p:sp>
        <p:nvSpPr>
          <p:cNvPr id="176" name="文字方塊 175"/>
          <p:cNvSpPr txBox="1"/>
          <p:nvPr/>
        </p:nvSpPr>
        <p:spPr>
          <a:xfrm rot="16200000">
            <a:off x="4312800" y="6364826"/>
            <a:ext cx="540000" cy="252028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 vert="eaVert" wrap="square" lIns="91427" tIns="45714" rIns="91427" bIns="45714" rtlCol="0" anchor="ctr">
            <a:noAutofit/>
          </a:bodyPr>
          <a:lstStyle/>
          <a:p>
            <a:pPr algn="ctr"/>
            <a:endParaRPr lang="zh-TW" altLang="en-US" sz="1200" dirty="0"/>
          </a:p>
        </p:txBody>
      </p:sp>
      <p:cxnSp>
        <p:nvCxnSpPr>
          <p:cNvPr id="240" name="直線接點 239"/>
          <p:cNvCxnSpPr/>
          <p:nvPr/>
        </p:nvCxnSpPr>
        <p:spPr>
          <a:xfrm rot="5400000" flipH="1" flipV="1">
            <a:off x="1696996" y="8372503"/>
            <a:ext cx="2190781" cy="1"/>
          </a:xfrm>
          <a:prstGeom prst="line">
            <a:avLst/>
          </a:prstGeom>
          <a:ln w="254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矩形 248"/>
          <p:cNvSpPr/>
          <p:nvPr/>
        </p:nvSpPr>
        <p:spPr>
          <a:xfrm>
            <a:off x="930221" y="6875469"/>
            <a:ext cx="1107969" cy="259033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工地施工通道</a:t>
            </a:r>
            <a:endParaRPr lang="zh-TW" altLang="zh-TW" sz="12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sp>
        <p:nvSpPr>
          <p:cNvPr id="251" name="矩形 250"/>
          <p:cNvSpPr/>
          <p:nvPr/>
        </p:nvSpPr>
        <p:spPr>
          <a:xfrm>
            <a:off x="3194028" y="6875469"/>
            <a:ext cx="1107969" cy="259033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工地施工區域</a:t>
            </a:r>
            <a:endParaRPr lang="zh-TW" altLang="zh-TW" sz="12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sp>
        <p:nvSpPr>
          <p:cNvPr id="252" name="矩形 251"/>
          <p:cNvSpPr/>
          <p:nvPr/>
        </p:nvSpPr>
        <p:spPr>
          <a:xfrm>
            <a:off x="3194028" y="9029736"/>
            <a:ext cx="1107969" cy="259033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工地施工區域</a:t>
            </a:r>
            <a:endParaRPr lang="zh-TW" altLang="zh-TW" sz="12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sp>
        <p:nvSpPr>
          <p:cNvPr id="253" name="矩形 252"/>
          <p:cNvSpPr/>
          <p:nvPr/>
        </p:nvSpPr>
        <p:spPr>
          <a:xfrm>
            <a:off x="4061123" y="8455594"/>
            <a:ext cx="1063086" cy="259033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2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長廊</a:t>
            </a:r>
            <a:r>
              <a:rPr lang="en-US" altLang="zh-TW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(</a:t>
            </a:r>
            <a:r>
              <a:rPr lang="zh-TW" altLang="en-US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興建</a:t>
            </a:r>
            <a:r>
              <a:rPr lang="zh-TW" altLang="en-US" sz="12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中</a:t>
            </a:r>
            <a:r>
              <a:rPr lang="en-US" altLang="zh-TW" sz="1200" b="1" kern="100" dirty="0">
                <a:latin typeface="微軟正黑體" pitchFamily="34" charset="-120"/>
                <a:ea typeface="微軟正黑體" pitchFamily="34" charset="-120"/>
                <a:cs typeface="Times New Roman"/>
              </a:rPr>
              <a:t>)</a:t>
            </a:r>
            <a:endParaRPr lang="zh-TW" altLang="zh-TW" sz="12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sp>
        <p:nvSpPr>
          <p:cNvPr id="254" name="矩形 253"/>
          <p:cNvSpPr/>
          <p:nvPr/>
        </p:nvSpPr>
        <p:spPr>
          <a:xfrm>
            <a:off x="6480198" y="8445528"/>
            <a:ext cx="1107969" cy="259033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工地施工區域</a:t>
            </a:r>
            <a:endParaRPr lang="zh-TW" altLang="zh-TW" sz="12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sp>
        <p:nvSpPr>
          <p:cNvPr id="255" name="矩形 254"/>
          <p:cNvSpPr/>
          <p:nvPr/>
        </p:nvSpPr>
        <p:spPr>
          <a:xfrm>
            <a:off x="6626250" y="7167573"/>
            <a:ext cx="1107969" cy="259033"/>
          </a:xfrm>
          <a:prstGeom prst="rect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27" tIns="45714" rIns="91427" bIns="45714">
            <a:spAutoFit/>
          </a:bodyPr>
          <a:lstStyle/>
          <a:p>
            <a:pPr algn="ctr">
              <a:lnSpc>
                <a:spcPts val="1300"/>
              </a:lnSpc>
            </a:pPr>
            <a:r>
              <a:rPr lang="zh-TW" altLang="en-US" sz="1200" b="1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工地施工區域</a:t>
            </a:r>
            <a:endParaRPr lang="zh-TW" altLang="zh-TW" sz="1200" b="1" kern="100" dirty="0"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cxnSp>
        <p:nvCxnSpPr>
          <p:cNvPr id="257" name="直線接點 256"/>
          <p:cNvCxnSpPr/>
          <p:nvPr/>
        </p:nvCxnSpPr>
        <p:spPr>
          <a:xfrm rot="10800000">
            <a:off x="455554" y="7313625"/>
            <a:ext cx="2373347" cy="2"/>
          </a:xfrm>
          <a:prstGeom prst="line">
            <a:avLst/>
          </a:prstGeom>
          <a:ln w="254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直線接點 260"/>
          <p:cNvCxnSpPr/>
          <p:nvPr/>
        </p:nvCxnSpPr>
        <p:spPr>
          <a:xfrm rot="10800000" flipV="1">
            <a:off x="2792385" y="9467890"/>
            <a:ext cx="4965770" cy="1"/>
          </a:xfrm>
          <a:prstGeom prst="line">
            <a:avLst/>
          </a:prstGeom>
          <a:ln w="25400" cmpd="sng">
            <a:solidFill>
              <a:srgbClr val="C00000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直線接點 263"/>
          <p:cNvCxnSpPr/>
          <p:nvPr/>
        </p:nvCxnSpPr>
        <p:spPr>
          <a:xfrm rot="16200000" flipV="1">
            <a:off x="6443687" y="8116913"/>
            <a:ext cx="2665446" cy="36512"/>
          </a:xfrm>
          <a:prstGeom prst="line">
            <a:avLst/>
          </a:prstGeom>
          <a:ln w="254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4435470" y="9467892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1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68" name="Oval 2"/>
          <p:cNvSpPr>
            <a:spLocks noChangeArrowheads="1"/>
          </p:cNvSpPr>
          <p:nvPr/>
        </p:nvSpPr>
        <p:spPr bwMode="auto">
          <a:xfrm>
            <a:off x="1368378" y="11147490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2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69" name="Oval 2"/>
          <p:cNvSpPr>
            <a:spLocks noChangeArrowheads="1"/>
          </p:cNvSpPr>
          <p:nvPr/>
        </p:nvSpPr>
        <p:spPr bwMode="auto">
          <a:xfrm>
            <a:off x="382527" y="10891899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3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0" name="Oval 2"/>
          <p:cNvSpPr>
            <a:spLocks noChangeArrowheads="1"/>
          </p:cNvSpPr>
          <p:nvPr/>
        </p:nvSpPr>
        <p:spPr bwMode="auto">
          <a:xfrm>
            <a:off x="747657" y="11914263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4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1" name="Oval 2"/>
          <p:cNvSpPr>
            <a:spLocks noChangeArrowheads="1"/>
          </p:cNvSpPr>
          <p:nvPr/>
        </p:nvSpPr>
        <p:spPr bwMode="auto">
          <a:xfrm>
            <a:off x="7393023" y="9029736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5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2" name="Oval 2"/>
          <p:cNvSpPr>
            <a:spLocks noChangeArrowheads="1"/>
          </p:cNvSpPr>
          <p:nvPr/>
        </p:nvSpPr>
        <p:spPr bwMode="auto">
          <a:xfrm>
            <a:off x="7429536" y="6911982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6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3" name="Oval 2"/>
          <p:cNvSpPr>
            <a:spLocks noChangeArrowheads="1"/>
          </p:cNvSpPr>
          <p:nvPr/>
        </p:nvSpPr>
        <p:spPr bwMode="auto">
          <a:xfrm>
            <a:off x="4508496" y="3005091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7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4" name="Oval 2"/>
          <p:cNvSpPr>
            <a:spLocks noChangeArrowheads="1"/>
          </p:cNvSpPr>
          <p:nvPr/>
        </p:nvSpPr>
        <p:spPr bwMode="auto">
          <a:xfrm>
            <a:off x="4471983" y="2639961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8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5" name="Oval 2"/>
          <p:cNvSpPr>
            <a:spLocks noChangeArrowheads="1"/>
          </p:cNvSpPr>
          <p:nvPr/>
        </p:nvSpPr>
        <p:spPr bwMode="auto">
          <a:xfrm>
            <a:off x="1368378" y="6254748"/>
            <a:ext cx="361950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9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7" name="Oval 2"/>
          <p:cNvSpPr>
            <a:spLocks noChangeArrowheads="1"/>
          </p:cNvSpPr>
          <p:nvPr/>
        </p:nvSpPr>
        <p:spPr bwMode="auto">
          <a:xfrm>
            <a:off x="1952586" y="4684689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10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8" name="Oval 2"/>
          <p:cNvSpPr>
            <a:spLocks noChangeArrowheads="1"/>
          </p:cNvSpPr>
          <p:nvPr/>
        </p:nvSpPr>
        <p:spPr bwMode="auto">
          <a:xfrm>
            <a:off x="4581521" y="5816592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11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79" name="Oval 2"/>
          <p:cNvSpPr>
            <a:spLocks noChangeArrowheads="1"/>
          </p:cNvSpPr>
          <p:nvPr/>
        </p:nvSpPr>
        <p:spPr bwMode="auto">
          <a:xfrm>
            <a:off x="5238756" y="5597514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12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0" name="Oval 2"/>
          <p:cNvSpPr>
            <a:spLocks noChangeArrowheads="1"/>
          </p:cNvSpPr>
          <p:nvPr/>
        </p:nvSpPr>
        <p:spPr bwMode="auto">
          <a:xfrm>
            <a:off x="8707491" y="6437313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13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1" name="Oval 2"/>
          <p:cNvSpPr>
            <a:spLocks noChangeArrowheads="1"/>
          </p:cNvSpPr>
          <p:nvPr/>
        </p:nvSpPr>
        <p:spPr bwMode="auto">
          <a:xfrm>
            <a:off x="8196309" y="9139275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14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2" name="Oval 2"/>
          <p:cNvSpPr>
            <a:spLocks noChangeArrowheads="1"/>
          </p:cNvSpPr>
          <p:nvPr/>
        </p:nvSpPr>
        <p:spPr bwMode="auto">
          <a:xfrm>
            <a:off x="8926569" y="7605729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15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3" name="Oval 2"/>
          <p:cNvSpPr>
            <a:spLocks noChangeArrowheads="1"/>
          </p:cNvSpPr>
          <p:nvPr/>
        </p:nvSpPr>
        <p:spPr bwMode="auto">
          <a:xfrm>
            <a:off x="4471983" y="11366568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16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4" name="Oval 2"/>
          <p:cNvSpPr>
            <a:spLocks noChangeArrowheads="1"/>
          </p:cNvSpPr>
          <p:nvPr/>
        </p:nvSpPr>
        <p:spPr bwMode="auto">
          <a:xfrm>
            <a:off x="5494347" y="11293542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17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5" name="Oval 2"/>
          <p:cNvSpPr>
            <a:spLocks noChangeArrowheads="1"/>
          </p:cNvSpPr>
          <p:nvPr/>
        </p:nvSpPr>
        <p:spPr bwMode="auto">
          <a:xfrm>
            <a:off x="6224607" y="12133341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18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6" name="Oval 2"/>
          <p:cNvSpPr>
            <a:spLocks noChangeArrowheads="1"/>
          </p:cNvSpPr>
          <p:nvPr/>
        </p:nvSpPr>
        <p:spPr bwMode="auto">
          <a:xfrm>
            <a:off x="893709" y="5159358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19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7" name="Oval 2"/>
          <p:cNvSpPr>
            <a:spLocks noChangeArrowheads="1"/>
          </p:cNvSpPr>
          <p:nvPr/>
        </p:nvSpPr>
        <p:spPr bwMode="auto">
          <a:xfrm>
            <a:off x="8780517" y="8116911"/>
            <a:ext cx="474669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20</a:t>
            </a: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8" name="Oval 2"/>
          <p:cNvSpPr>
            <a:spLocks noChangeArrowheads="1"/>
          </p:cNvSpPr>
          <p:nvPr/>
        </p:nvSpPr>
        <p:spPr bwMode="auto">
          <a:xfrm>
            <a:off x="528579" y="9723483"/>
            <a:ext cx="511182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21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89" name="Oval 2"/>
          <p:cNvSpPr>
            <a:spLocks noChangeArrowheads="1"/>
          </p:cNvSpPr>
          <p:nvPr/>
        </p:nvSpPr>
        <p:spPr bwMode="auto">
          <a:xfrm>
            <a:off x="2938437" y="9394866"/>
            <a:ext cx="511182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22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90" name="Oval 2"/>
          <p:cNvSpPr>
            <a:spLocks noChangeArrowheads="1"/>
          </p:cNvSpPr>
          <p:nvPr/>
        </p:nvSpPr>
        <p:spPr bwMode="auto">
          <a:xfrm>
            <a:off x="6626250" y="5195871"/>
            <a:ext cx="511182" cy="390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dirty="0" smtClean="0">
                <a:solidFill>
                  <a:schemeClr val="bg1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23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96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prstDash val="dash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303</Words>
  <Application>Microsoft Office PowerPoint</Application>
  <PresentationFormat>A3 紙張 (297x420 公釐)</PresentationFormat>
  <Paragraphs>171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anderson</dc:creator>
  <cp:lastModifiedBy>ASUS</cp:lastModifiedBy>
  <cp:revision>159</cp:revision>
  <dcterms:created xsi:type="dcterms:W3CDTF">2014-01-17T09:52:05Z</dcterms:created>
  <dcterms:modified xsi:type="dcterms:W3CDTF">2014-05-28T07:00:08Z</dcterms:modified>
</cp:coreProperties>
</file>