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9"/>
  </p:notesMasterIdLst>
  <p:handoutMasterIdLst>
    <p:handoutMasterId r:id="rId60"/>
  </p:handoutMasterIdLst>
  <p:sldIdLst>
    <p:sldId id="256" r:id="rId2"/>
    <p:sldId id="445" r:id="rId3"/>
    <p:sldId id="257" r:id="rId4"/>
    <p:sldId id="318" r:id="rId5"/>
    <p:sldId id="317" r:id="rId6"/>
    <p:sldId id="446" r:id="rId7"/>
    <p:sldId id="447" r:id="rId8"/>
    <p:sldId id="344" r:id="rId9"/>
    <p:sldId id="453" r:id="rId10"/>
    <p:sldId id="454" r:id="rId11"/>
    <p:sldId id="455" r:id="rId12"/>
    <p:sldId id="266" r:id="rId13"/>
    <p:sldId id="258" r:id="rId14"/>
    <p:sldId id="405" r:id="rId15"/>
    <p:sldId id="406" r:id="rId16"/>
    <p:sldId id="407" r:id="rId17"/>
    <p:sldId id="263" r:id="rId18"/>
    <p:sldId id="401" r:id="rId19"/>
    <p:sldId id="449" r:id="rId20"/>
    <p:sldId id="403" r:id="rId21"/>
    <p:sldId id="400" r:id="rId22"/>
    <p:sldId id="457" r:id="rId23"/>
    <p:sldId id="408" r:id="rId24"/>
    <p:sldId id="456" r:id="rId25"/>
    <p:sldId id="428" r:id="rId26"/>
    <p:sldId id="429" r:id="rId27"/>
    <p:sldId id="458" r:id="rId28"/>
    <p:sldId id="459" r:id="rId29"/>
    <p:sldId id="460" r:id="rId30"/>
    <p:sldId id="442" r:id="rId31"/>
    <p:sldId id="461" r:id="rId32"/>
    <p:sldId id="288" r:id="rId33"/>
    <p:sldId id="435" r:id="rId34"/>
    <p:sldId id="451" r:id="rId35"/>
    <p:sldId id="444" r:id="rId36"/>
    <p:sldId id="431" r:id="rId37"/>
    <p:sldId id="443" r:id="rId38"/>
    <p:sldId id="450" r:id="rId39"/>
    <p:sldId id="432" r:id="rId40"/>
    <p:sldId id="436" r:id="rId41"/>
    <p:sldId id="437" r:id="rId42"/>
    <p:sldId id="438" r:id="rId43"/>
    <p:sldId id="439" r:id="rId44"/>
    <p:sldId id="440" r:id="rId45"/>
    <p:sldId id="375" r:id="rId46"/>
    <p:sldId id="398" r:id="rId47"/>
    <p:sldId id="384" r:id="rId48"/>
    <p:sldId id="385" r:id="rId49"/>
    <p:sldId id="386" r:id="rId50"/>
    <p:sldId id="387" r:id="rId51"/>
    <p:sldId id="388" r:id="rId52"/>
    <p:sldId id="389" r:id="rId53"/>
    <p:sldId id="390" r:id="rId54"/>
    <p:sldId id="391" r:id="rId55"/>
    <p:sldId id="392" r:id="rId56"/>
    <p:sldId id="393" r:id="rId57"/>
    <p:sldId id="397" r:id="rId58"/>
  </p:sldIdLst>
  <p:sldSz cx="9144000" cy="6858000" type="screen4x3"/>
  <p:notesSz cx="9928225" cy="6797675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CCFF"/>
    <a:srgbClr val="FF99FF"/>
    <a:srgbClr val="FF66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5900" autoAdjust="0"/>
    <p:restoredTop sz="94660"/>
  </p:normalViewPr>
  <p:slideViewPr>
    <p:cSldViewPr>
      <p:cViewPr varScale="1">
        <p:scale>
          <a:sx n="69" d="100"/>
          <a:sy n="69" d="100"/>
        </p:scale>
        <p:origin x="-456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3313" cy="34021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5622594" y="0"/>
            <a:ext cx="4303313" cy="34021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C4514D-462B-452C-9513-145CCEDC38E0}" type="datetimeFigureOut">
              <a:rPr lang="zh-TW" altLang="en-US" smtClean="0"/>
              <a:t>2016/8/9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6456378"/>
            <a:ext cx="4303313" cy="3402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5622594" y="6456378"/>
            <a:ext cx="4303313" cy="3402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E5601E-F0F9-4E4F-B7DC-60F3FCF0340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009959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5623698" y="0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7D7F4C-4491-4685-A330-2066DD312D48}" type="datetimeFigureOut">
              <a:rPr lang="zh-TW" altLang="en-US" smtClean="0"/>
              <a:pPr/>
              <a:t>2016/8/9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400425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1" y="6456612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5623698" y="6456612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B5CE6E-5F75-4246-BA16-C27352A62F3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25296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5CE6E-5F75-4246-BA16-C27352A62F3E}" type="slidenum">
              <a:rPr lang="zh-TW" altLang="en-US" smtClean="0"/>
              <a:pPr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93120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5CE6E-5F75-4246-BA16-C27352A62F3E}" type="slidenum">
              <a:rPr lang="zh-TW" altLang="en-US" smtClean="0"/>
              <a:pPr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796525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5CE6E-5F75-4246-BA16-C27352A62F3E}" type="slidenum">
              <a:rPr lang="zh-TW" altLang="en-US" smtClean="0"/>
              <a:pPr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79652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-25343"/>
            <a:ext cx="3024336" cy="94684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C160D-C7DB-4619-89B0-B75F6F0C1825}" type="datetimeFigureOut">
              <a:rPr lang="zh-TW" altLang="en-US" smtClean="0"/>
              <a:pPr/>
              <a:t>2016/8/9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E592D-8199-4CBF-8865-2F4BAC595F2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95705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C160D-C7DB-4619-89B0-B75F6F0C1825}" type="datetimeFigureOut">
              <a:rPr lang="zh-TW" altLang="en-US" smtClean="0"/>
              <a:pPr/>
              <a:t>2016/8/9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E592D-8199-4CBF-8865-2F4BAC595F2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75837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C160D-C7DB-4619-89B0-B75F6F0C1825}" type="datetimeFigureOut">
              <a:rPr lang="zh-TW" altLang="en-US" smtClean="0"/>
              <a:pPr/>
              <a:t>2016/8/9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E592D-8199-4CBF-8865-2F4BAC595F2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08280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C160D-C7DB-4619-89B0-B75F6F0C1825}" type="datetimeFigureOut">
              <a:rPr lang="zh-TW" altLang="en-US" smtClean="0"/>
              <a:pPr/>
              <a:t>2016/8/9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E592D-8199-4CBF-8865-2F4BAC595F26}" type="slidenum">
              <a:rPr lang="zh-TW" altLang="en-US" smtClean="0"/>
              <a:pPr/>
              <a:t>‹#›</a:t>
            </a:fld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" y="6381328"/>
            <a:ext cx="1475929" cy="443488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9615895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C160D-C7DB-4619-89B0-B75F6F0C1825}" type="datetimeFigureOut">
              <a:rPr lang="zh-TW" altLang="en-US" smtClean="0"/>
              <a:pPr/>
              <a:t>2016/8/9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E592D-8199-4CBF-8865-2F4BAC595F2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19674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C160D-C7DB-4619-89B0-B75F6F0C1825}" type="datetimeFigureOut">
              <a:rPr lang="zh-TW" altLang="en-US" smtClean="0"/>
              <a:pPr/>
              <a:t>2016/8/9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E592D-8199-4CBF-8865-2F4BAC595F2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77944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C160D-C7DB-4619-89B0-B75F6F0C1825}" type="datetimeFigureOut">
              <a:rPr lang="zh-TW" altLang="en-US" smtClean="0"/>
              <a:pPr/>
              <a:t>2016/8/9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E592D-8199-4CBF-8865-2F4BAC595F2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30195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C160D-C7DB-4619-89B0-B75F6F0C1825}" type="datetimeFigureOut">
              <a:rPr lang="zh-TW" altLang="en-US" smtClean="0"/>
              <a:pPr/>
              <a:t>2016/8/9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E592D-8199-4CBF-8865-2F4BAC595F2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21354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C160D-C7DB-4619-89B0-B75F6F0C1825}" type="datetimeFigureOut">
              <a:rPr lang="zh-TW" altLang="en-US" smtClean="0"/>
              <a:pPr/>
              <a:t>2016/8/9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E592D-8199-4CBF-8865-2F4BAC595F26}" type="slidenum">
              <a:rPr lang="zh-TW" altLang="en-US" smtClean="0"/>
              <a:pPr/>
              <a:t>‹#›</a:t>
            </a:fld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0" y="6383038"/>
            <a:ext cx="1322690" cy="441778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818875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C160D-C7DB-4619-89B0-B75F6F0C1825}" type="datetimeFigureOut">
              <a:rPr lang="zh-TW" altLang="en-US" smtClean="0"/>
              <a:pPr/>
              <a:t>2016/8/9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E592D-8199-4CBF-8865-2F4BAC595F2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70902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C160D-C7DB-4619-89B0-B75F6F0C1825}" type="datetimeFigureOut">
              <a:rPr lang="zh-TW" altLang="en-US" smtClean="0"/>
              <a:pPr/>
              <a:t>2016/8/9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E592D-8199-4CBF-8865-2F4BAC595F2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93991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5C160D-C7DB-4619-89B0-B75F6F0C1825}" type="datetimeFigureOut">
              <a:rPr lang="zh-TW" altLang="en-US" smtClean="0"/>
              <a:pPr/>
              <a:t>2016/8/9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8E592D-8199-4CBF-8865-2F4BAC595F2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32808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9.png"/><Relationship Id="rId4" Type="http://schemas.microsoft.com/office/2007/relationships/hdphoto" Target="../media/hdphoto8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microsoft.com/office/2007/relationships/hdphoto" Target="../media/hdphoto8.wdp"/><Relationship Id="rId9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lenco.com/admin_data/pdffiles/SC-100_REV-H11.pdf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7.png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9.png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267744" y="0"/>
            <a:ext cx="6090470" cy="1283161"/>
          </a:xfrm>
        </p:spPr>
        <p:txBody>
          <a:bodyPr>
            <a:normAutofit/>
          </a:bodyPr>
          <a:lstStyle/>
          <a:p>
            <a:r>
              <a:rPr lang="zh-TW" altLang="en-US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電子電路</a:t>
            </a:r>
            <a:r>
              <a:rPr lang="zh-TW" altLang="en-US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工程師</a:t>
            </a:r>
            <a:r>
              <a:rPr lang="zh-TW" altLang="en-US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培訓</a:t>
            </a:r>
            <a:r>
              <a:rPr lang="en-US" altLang="zh-TW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/>
            </a:r>
            <a:br>
              <a:rPr lang="en-US" altLang="zh-TW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en-US" altLang="zh-TW" sz="27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-</a:t>
            </a:r>
            <a:r>
              <a:rPr lang="zh-TW" altLang="en-US" sz="27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27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3</a:t>
            </a:r>
            <a:r>
              <a:rPr lang="zh-TW" altLang="en-US" sz="27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小時 精選課程適用</a:t>
            </a:r>
            <a:endParaRPr lang="zh-TW" altLang="en-US" sz="27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763688" y="5872395"/>
            <a:ext cx="5978842" cy="985605"/>
          </a:xfrm>
        </p:spPr>
        <p:txBody>
          <a:bodyPr>
            <a:noAutofit/>
          </a:bodyPr>
          <a:lstStyle/>
          <a:p>
            <a:r>
              <a:rPr lang="zh-TW" altLang="en-US" sz="1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國立</a:t>
            </a:r>
            <a:r>
              <a:rPr lang="zh-TW" altLang="en-US" sz="1800" dirty="0">
                <a:solidFill>
                  <a:schemeClr val="tx1"/>
                </a:solidFill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清華大學教務處跨領域科教中心兼教學推廣中心</a:t>
            </a:r>
            <a:endParaRPr lang="en-US" altLang="zh-TW" sz="1800" dirty="0">
              <a:solidFill>
                <a:schemeClr val="tx1"/>
              </a:solidFill>
              <a:latin typeface="Times New Roman" pitchFamily="18" charset="0"/>
              <a:ea typeface="標楷體" panose="03000509000000000000" pitchFamily="65" charset="-120"/>
              <a:cs typeface="Times New Roman" pitchFamily="18" charset="0"/>
            </a:endParaRPr>
          </a:p>
          <a:p>
            <a:r>
              <a:rPr lang="zh-TW" altLang="en-US" sz="1800" b="1" dirty="0">
                <a:solidFill>
                  <a:schemeClr val="tx1"/>
                </a:solidFill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戴明鳳教授 </a:t>
            </a:r>
            <a:r>
              <a:rPr lang="en-US" altLang="zh-TW" sz="1800" b="1" dirty="0">
                <a:solidFill>
                  <a:schemeClr val="tx1"/>
                </a:solidFill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/</a:t>
            </a:r>
            <a:r>
              <a:rPr lang="zh-TW" altLang="en-US" sz="1800" b="1" dirty="0">
                <a:solidFill>
                  <a:schemeClr val="tx1"/>
                </a:solidFill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助理許乃</a:t>
            </a:r>
            <a:r>
              <a:rPr lang="zh-TW" altLang="en-US" sz="1800" b="1" dirty="0" smtClean="0">
                <a:solidFill>
                  <a:schemeClr val="tx1"/>
                </a:solidFill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今 </a:t>
            </a:r>
            <a:r>
              <a:rPr lang="en-US" altLang="zh-TW" sz="1800" b="1" dirty="0" smtClean="0">
                <a:solidFill>
                  <a:schemeClr val="tx1"/>
                </a:solidFill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2016.07.27 </a:t>
            </a:r>
            <a:r>
              <a:rPr lang="zh-TW" altLang="en-US" sz="1800" b="1" dirty="0" smtClean="0">
                <a:solidFill>
                  <a:schemeClr val="tx1"/>
                </a:solidFill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修</a:t>
            </a:r>
            <a:endParaRPr lang="en-US" altLang="zh-TW" sz="1800" b="1" dirty="0">
              <a:solidFill>
                <a:schemeClr val="tx1"/>
              </a:solidFill>
              <a:latin typeface="Times New Roman" pitchFamily="18" charset="0"/>
              <a:ea typeface="標楷體" panose="03000509000000000000" pitchFamily="65" charset="-12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412776"/>
            <a:ext cx="5868727" cy="4510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1379721" y="6550223"/>
            <a:ext cx="67837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1400" b="1" dirty="0" smtClean="0">
                <a:solidFill>
                  <a:srgbClr val="0000CC"/>
                </a:solidFill>
              </a:rPr>
              <a:t>檔案連結網址 </a:t>
            </a:r>
            <a:r>
              <a:rPr lang="en-US" altLang="zh-TW" sz="1400" b="1" dirty="0">
                <a:solidFill>
                  <a:srgbClr val="0000CC"/>
                </a:solidFill>
              </a:rPr>
              <a:t>https://drive.google.com/open?id=0B4bNyMQ3x7awaDF4UDMtSWJLaEU</a:t>
            </a:r>
            <a:endParaRPr lang="zh-TW" altLang="en-US" sz="14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442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54315" cy="706090"/>
          </a:xfr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cmpd="dbl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US" altLang="zh-TW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U2: Alarm IC Module</a:t>
            </a:r>
            <a:r>
              <a:rPr lang="en-US" altLang="zh-TW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altLang="zh-TW" sz="31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make </a:t>
            </a:r>
            <a:r>
              <a:rPr lang="en-US" altLang="zh-TW" sz="31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several</a:t>
            </a:r>
            <a:r>
              <a:rPr lang="en-US" altLang="zh-TW" sz="31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siren sounds</a:t>
            </a:r>
            <a:endParaRPr lang="zh-TW" altLang="en-US" sz="3100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966427"/>
            <a:ext cx="4474840" cy="748680"/>
          </a:xfrm>
        </p:spPr>
        <p:txBody>
          <a:bodyPr/>
          <a:lstStyle/>
          <a:p>
            <a:endParaRPr lang="zh-TW" alt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8"/>
            <a:ext cx="5060353" cy="3166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980728"/>
            <a:ext cx="3429779" cy="172853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xtLst/>
        </p:spPr>
      </p:pic>
      <p:sp>
        <p:nvSpPr>
          <p:cNvPr id="4" name="矩形 3"/>
          <p:cNvSpPr/>
          <p:nvPr/>
        </p:nvSpPr>
        <p:spPr>
          <a:xfrm>
            <a:off x="5364088" y="2835513"/>
            <a:ext cx="3461723" cy="116955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TW" sz="2000" b="1" dirty="0"/>
              <a:t>IN1, IN2, IN3 - control inputs</a:t>
            </a:r>
          </a:p>
          <a:p>
            <a:pPr>
              <a:spcBef>
                <a:spcPts val="600"/>
              </a:spcBef>
            </a:pPr>
            <a:r>
              <a:rPr lang="en-US" altLang="zh-TW" sz="2000" b="1" dirty="0"/>
              <a:t>(–) - power return to batteries</a:t>
            </a:r>
          </a:p>
          <a:p>
            <a:pPr>
              <a:spcBef>
                <a:spcPts val="600"/>
              </a:spcBef>
            </a:pPr>
            <a:r>
              <a:rPr lang="en-US" altLang="zh-TW" sz="2000" b="1" dirty="0"/>
              <a:t>OUT - output connection</a:t>
            </a:r>
            <a:endParaRPr lang="zh-TW" altLang="en-US" sz="2000" b="1" dirty="0"/>
          </a:p>
        </p:txBody>
      </p:sp>
      <p:sp>
        <p:nvSpPr>
          <p:cNvPr id="5" name="矩形 4"/>
          <p:cNvSpPr/>
          <p:nvPr/>
        </p:nvSpPr>
        <p:spPr>
          <a:xfrm>
            <a:off x="5364088" y="4089266"/>
            <a:ext cx="3456384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TW" sz="2000" b="1" dirty="0"/>
              <a:t>Connect control inputs to (+) power to make </a:t>
            </a:r>
            <a:r>
              <a:rPr lang="en-US" altLang="zh-TW" sz="2000" b="1" dirty="0" smtClean="0"/>
              <a:t>5 </a:t>
            </a:r>
            <a:r>
              <a:rPr lang="en-US" altLang="zh-TW" sz="2000" b="1" dirty="0"/>
              <a:t>alarm sounds.</a:t>
            </a:r>
            <a:endParaRPr lang="zh-TW" altLang="en-US" sz="2000" b="1" dirty="0"/>
          </a:p>
        </p:txBody>
      </p:sp>
      <p:sp>
        <p:nvSpPr>
          <p:cNvPr id="6" name="矩形 5"/>
          <p:cNvSpPr/>
          <p:nvPr/>
        </p:nvSpPr>
        <p:spPr>
          <a:xfrm>
            <a:off x="-36512" y="4869160"/>
            <a:ext cx="9145016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>
              <a:buFont typeface="Wingdings" panose="05000000000000000000" pitchFamily="2" charset="2"/>
              <a:buAutoNum type="circleNumWdWhitePlain" startAt="2"/>
            </a:pPr>
            <a:r>
              <a:rPr lang="en-US" altLang="zh-TW" sz="2300" dirty="0" smtClean="0">
                <a:solidFill>
                  <a:srgbClr val="0000CC"/>
                </a:solidFill>
              </a:rPr>
              <a:t>The </a:t>
            </a:r>
            <a:r>
              <a:rPr lang="en-US" altLang="zh-TW" sz="2300" dirty="0">
                <a:solidFill>
                  <a:srgbClr val="0000CC"/>
                </a:solidFill>
              </a:rPr>
              <a:t>OUT </a:t>
            </a:r>
            <a:r>
              <a:rPr lang="en-US" altLang="zh-TW" sz="2300" dirty="0" smtClean="0">
                <a:solidFill>
                  <a:srgbClr val="0000CC"/>
                </a:solidFill>
              </a:rPr>
              <a:t>connection pulls </a:t>
            </a:r>
            <a:r>
              <a:rPr lang="en-US" altLang="zh-TW" sz="2300" dirty="0">
                <a:solidFill>
                  <a:srgbClr val="0000CC"/>
                </a:solidFill>
              </a:rPr>
              <a:t>current into the module (not out of it), </a:t>
            </a:r>
            <a:r>
              <a:rPr lang="en-US" altLang="zh-TW" sz="2300" dirty="0" smtClean="0"/>
              <a:t>usually from </a:t>
            </a:r>
            <a:r>
              <a:rPr lang="en-US" altLang="zh-TW" sz="2300" dirty="0"/>
              <a:t>a speaker. </a:t>
            </a:r>
            <a:r>
              <a:rPr lang="en-US" altLang="zh-TW" sz="2300" dirty="0" smtClean="0"/>
              <a:t>This </a:t>
            </a:r>
            <a:r>
              <a:rPr lang="en-US" altLang="zh-TW" sz="2300" dirty="0"/>
              <a:t>current is adjusted </a:t>
            </a:r>
            <a:r>
              <a:rPr lang="en-US" altLang="zh-TW" sz="2300" dirty="0" smtClean="0"/>
              <a:t>to make </a:t>
            </a:r>
            <a:r>
              <a:rPr lang="en-US" altLang="zh-TW" sz="2300" dirty="0"/>
              <a:t>the siren sounds. </a:t>
            </a:r>
            <a:endParaRPr lang="en-US" altLang="zh-TW" sz="2300" dirty="0" smtClean="0"/>
          </a:p>
          <a:p>
            <a:pPr marL="266700" indent="-266700">
              <a:buFont typeface="Wingdings" panose="05000000000000000000" pitchFamily="2" charset="2"/>
              <a:buAutoNum type="circleNumWdWhitePlain" startAt="2"/>
            </a:pPr>
            <a:r>
              <a:rPr lang="en-US" altLang="zh-TW" sz="2300" dirty="0" smtClean="0"/>
              <a:t>Snap </a:t>
            </a:r>
            <a:r>
              <a:rPr lang="en-US" altLang="zh-TW" sz="2300" dirty="0"/>
              <a:t>Circuits project </a:t>
            </a:r>
            <a:r>
              <a:rPr lang="en-US" altLang="zh-TW" sz="2300" dirty="0" smtClean="0"/>
              <a:t>17 shows </a:t>
            </a:r>
            <a:r>
              <a:rPr lang="en-US" altLang="zh-TW" sz="2300" dirty="0"/>
              <a:t>a simple way to connect this part, and </a:t>
            </a:r>
            <a:r>
              <a:rPr lang="en-US" altLang="zh-TW" sz="2300" dirty="0" smtClean="0"/>
              <a:t>projects 113-117 </a:t>
            </a:r>
            <a:r>
              <a:rPr lang="en-US" altLang="zh-TW" sz="2300" dirty="0"/>
              <a:t>show the connections needed </a:t>
            </a:r>
            <a:r>
              <a:rPr lang="en-US" altLang="zh-TW" sz="2300" dirty="0" smtClean="0"/>
              <a:t>to make </a:t>
            </a:r>
            <a:r>
              <a:rPr lang="en-US" altLang="zh-TW" sz="2300" dirty="0"/>
              <a:t>the five possible sounds.</a:t>
            </a:r>
            <a:endParaRPr lang="zh-TW" altLang="en-US" sz="2300" dirty="0"/>
          </a:p>
        </p:txBody>
      </p:sp>
      <p:sp>
        <p:nvSpPr>
          <p:cNvPr id="7" name="矩形 6"/>
          <p:cNvSpPr/>
          <p:nvPr/>
        </p:nvSpPr>
        <p:spPr>
          <a:xfrm>
            <a:off x="-36512" y="4110171"/>
            <a:ext cx="51323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>
              <a:buFont typeface="Wingdings" panose="05000000000000000000" pitchFamily="2" charset="2"/>
              <a:buAutoNum type="circleNumWdWhitePlain"/>
            </a:pPr>
            <a:r>
              <a:rPr lang="en-US" altLang="zh-TW" sz="2300" dirty="0" smtClean="0"/>
              <a:t>This module has three control inputs, and can make 5 siren sounds. </a:t>
            </a:r>
          </a:p>
        </p:txBody>
      </p:sp>
      <p:sp>
        <p:nvSpPr>
          <p:cNvPr id="8" name="矩形 7"/>
          <p:cNvSpPr/>
          <p:nvPr/>
        </p:nvSpPr>
        <p:spPr>
          <a:xfrm>
            <a:off x="213673" y="985288"/>
            <a:ext cx="5863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b="1" dirty="0" smtClean="0">
                <a:solidFill>
                  <a:srgbClr val="0000CC"/>
                </a:solidFill>
              </a:rPr>
              <a:t>IN1</a:t>
            </a:r>
          </a:p>
          <a:p>
            <a:r>
              <a:rPr lang="en-US" altLang="zh-TW" sz="2000" b="1" dirty="0" smtClean="0">
                <a:solidFill>
                  <a:srgbClr val="0000CC"/>
                </a:solidFill>
              </a:rPr>
              <a:t>IN2</a:t>
            </a:r>
          </a:p>
          <a:p>
            <a:r>
              <a:rPr lang="en-US" altLang="zh-TW" sz="2000" b="1" dirty="0" smtClean="0">
                <a:solidFill>
                  <a:srgbClr val="0000CC"/>
                </a:solidFill>
              </a:rPr>
              <a:t>IN3 </a:t>
            </a:r>
            <a:endParaRPr lang="zh-TW" altLang="en-US" dirty="0">
              <a:solidFill>
                <a:srgbClr val="0000CC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4491196" y="2000951"/>
            <a:ext cx="6046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>
                <a:solidFill>
                  <a:srgbClr val="0000CC"/>
                </a:solidFill>
              </a:rPr>
              <a:t>OUT</a:t>
            </a:r>
            <a:endParaRPr lang="zh-TW" altLang="en-US" dirty="0">
              <a:solidFill>
                <a:srgbClr val="0000CC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559696" y="3491716"/>
            <a:ext cx="444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>
                <a:solidFill>
                  <a:srgbClr val="0000CC"/>
                </a:solidFill>
              </a:rPr>
              <a:t>(–)</a:t>
            </a:r>
            <a:endParaRPr lang="zh-TW" altLang="en-US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162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04" y="1434461"/>
            <a:ext cx="5999082" cy="2773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4602" y="104173"/>
            <a:ext cx="8353862" cy="562074"/>
          </a:xfr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12700" cmpd="dbl"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altLang="zh-TW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U3: Space War Sound IC Module-</a:t>
            </a:r>
            <a:endParaRPr lang="zh-TW" altLang="en-US" sz="3600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矩形 3"/>
          <p:cNvSpPr/>
          <p:nvPr/>
        </p:nvSpPr>
        <p:spPr>
          <a:xfrm>
            <a:off x="90337" y="653787"/>
            <a:ext cx="90536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/>
              <a:t>The </a:t>
            </a:r>
            <a:r>
              <a:rPr lang="en-US" altLang="zh-TW" sz="2400" dirty="0" smtClean="0"/>
              <a:t>module </a:t>
            </a:r>
            <a:r>
              <a:rPr lang="en-US" altLang="zh-TW" sz="2400" dirty="0"/>
              <a:t>contains </a:t>
            </a:r>
            <a:r>
              <a:rPr lang="en-US" altLang="zh-TW" sz="2400" dirty="0" smtClean="0"/>
              <a:t>sound-generation ICs </a:t>
            </a:r>
            <a:r>
              <a:rPr lang="en-US" altLang="zh-TW" sz="2400" dirty="0"/>
              <a:t>and </a:t>
            </a:r>
            <a:r>
              <a:rPr lang="en-US" altLang="zh-TW" sz="2400" dirty="0" smtClean="0"/>
              <a:t>supporting components</a:t>
            </a:r>
            <a:r>
              <a:rPr lang="en-US" altLang="zh-TW" sz="2400" dirty="0"/>
              <a:t>. It </a:t>
            </a:r>
            <a:r>
              <a:rPr lang="en-US" altLang="zh-TW" sz="2400" dirty="0" smtClean="0"/>
              <a:t>can make </a:t>
            </a:r>
            <a:r>
              <a:rPr lang="en-US" altLang="zh-TW" sz="2400" dirty="0"/>
              <a:t>several siren sounds</a:t>
            </a:r>
            <a:r>
              <a:rPr lang="en-US" altLang="zh-TW" sz="2400" dirty="0" smtClean="0">
                <a:solidFill>
                  <a:prstClr val="black"/>
                </a:solidFill>
              </a:rPr>
              <a:t>. </a:t>
            </a:r>
          </a:p>
        </p:txBody>
      </p:sp>
      <p:sp>
        <p:nvSpPr>
          <p:cNvPr id="6" name="矩形 5"/>
          <p:cNvSpPr/>
          <p:nvPr/>
        </p:nvSpPr>
        <p:spPr>
          <a:xfrm>
            <a:off x="0" y="4279155"/>
            <a:ext cx="6300192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>
              <a:buFont typeface="Wingdings" panose="05000000000000000000" pitchFamily="2" charset="2"/>
              <a:buAutoNum type="circleNumWdWhitePlain"/>
            </a:pPr>
            <a:r>
              <a:rPr lang="en-US" altLang="zh-TW" sz="2200" dirty="0"/>
              <a:t>This module has two control inputs that can </a:t>
            </a:r>
            <a:r>
              <a:rPr lang="en-US" altLang="zh-TW" sz="2200" dirty="0" smtClean="0"/>
              <a:t>be stepped </a:t>
            </a:r>
            <a:r>
              <a:rPr lang="en-US" altLang="zh-TW" sz="2200" dirty="0"/>
              <a:t>through 8 sounds. </a:t>
            </a:r>
            <a:endParaRPr lang="en-US" altLang="zh-TW" sz="2200" dirty="0" smtClean="0"/>
          </a:p>
          <a:p>
            <a:pPr marL="266700" indent="-266700">
              <a:buFont typeface="Wingdings" panose="05000000000000000000" pitchFamily="2" charset="2"/>
              <a:buAutoNum type="circleNumWdWhitePlain"/>
            </a:pPr>
            <a:r>
              <a:rPr lang="en-US" altLang="zh-TW" sz="2200" dirty="0" smtClean="0"/>
              <a:t>The </a:t>
            </a:r>
            <a:r>
              <a:rPr lang="en-US" altLang="zh-TW" sz="2200" dirty="0"/>
              <a:t>OUT </a:t>
            </a:r>
            <a:r>
              <a:rPr lang="en-US" altLang="zh-TW" sz="2200" dirty="0" smtClean="0"/>
              <a:t>connection pulls </a:t>
            </a:r>
            <a:r>
              <a:rPr lang="en-US" altLang="zh-TW" sz="2200" dirty="0"/>
              <a:t>current into the module (not out of it), </a:t>
            </a:r>
            <a:r>
              <a:rPr lang="en-US" altLang="zh-TW" sz="2200" dirty="0" smtClean="0"/>
              <a:t>usually from </a:t>
            </a:r>
            <a:r>
              <a:rPr lang="en-US" altLang="zh-TW" sz="2200" dirty="0"/>
              <a:t>a speaker. This current is adjusted </a:t>
            </a:r>
            <a:r>
              <a:rPr lang="en-US" altLang="zh-TW" sz="2200" dirty="0" smtClean="0"/>
              <a:t>to make </a:t>
            </a:r>
            <a:r>
              <a:rPr lang="en-US" altLang="zh-TW" sz="2200" dirty="0"/>
              <a:t>the space war sounds. </a:t>
            </a:r>
            <a:endParaRPr lang="en-US" altLang="zh-TW" sz="2200" dirty="0" smtClean="0"/>
          </a:p>
          <a:p>
            <a:pPr marL="266700" indent="-266700">
              <a:buFont typeface="Wingdings" panose="05000000000000000000" pitchFamily="2" charset="2"/>
              <a:buAutoNum type="circleNumWdWhitePlain"/>
            </a:pPr>
            <a:r>
              <a:rPr lang="en-US" altLang="zh-TW" sz="2200" dirty="0" smtClean="0"/>
              <a:t>Snap </a:t>
            </a:r>
            <a:r>
              <a:rPr lang="en-US" altLang="zh-TW" sz="2200" dirty="0"/>
              <a:t>Circuits </a:t>
            </a:r>
            <a:r>
              <a:rPr lang="en-US" altLang="zh-TW" sz="2200" dirty="0" smtClean="0"/>
              <a:t>project 19 </a:t>
            </a:r>
            <a:r>
              <a:rPr lang="en-US" altLang="zh-TW" sz="2200" dirty="0"/>
              <a:t>shows how to </a:t>
            </a:r>
            <a:r>
              <a:rPr lang="en-US" altLang="zh-TW" sz="2200" dirty="0" smtClean="0"/>
              <a:t> connect </a:t>
            </a:r>
            <a:r>
              <a:rPr lang="en-US" altLang="zh-TW" sz="2200" dirty="0"/>
              <a:t>this part and what </a:t>
            </a:r>
            <a:r>
              <a:rPr lang="en-US" altLang="zh-TW" sz="2200" dirty="0" smtClean="0"/>
              <a:t>it can </a:t>
            </a:r>
            <a:r>
              <a:rPr lang="en-US" altLang="zh-TW" sz="2200" dirty="0"/>
              <a:t>do.</a:t>
            </a:r>
            <a:endParaRPr lang="zh-TW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212686" y="3007112"/>
            <a:ext cx="2873551" cy="186204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450850" indent="-450850">
              <a:spcBef>
                <a:spcPts val="600"/>
              </a:spcBef>
            </a:pPr>
            <a:r>
              <a:rPr lang="en-US" altLang="zh-TW" sz="2000" dirty="0"/>
              <a:t>(+) - power from batteries</a:t>
            </a:r>
          </a:p>
          <a:p>
            <a:pPr marL="450850" indent="-450850">
              <a:spcBef>
                <a:spcPts val="600"/>
              </a:spcBef>
            </a:pPr>
            <a:r>
              <a:rPr lang="en-US" altLang="zh-TW" sz="2000" dirty="0"/>
              <a:t>(–) - power return to batteries </a:t>
            </a:r>
            <a:endParaRPr lang="en-US" altLang="zh-TW" sz="2000" dirty="0" smtClean="0"/>
          </a:p>
          <a:p>
            <a:pPr marL="450850" indent="-450850">
              <a:spcBef>
                <a:spcPts val="600"/>
              </a:spcBef>
            </a:pPr>
            <a:r>
              <a:rPr lang="en-US" altLang="zh-TW" sz="2000" dirty="0"/>
              <a:t>OUT - output connection</a:t>
            </a:r>
          </a:p>
          <a:p>
            <a:pPr marL="450850" indent="-450850">
              <a:spcBef>
                <a:spcPts val="600"/>
              </a:spcBef>
            </a:pPr>
            <a:r>
              <a:rPr lang="en-US" altLang="zh-TW" sz="2000" dirty="0"/>
              <a:t>IN1, IN2 - control inputs</a:t>
            </a:r>
            <a:endParaRPr lang="zh-TW" altLang="en-US" sz="2000" dirty="0"/>
          </a:p>
        </p:txBody>
      </p:sp>
      <p:sp>
        <p:nvSpPr>
          <p:cNvPr id="11" name="矩形 10"/>
          <p:cNvSpPr/>
          <p:nvPr/>
        </p:nvSpPr>
        <p:spPr>
          <a:xfrm>
            <a:off x="6234953" y="4881934"/>
            <a:ext cx="2873551" cy="14465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TW" sz="2200" dirty="0"/>
              <a:t>Connect each control input to (–) power to sequence through </a:t>
            </a:r>
            <a:r>
              <a:rPr lang="en-US" altLang="zh-TW" sz="2200" dirty="0" smtClean="0"/>
              <a:t>8 sounds</a:t>
            </a:r>
            <a:endParaRPr lang="zh-TW" altLang="en-US" sz="2200" dirty="0"/>
          </a:p>
        </p:txBody>
      </p:sp>
      <p:sp>
        <p:nvSpPr>
          <p:cNvPr id="3" name="矩形 2"/>
          <p:cNvSpPr/>
          <p:nvPr/>
        </p:nvSpPr>
        <p:spPr>
          <a:xfrm>
            <a:off x="213604" y="3903439"/>
            <a:ext cx="24195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b="1" dirty="0" smtClean="0">
                <a:solidFill>
                  <a:srgbClr val="00B050"/>
                </a:solidFill>
              </a:rPr>
              <a:t>Actual </a:t>
            </a:r>
            <a:r>
              <a:rPr lang="en-US" altLang="zh-TW" sz="2400" b="1" dirty="0">
                <a:solidFill>
                  <a:srgbClr val="00B050"/>
                </a:solidFill>
              </a:rPr>
              <a:t>schematic </a:t>
            </a:r>
            <a:endParaRPr lang="zh-TW" altLang="en-US" b="1" dirty="0">
              <a:solidFill>
                <a:srgbClr val="00B05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484784"/>
            <a:ext cx="2905717" cy="1415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0357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60648"/>
            <a:ext cx="7269419" cy="3456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4813" y="1484784"/>
            <a:ext cx="1408732" cy="994122"/>
          </a:xfrm>
        </p:spPr>
        <p:txBody>
          <a:bodyPr>
            <a:normAutofit fontScale="90000"/>
          </a:bodyPr>
          <a:lstStyle/>
          <a:p>
            <a:r>
              <a:rPr lang="zh-TW" altLang="en-US" b="1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操作</a:t>
            </a:r>
            <a:r>
              <a:rPr lang="en-US" altLang="zh-TW" b="1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b="1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b="1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說明</a:t>
            </a:r>
            <a:endParaRPr lang="zh-TW" altLang="en-US" b="1" dirty="0">
              <a:solidFill>
                <a:srgbClr val="0000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44008" y="3933056"/>
            <a:ext cx="4536504" cy="27844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TW" sz="26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B. </a:t>
            </a:r>
            <a:r>
              <a:rPr lang="zh-TW" altLang="en-US" sz="26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黑色數字</a:t>
            </a:r>
            <a:r>
              <a:rPr lang="en-US" altLang="zh-TW" sz="26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1, </a:t>
            </a:r>
            <a:r>
              <a:rPr lang="zh-TW" altLang="en-US" sz="26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26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2, </a:t>
            </a:r>
            <a:r>
              <a:rPr lang="zh-TW" altLang="en-US" sz="26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26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3</a:t>
            </a:r>
            <a:r>
              <a:rPr lang="zh-TW" altLang="en-US" sz="26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：代表層別</a:t>
            </a:r>
            <a:r>
              <a:rPr lang="en-US" altLang="zh-TW" sz="26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.</a:t>
            </a:r>
          </a:p>
          <a:p>
            <a:pPr marL="400050" lvl="1" indent="0">
              <a:buNone/>
            </a:pPr>
            <a:r>
              <a:rPr lang="en-US" altLang="zh-TW" sz="26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 </a:t>
            </a:r>
            <a:r>
              <a:rPr lang="zh-TW" altLang="en-US" sz="26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為平面結構第一層</a:t>
            </a:r>
            <a:endParaRPr lang="en-US" altLang="zh-TW" sz="2600" b="1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400050" lvl="1" indent="0">
              <a:buNone/>
            </a:pPr>
            <a:r>
              <a:rPr lang="en-US" altLang="zh-TW" sz="26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 </a:t>
            </a:r>
            <a:r>
              <a:rPr lang="zh-TW" altLang="en-US" sz="26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為平面結構第二層</a:t>
            </a:r>
            <a:endParaRPr lang="en-US" altLang="zh-TW" sz="2600" b="1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400050" lvl="1" indent="0">
              <a:buNone/>
            </a:pPr>
            <a:r>
              <a:rPr lang="en-US" altLang="zh-TW" sz="26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建議先將第一層結構的元件安裝於板子上後</a:t>
            </a:r>
            <a:r>
              <a:rPr lang="zh-TW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再進行第二層結構的建置。</a:t>
            </a:r>
            <a:r>
              <a:rPr lang="en-US" altLang="zh-TW" sz="26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" name="矩形 3"/>
          <p:cNvSpPr/>
          <p:nvPr/>
        </p:nvSpPr>
        <p:spPr>
          <a:xfrm>
            <a:off x="157188" y="3933056"/>
            <a:ext cx="4572000" cy="249299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sz="2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A. </a:t>
            </a:r>
            <a:r>
              <a:rPr lang="zh-TW" alt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白色</a:t>
            </a:r>
            <a:r>
              <a:rPr lang="zh-TW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數字 </a:t>
            </a:r>
            <a:r>
              <a:rPr lang="en-US" altLang="zh-TW" sz="26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1,</a:t>
            </a:r>
            <a:r>
              <a:rPr lang="zh-TW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26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2,</a:t>
            </a:r>
            <a:r>
              <a:rPr lang="zh-TW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2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3</a:t>
            </a:r>
          </a:p>
          <a:p>
            <a:pPr marL="182563" indent="-182563"/>
            <a:r>
              <a:rPr lang="zh-TW" altLang="en-US" sz="26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</a:t>
            </a:r>
            <a:r>
              <a:rPr lang="en-US" altLang="zh-TW" sz="26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-</a:t>
            </a:r>
            <a:r>
              <a:rPr lang="zh-TW" altLang="en-US" sz="26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表</a:t>
            </a:r>
            <a:r>
              <a:rPr lang="en-US" altLang="zh-TW" sz="26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snap </a:t>
            </a:r>
            <a:r>
              <a:rPr lang="en-US" altLang="zh-TW" sz="26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wire</a:t>
            </a:r>
            <a:r>
              <a:rPr lang="zh-TW" altLang="en-US" sz="26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上的鈕釦數</a:t>
            </a:r>
            <a:endParaRPr lang="en-US" altLang="zh-TW" sz="2600" b="1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622300" lvl="1" indent="-355600">
              <a:buFont typeface="Wingdings" pitchFamily="2" charset="2"/>
              <a:buAutoNum type="circleNumWdWhitePlain"/>
            </a:pPr>
            <a:r>
              <a:rPr lang="en-US" altLang="zh-TW" sz="26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 </a:t>
            </a:r>
            <a:r>
              <a:rPr lang="zh-TW" altLang="en-US" sz="26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為有 </a:t>
            </a:r>
            <a:r>
              <a:rPr lang="en-US" altLang="zh-TW" sz="26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 </a:t>
            </a:r>
            <a:r>
              <a:rPr lang="zh-TW" altLang="en-US" sz="26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鈕釦</a:t>
            </a:r>
            <a:r>
              <a:rPr lang="zh-TW" altLang="en-US" sz="26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點的藍色連接導線</a:t>
            </a:r>
            <a:endParaRPr lang="en-US" altLang="zh-TW" sz="2600" b="1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622300" lvl="1" indent="-355600">
              <a:buFont typeface="Wingdings" pitchFamily="2" charset="2"/>
              <a:buAutoNum type="circleNumWdWhitePlain"/>
            </a:pPr>
            <a:r>
              <a:rPr lang="en-US" altLang="zh-TW" sz="26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3 </a:t>
            </a:r>
            <a:r>
              <a:rPr lang="zh-TW" altLang="en-US" sz="26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為有</a:t>
            </a:r>
            <a:r>
              <a:rPr lang="en-US" altLang="zh-TW" sz="26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3</a:t>
            </a:r>
            <a:r>
              <a:rPr lang="zh-TW" altLang="en-US" sz="26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個鈕釦點的連接導線</a:t>
            </a:r>
            <a:endParaRPr lang="zh-TW" altLang="en-US" sz="2600" b="1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62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1547664" y="4566027"/>
            <a:ext cx="7416824" cy="203132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6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glow rad="254000">
              <a:schemeClr val="bg1">
                <a:lumMod val="50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355600" indent="-355600">
              <a:lnSpc>
                <a:spcPct val="11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altLang="zh-TW" sz="26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Closed circuit (</a:t>
            </a:r>
            <a:r>
              <a:rPr lang="zh-TW" altLang="en-US" sz="2600" dirty="0" smtClean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閉路</a:t>
            </a:r>
            <a:r>
              <a:rPr lang="en-US" altLang="zh-TW" sz="2600" dirty="0" smtClean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sz="26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：</a:t>
            </a:r>
            <a:r>
              <a:rPr lang="zh-TW" altLang="en-US" sz="2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當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滑動</a:t>
            </a:r>
            <a:r>
              <a:rPr lang="zh-TW" altLang="en-US" sz="2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開關</a:t>
            </a:r>
            <a:r>
              <a:rPr lang="en-US" altLang="zh-TW" sz="2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S1</a:t>
            </a:r>
            <a:r>
              <a:rPr lang="zh-TW" altLang="en-US" sz="2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關閉時</a:t>
            </a:r>
            <a:r>
              <a:rPr lang="en-US" altLang="zh-TW" sz="2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即為切換到</a:t>
            </a:r>
            <a:r>
              <a:rPr lang="en-US" altLang="zh-TW" sz="2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ON)</a:t>
            </a:r>
            <a:r>
              <a:rPr lang="zh-TW" altLang="en-US" sz="2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，則電路導通</a:t>
            </a:r>
            <a:r>
              <a:rPr lang="zh-TW" altLang="en-US" sz="2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en-US" sz="2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電燈</a:t>
            </a:r>
            <a:r>
              <a:rPr lang="en-US" altLang="zh-TW" sz="2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L1</a:t>
            </a:r>
            <a:r>
              <a:rPr lang="zh-TW" altLang="en-US" sz="2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亮起</a:t>
            </a:r>
            <a:r>
              <a:rPr lang="zh-TW" altLang="en-US" sz="2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TW" sz="26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1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altLang="zh-TW" sz="26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Open </a:t>
            </a:r>
            <a:r>
              <a:rPr lang="en-US" altLang="zh-TW" sz="26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circuit </a:t>
            </a:r>
            <a:r>
              <a:rPr lang="en-US" altLang="zh-TW" sz="2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600" dirty="0" smtClean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開路</a:t>
            </a:r>
            <a:r>
              <a:rPr lang="en-US" altLang="zh-TW" sz="2600" dirty="0" smtClean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sz="2600" dirty="0" smtClean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：</a:t>
            </a:r>
            <a:r>
              <a:rPr lang="zh-TW" altLang="en-US" sz="2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當</a:t>
            </a:r>
            <a:r>
              <a:rPr lang="zh-TW" altLang="en-US" sz="2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滑動</a:t>
            </a:r>
            <a:r>
              <a:rPr lang="zh-TW" altLang="en-US" sz="2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開關閥</a:t>
            </a:r>
            <a:r>
              <a:rPr lang="en-US" altLang="zh-TW" sz="2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S1</a:t>
            </a:r>
            <a:r>
              <a:rPr lang="zh-TW" altLang="en-US" sz="2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打開時</a:t>
            </a:r>
            <a:r>
              <a:rPr lang="en-US" altLang="zh-TW" sz="2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即切換</a:t>
            </a:r>
            <a:r>
              <a:rPr lang="zh-TW" altLang="en-US" sz="2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到</a:t>
            </a:r>
            <a:r>
              <a:rPr lang="en-US" altLang="zh-TW" sz="2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OFF)</a:t>
            </a:r>
            <a:r>
              <a:rPr lang="zh-TW" altLang="en-US" sz="2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，則電路不導通，電燈</a:t>
            </a:r>
            <a:r>
              <a:rPr lang="en-US" altLang="zh-TW" sz="2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L1</a:t>
            </a:r>
            <a:r>
              <a:rPr lang="zh-TW" altLang="en-US" sz="2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熄滅</a:t>
            </a:r>
            <a:r>
              <a:rPr lang="en-US" altLang="zh-TW" sz="2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.</a:t>
            </a:r>
            <a:endParaRPr lang="zh-TW" altLang="en-US" sz="26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53616" y="170637"/>
            <a:ext cx="86764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3400" lvl="0" indent="-533400">
              <a:buAutoNum type="arabicParenBoth"/>
            </a:pPr>
            <a:r>
              <a:rPr lang="en-US" altLang="zh-TW" sz="28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Electric </a:t>
            </a:r>
            <a:r>
              <a:rPr lang="en-US" altLang="zh-TW" sz="2800" b="1" dirty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Light &amp; </a:t>
            </a:r>
            <a:r>
              <a:rPr lang="en-US" altLang="zh-TW" sz="24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Switch- </a:t>
            </a:r>
            <a:r>
              <a:rPr lang="en-US" altLang="zh-TW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E</a:t>
            </a:r>
            <a:r>
              <a:rPr lang="en-US" altLang="zh-TW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lectricity </a:t>
            </a:r>
            <a:r>
              <a:rPr lang="en-US" altLang="zh-TW" sz="24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is turned ON or OFF with a switch</a:t>
            </a:r>
            <a:r>
              <a:rPr lang="en-US" altLang="zh-TW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. </a:t>
            </a:r>
            <a:r>
              <a:rPr lang="zh-TW" altLang="en-US" sz="2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利用滑動開關控制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電燈的開啟與</a:t>
            </a:r>
            <a:r>
              <a:rPr lang="zh-TW" altLang="en-US" sz="2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關閉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TW" sz="28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grpSp>
        <p:nvGrpSpPr>
          <p:cNvPr id="16" name="群組 15"/>
          <p:cNvGrpSpPr/>
          <p:nvPr/>
        </p:nvGrpSpPr>
        <p:grpSpPr>
          <a:xfrm>
            <a:off x="395536" y="1094360"/>
            <a:ext cx="6624736" cy="3373245"/>
            <a:chOff x="395536" y="1094360"/>
            <a:chExt cx="6624736" cy="3373245"/>
          </a:xfrm>
        </p:grpSpPr>
        <p:grpSp>
          <p:nvGrpSpPr>
            <p:cNvPr id="2" name="群組 1"/>
            <p:cNvGrpSpPr/>
            <p:nvPr/>
          </p:nvGrpSpPr>
          <p:grpSpPr>
            <a:xfrm>
              <a:off x="395536" y="1094360"/>
              <a:ext cx="6624736" cy="3373136"/>
              <a:chOff x="1763688" y="980728"/>
              <a:chExt cx="6624736" cy="3373136"/>
            </a:xfrm>
          </p:grpSpPr>
          <p:pic>
            <p:nvPicPr>
              <p:cNvPr id="3074" name="Picture 2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63688" y="980728"/>
                <a:ext cx="6624736" cy="33731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" name="文字方塊 7"/>
              <p:cNvSpPr txBox="1"/>
              <p:nvPr/>
            </p:nvSpPr>
            <p:spPr>
              <a:xfrm>
                <a:off x="4427984" y="3099344"/>
                <a:ext cx="54373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b="1" dirty="0" smtClean="0">
                    <a:solidFill>
                      <a:srgbClr val="0000CC"/>
                    </a:solidFill>
                    <a:latin typeface="Times New Roman" panose="02020603050405020304" pitchFamily="18" charset="0"/>
                    <a:ea typeface="Adobe Gothic Std B"/>
                    <a:cs typeface="Times New Roman" panose="02020603050405020304" pitchFamily="18" charset="0"/>
                  </a:rPr>
                  <a:t>→</a:t>
                </a:r>
                <a:r>
                  <a:rPr lang="en-US" altLang="zh-TW" sz="20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zh-TW" alt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橢圓 8"/>
              <p:cNvSpPr/>
              <p:nvPr/>
            </p:nvSpPr>
            <p:spPr>
              <a:xfrm>
                <a:off x="4246739" y="3203684"/>
                <a:ext cx="369332" cy="369332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" name="文字方塊 11"/>
              <p:cNvSpPr txBox="1"/>
              <p:nvPr/>
            </p:nvSpPr>
            <p:spPr>
              <a:xfrm>
                <a:off x="4427984" y="2123170"/>
                <a:ext cx="54373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b="1" dirty="0" smtClean="0">
                    <a:solidFill>
                      <a:srgbClr val="0000CC"/>
                    </a:solidFill>
                    <a:latin typeface="Times New Roman" panose="02020603050405020304" pitchFamily="18" charset="0"/>
                    <a:ea typeface="Adobe Gothic Std B"/>
                    <a:cs typeface="Times New Roman" panose="02020603050405020304" pitchFamily="18" charset="0"/>
                  </a:rPr>
                  <a:t>→</a:t>
                </a:r>
                <a:r>
                  <a:rPr lang="en-US" altLang="zh-TW" sz="20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zh-TW" alt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橢圓 12"/>
              <p:cNvSpPr/>
              <p:nvPr/>
            </p:nvSpPr>
            <p:spPr>
              <a:xfrm>
                <a:off x="4222512" y="2060848"/>
                <a:ext cx="369332" cy="369332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5" name="乘號 14"/>
            <p:cNvSpPr/>
            <p:nvPr/>
          </p:nvSpPr>
          <p:spPr>
            <a:xfrm>
              <a:off x="1191672" y="3420489"/>
              <a:ext cx="792088" cy="1047007"/>
            </a:xfrm>
            <a:prstGeom prst="mathMultiply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7" name="乘號 16"/>
            <p:cNvSpPr/>
            <p:nvPr/>
          </p:nvSpPr>
          <p:spPr>
            <a:xfrm>
              <a:off x="4355976" y="1363279"/>
              <a:ext cx="792088" cy="1047007"/>
            </a:xfrm>
            <a:prstGeom prst="mathMultiply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" name="乘號 17"/>
            <p:cNvSpPr/>
            <p:nvPr/>
          </p:nvSpPr>
          <p:spPr>
            <a:xfrm>
              <a:off x="4341058" y="3420598"/>
              <a:ext cx="792088" cy="1047007"/>
            </a:xfrm>
            <a:prstGeom prst="mathMultiply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9" name="乘號 18"/>
            <p:cNvSpPr/>
            <p:nvPr/>
          </p:nvSpPr>
          <p:spPr>
            <a:xfrm>
              <a:off x="1190680" y="1376200"/>
              <a:ext cx="792088" cy="1047007"/>
            </a:xfrm>
            <a:prstGeom prst="mathMultiply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3" name="橢圓形圖說文字 2"/>
          <p:cNvSpPr/>
          <p:nvPr/>
        </p:nvSpPr>
        <p:spPr>
          <a:xfrm>
            <a:off x="6705916" y="2780928"/>
            <a:ext cx="2438084" cy="1656184"/>
          </a:xfrm>
          <a:prstGeom prst="wedgeEllipseCallout">
            <a:avLst>
              <a:gd name="adj1" fmla="val -179873"/>
              <a:gd name="adj2" fmla="val 9385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不可</a:t>
            </a:r>
            <a:r>
              <a:rPr lang="zh-TW" altLang="en-US" sz="2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使用</a:t>
            </a:r>
            <a:r>
              <a:rPr lang="en-US" altLang="zh-TW" sz="2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S2</a:t>
            </a:r>
            <a:r>
              <a:rPr lang="zh-TW" altLang="en-US" sz="2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按鍵開關喔</a:t>
            </a:r>
            <a:r>
              <a:rPr lang="en-US" altLang="zh-TW" sz="2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!!!</a:t>
            </a:r>
            <a:endParaRPr lang="zh-TW" altLang="en-US" sz="28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049753" y="1331462"/>
            <a:ext cx="2880319" cy="1200329"/>
          </a:xfrm>
          <a:prstGeom prst="rect">
            <a:avLst/>
          </a:prstGeom>
          <a:solidFill>
            <a:schemeClr val="bg2"/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zh-TW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建議</a:t>
            </a:r>
            <a:r>
              <a:rPr lang="zh-TW" alt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將</a:t>
            </a:r>
            <a:r>
              <a:rPr lang="en-US" altLang="zh-TW" sz="2400" b="1" i="1" dirty="0" smtClean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L1</a:t>
            </a:r>
            <a:r>
              <a:rPr lang="zh-TW" alt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與</a:t>
            </a:r>
            <a:r>
              <a:rPr lang="en-US" altLang="zh-TW" sz="2400" b="1" i="1" dirty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S1</a:t>
            </a:r>
            <a:r>
              <a:rPr lang="zh-TW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改建置於</a:t>
            </a:r>
            <a:r>
              <a:rPr lang="zh-TW" alt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第二層</a:t>
            </a:r>
            <a:r>
              <a:rPr lang="en-US" altLang="zh-TW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,</a:t>
            </a:r>
            <a:r>
              <a:rPr lang="zh-TW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方便後續實驗</a:t>
            </a:r>
            <a:r>
              <a:rPr lang="en-US" altLang="zh-TW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50102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5311224" y="1988840"/>
            <a:ext cx="3687326" cy="4770537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6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glow rad="254000">
              <a:schemeClr val="bg1">
                <a:lumMod val="50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358775" indent="-358775">
              <a:spcBef>
                <a:spcPts val="1200"/>
              </a:spcBef>
              <a:buFont typeface="+mj-lt"/>
              <a:buAutoNum type="arabicPeriod"/>
            </a:pP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將</a:t>
            </a:r>
            <a:r>
              <a:rPr lang="en-US" altLang="zh-TW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S1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切換到</a:t>
            </a:r>
            <a:r>
              <a:rPr lang="en-US" altLang="zh-TW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ON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，電流</a:t>
            </a:r>
            <a:r>
              <a:rPr lang="zh-TW" altLang="en-US" sz="2200" dirty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先流經電阻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再經過</a:t>
            </a:r>
            <a:r>
              <a:rPr lang="en-US" altLang="zh-TW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LED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，電阻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可限制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電流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保護</a:t>
            </a:r>
            <a:r>
              <a:rPr lang="en-US" altLang="zh-TW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LED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TW" sz="2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58775" indent="-358775">
              <a:spcBef>
                <a:spcPts val="1200"/>
              </a:spcBef>
              <a:buFont typeface="+mj-lt"/>
              <a:buAutoNum type="arabicPeriod"/>
            </a:pPr>
            <a:r>
              <a:rPr lang="zh-TW" altLang="en-US" sz="22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避免將</a:t>
            </a:r>
            <a:r>
              <a:rPr lang="en-US" altLang="zh-TW" sz="22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LED</a:t>
            </a:r>
            <a:r>
              <a:rPr lang="zh-TW" altLang="en-US" sz="22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直接跨接</a:t>
            </a:r>
            <a:r>
              <a:rPr lang="zh-TW" alt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電池。</a:t>
            </a:r>
            <a:endParaRPr lang="en-US" altLang="zh-TW" sz="2200" dirty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58775" indent="-358775">
              <a:spcBef>
                <a:spcPts val="1200"/>
              </a:spcBef>
              <a:buFont typeface="+mj-lt"/>
              <a:buAutoNum type="arabicPeriod"/>
            </a:pP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沒有電阻保護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時，大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電流將可能燒毀</a:t>
            </a:r>
            <a:r>
              <a:rPr lang="en-US" altLang="zh-TW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LED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內的半導體發光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元件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TW" sz="2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58775" indent="-358775">
              <a:spcBef>
                <a:spcPts val="1200"/>
              </a:spcBef>
              <a:buFont typeface="+mj-lt"/>
              <a:buAutoNum type="arabicPeriod"/>
            </a:pPr>
            <a:r>
              <a:rPr lang="en-US" altLang="zh-TW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LED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被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廣泛應用在需要給使用者訊息或指示的各種電子儀器上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TW" sz="22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58775" indent="-358775">
              <a:spcBef>
                <a:spcPts val="1200"/>
              </a:spcBef>
              <a:buFont typeface="+mj-lt"/>
              <a:buAutoNum type="arabicPeriod"/>
            </a:pP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想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想你每天會使用到什麼東西是有</a:t>
            </a:r>
            <a:r>
              <a:rPr lang="en-US" altLang="zh-TW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LED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在裡面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的？ </a:t>
            </a:r>
            <a:endParaRPr lang="zh-TW" altLang="en-US" sz="2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0"/>
            <a:ext cx="46533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(7) Light Emitting Diode</a:t>
            </a:r>
            <a:endParaRPr lang="zh-TW" alt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611560" y="476672"/>
            <a:ext cx="82809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To </a:t>
            </a:r>
            <a:r>
              <a:rPr lang="en-US" altLang="zh-TW" sz="24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show how a resistor and LED are wired to emit light. </a:t>
            </a:r>
          </a:p>
          <a:p>
            <a:pPr lvl="0"/>
            <a:r>
              <a:rPr lang="zh-TW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如何串接電阻與</a:t>
            </a:r>
            <a:r>
              <a:rPr lang="en-US" altLang="zh-TW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LED</a:t>
            </a:r>
            <a:r>
              <a:rPr lang="zh-TW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，使</a:t>
            </a:r>
            <a:r>
              <a:rPr lang="en-US" altLang="zh-TW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LED</a:t>
            </a:r>
            <a:r>
              <a:rPr lang="zh-TW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發光。</a:t>
            </a:r>
            <a:endParaRPr lang="en-US" altLang="zh-TW" sz="2400" b="1" dirty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364088" y="927813"/>
            <a:ext cx="3698333" cy="830997"/>
          </a:xfrm>
          <a:prstGeom prst="rect">
            <a:avLst/>
          </a:prstGeom>
          <a:solidFill>
            <a:schemeClr val="bg2"/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zh-TW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建議將</a:t>
            </a:r>
            <a:r>
              <a:rPr lang="en-US" altLang="zh-TW" sz="2400" b="1" i="1" dirty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D1</a:t>
            </a:r>
            <a:r>
              <a:rPr lang="zh-TW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與</a:t>
            </a:r>
            <a:r>
              <a:rPr lang="en-US" altLang="zh-TW" sz="2400" b="1" i="1" dirty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S1</a:t>
            </a:r>
            <a:r>
              <a:rPr lang="zh-TW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改建置於</a:t>
            </a:r>
            <a:r>
              <a:rPr lang="zh-TW" alt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第</a:t>
            </a:r>
            <a:r>
              <a:rPr lang="zh-TW" altLang="en-US" sz="2400" b="1" i="1" dirty="0" smtClean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二層</a:t>
            </a:r>
            <a:r>
              <a:rPr lang="zh-TW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方便</a:t>
            </a:r>
            <a:r>
              <a:rPr lang="zh-TW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後續</a:t>
            </a:r>
            <a:r>
              <a:rPr lang="zh-TW" alt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實驗。</a:t>
            </a:r>
            <a:endParaRPr lang="en-US" altLang="zh-TW" sz="2400" b="1" i="1" dirty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grpSp>
        <p:nvGrpSpPr>
          <p:cNvPr id="19" name="群組 18"/>
          <p:cNvGrpSpPr/>
          <p:nvPr/>
        </p:nvGrpSpPr>
        <p:grpSpPr>
          <a:xfrm>
            <a:off x="144016" y="1484784"/>
            <a:ext cx="5148064" cy="5256584"/>
            <a:chOff x="144016" y="1484784"/>
            <a:chExt cx="5148064" cy="5256584"/>
          </a:xfrm>
        </p:grpSpPr>
        <p:grpSp>
          <p:nvGrpSpPr>
            <p:cNvPr id="6" name="群組 5"/>
            <p:cNvGrpSpPr/>
            <p:nvPr/>
          </p:nvGrpSpPr>
          <p:grpSpPr>
            <a:xfrm>
              <a:off x="144016" y="1484784"/>
              <a:ext cx="5148064" cy="5256584"/>
              <a:chOff x="144016" y="1196752"/>
              <a:chExt cx="5148064" cy="5256584"/>
            </a:xfrm>
          </p:grpSpPr>
          <p:pic>
            <p:nvPicPr>
              <p:cNvPr id="3074" name="Picture 2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4016" y="1196752"/>
                <a:ext cx="5148064" cy="52565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7" name="群組 6"/>
              <p:cNvGrpSpPr/>
              <p:nvPr/>
            </p:nvGrpSpPr>
            <p:grpSpPr>
              <a:xfrm>
                <a:off x="2325091" y="5199583"/>
                <a:ext cx="734741" cy="605681"/>
                <a:chOff x="5354796" y="2031231"/>
                <a:chExt cx="734741" cy="605681"/>
              </a:xfrm>
            </p:grpSpPr>
            <p:sp>
              <p:nvSpPr>
                <p:cNvPr id="8" name="文字方塊 7"/>
                <p:cNvSpPr txBox="1"/>
                <p:nvPr/>
              </p:nvSpPr>
              <p:spPr>
                <a:xfrm>
                  <a:off x="5520150" y="2031231"/>
                  <a:ext cx="569387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TW" b="1" dirty="0" smtClean="0">
                      <a:solidFill>
                        <a:srgbClr val="0000CC"/>
                      </a:solidFill>
                      <a:latin typeface="Times New Roman" panose="02020603050405020304" pitchFamily="18" charset="0"/>
                      <a:ea typeface="Adobe Gothic Std B"/>
                      <a:cs typeface="Times New Roman" panose="02020603050405020304" pitchFamily="18" charset="0"/>
                    </a:rPr>
                    <a:t>→</a:t>
                  </a:r>
                  <a:r>
                    <a:rPr lang="en-US" altLang="zh-TW" sz="2400" b="1" dirty="0" smtClean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</a:t>
                  </a:r>
                  <a:endParaRPr lang="zh-TW" alt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" name="橢圓 8"/>
                <p:cNvSpPr/>
                <p:nvPr/>
              </p:nvSpPr>
              <p:spPr>
                <a:xfrm>
                  <a:off x="5354796" y="2267580"/>
                  <a:ext cx="369332" cy="369332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grpSp>
            <p:nvGrpSpPr>
              <p:cNvPr id="16" name="群組 15"/>
              <p:cNvGrpSpPr/>
              <p:nvPr/>
            </p:nvGrpSpPr>
            <p:grpSpPr>
              <a:xfrm>
                <a:off x="2325091" y="2420888"/>
                <a:ext cx="734741" cy="461665"/>
                <a:chOff x="5354796" y="2267580"/>
                <a:chExt cx="734741" cy="461665"/>
              </a:xfrm>
            </p:grpSpPr>
            <p:sp>
              <p:nvSpPr>
                <p:cNvPr id="17" name="文字方塊 16"/>
                <p:cNvSpPr txBox="1"/>
                <p:nvPr/>
              </p:nvSpPr>
              <p:spPr>
                <a:xfrm>
                  <a:off x="5520150" y="2267580"/>
                  <a:ext cx="569387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TW" b="1" dirty="0" smtClean="0">
                      <a:solidFill>
                        <a:srgbClr val="0000CC"/>
                      </a:solidFill>
                      <a:latin typeface="Times New Roman" panose="02020603050405020304" pitchFamily="18" charset="0"/>
                      <a:ea typeface="Adobe Gothic Std B"/>
                      <a:cs typeface="Times New Roman" panose="02020603050405020304" pitchFamily="18" charset="0"/>
                    </a:rPr>
                    <a:t>→</a:t>
                  </a:r>
                  <a:r>
                    <a:rPr lang="en-US" altLang="zh-TW" sz="2400" b="1" dirty="0" smtClean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</a:t>
                  </a:r>
                  <a:endParaRPr lang="zh-TW" alt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8" name="橢圓 17"/>
                <p:cNvSpPr/>
                <p:nvPr/>
              </p:nvSpPr>
              <p:spPr>
                <a:xfrm>
                  <a:off x="5354796" y="2267580"/>
                  <a:ext cx="369332" cy="369332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</p:grpSp>
        <p:sp>
          <p:nvSpPr>
            <p:cNvPr id="20" name="乘號 19"/>
            <p:cNvSpPr/>
            <p:nvPr/>
          </p:nvSpPr>
          <p:spPr>
            <a:xfrm>
              <a:off x="2878587" y="5428264"/>
              <a:ext cx="1080119" cy="665032"/>
            </a:xfrm>
            <a:prstGeom prst="mathMultiply">
              <a:avLst/>
            </a:prstGeom>
            <a:solidFill>
              <a:srgbClr val="FF66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1" name="乘號 20"/>
            <p:cNvSpPr/>
            <p:nvPr/>
          </p:nvSpPr>
          <p:spPr>
            <a:xfrm>
              <a:off x="2878587" y="2639387"/>
              <a:ext cx="1080119" cy="665032"/>
            </a:xfrm>
            <a:prstGeom prst="mathMultiply">
              <a:avLst/>
            </a:prstGeom>
            <a:solidFill>
              <a:srgbClr val="FF66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2" name="乘號 21"/>
            <p:cNvSpPr/>
            <p:nvPr/>
          </p:nvSpPr>
          <p:spPr>
            <a:xfrm>
              <a:off x="899592" y="5428264"/>
              <a:ext cx="1080119" cy="665032"/>
            </a:xfrm>
            <a:prstGeom prst="mathMultiply">
              <a:avLst/>
            </a:prstGeom>
            <a:solidFill>
              <a:srgbClr val="FF66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3" name="乘號 22"/>
            <p:cNvSpPr/>
            <p:nvPr/>
          </p:nvSpPr>
          <p:spPr>
            <a:xfrm>
              <a:off x="899592" y="2639387"/>
              <a:ext cx="1080119" cy="665032"/>
            </a:xfrm>
            <a:prstGeom prst="mathMultiply">
              <a:avLst/>
            </a:prstGeom>
            <a:solidFill>
              <a:srgbClr val="FF66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123956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3851920" y="1196752"/>
            <a:ext cx="4896544" cy="5527173"/>
            <a:chOff x="3851920" y="1196752"/>
            <a:chExt cx="4896544" cy="5527173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1920" y="1196752"/>
              <a:ext cx="4896544" cy="5527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乘號 5"/>
            <p:cNvSpPr/>
            <p:nvPr/>
          </p:nvSpPr>
          <p:spPr>
            <a:xfrm>
              <a:off x="6300193" y="5284248"/>
              <a:ext cx="1080119" cy="665032"/>
            </a:xfrm>
            <a:prstGeom prst="mathMultiply">
              <a:avLst/>
            </a:prstGeom>
            <a:solidFill>
              <a:srgbClr val="FF66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" name="乘號 6"/>
            <p:cNvSpPr/>
            <p:nvPr/>
          </p:nvSpPr>
          <p:spPr>
            <a:xfrm>
              <a:off x="6300193" y="2420888"/>
              <a:ext cx="1080119" cy="665032"/>
            </a:xfrm>
            <a:prstGeom prst="mathMultiply">
              <a:avLst/>
            </a:prstGeom>
            <a:solidFill>
              <a:srgbClr val="FF66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" name="乘號 7"/>
            <p:cNvSpPr/>
            <p:nvPr/>
          </p:nvSpPr>
          <p:spPr>
            <a:xfrm>
              <a:off x="4139952" y="5356256"/>
              <a:ext cx="1080119" cy="665032"/>
            </a:xfrm>
            <a:prstGeom prst="mathMultiply">
              <a:avLst/>
            </a:prstGeom>
            <a:solidFill>
              <a:srgbClr val="FF66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乘號 8"/>
            <p:cNvSpPr/>
            <p:nvPr/>
          </p:nvSpPr>
          <p:spPr>
            <a:xfrm>
              <a:off x="4139952" y="2420888"/>
              <a:ext cx="1080119" cy="665032"/>
            </a:xfrm>
            <a:prstGeom prst="mathMultiply">
              <a:avLst/>
            </a:prstGeom>
            <a:solidFill>
              <a:srgbClr val="FF66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3" name="矩形 2"/>
          <p:cNvSpPr/>
          <p:nvPr/>
        </p:nvSpPr>
        <p:spPr>
          <a:xfrm>
            <a:off x="755576" y="1916832"/>
            <a:ext cx="2979935" cy="378565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6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glow rad="254000">
              <a:schemeClr val="bg1">
                <a:lumMod val="50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358775" indent="-358775">
              <a:spcBef>
                <a:spcPts val="1200"/>
              </a:spcBef>
              <a:buFont typeface="+mj-lt"/>
              <a:buAutoNum type="arabicPeriod"/>
            </a:pP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延續實驗</a:t>
            </a:r>
            <a:r>
              <a:rPr lang="en-US" altLang="zh-TW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(7</a:t>
            </a:r>
            <a:r>
              <a:rPr lang="en-US" altLang="zh-TW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en-US" sz="2200" dirty="0" smtClean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請</a:t>
            </a:r>
            <a:r>
              <a:rPr lang="zh-TW" altLang="en-US" sz="2200" dirty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將</a:t>
            </a:r>
            <a:r>
              <a:rPr lang="en-US" altLang="zh-TW" sz="2200" dirty="0" smtClean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D1</a:t>
            </a:r>
            <a:r>
              <a:rPr lang="zh-TW" altLang="en-US" sz="2200" dirty="0" smtClean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反向連接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TW" sz="2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58775" indent="-358775">
              <a:spcBef>
                <a:spcPts val="1200"/>
              </a:spcBef>
              <a:buFont typeface="+mj-lt"/>
              <a:buAutoNum type="arabicPeriod"/>
            </a:pP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因</a:t>
            </a:r>
            <a:r>
              <a:rPr lang="en-US" altLang="zh-TW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LED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具有電流單一方向流經的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特性，故此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電路的</a:t>
            </a:r>
            <a:r>
              <a:rPr lang="en-US" altLang="zh-TW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LED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不會亮起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TW" sz="2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58775" indent="-358775">
              <a:spcBef>
                <a:spcPts val="1200"/>
              </a:spcBef>
              <a:buFont typeface="+mj-lt"/>
              <a:buAutoNum type="arabicPeriod"/>
            </a:pP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在此電路，</a:t>
            </a:r>
            <a:r>
              <a:rPr lang="en-US" altLang="zh-TW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LED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反向放置並不會受損，因為電壓不夠大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到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破壞此電子元件。</a:t>
            </a:r>
            <a:endParaRPr lang="en-US" altLang="zh-TW" sz="22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07504" y="116632"/>
            <a:ext cx="54161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(8) One Direction for LED</a:t>
            </a:r>
            <a:endParaRPr lang="zh-TW" alt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755576" y="620688"/>
            <a:ext cx="8208912" cy="733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2500"/>
              </a:lnSpc>
            </a:pPr>
            <a:r>
              <a:rPr lang="en-US" altLang="zh-TW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To </a:t>
            </a:r>
            <a:r>
              <a:rPr lang="en-US" altLang="zh-TW" sz="20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show how electricity can only pass in one direction through an LED.</a:t>
            </a:r>
            <a:r>
              <a:rPr lang="zh-TW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endParaRPr lang="en-US" altLang="zh-TW" sz="2000" dirty="0">
              <a:solidFill>
                <a:prstClr val="black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lvl="0">
              <a:lnSpc>
                <a:spcPts val="2500"/>
              </a:lnSpc>
            </a:pPr>
            <a:r>
              <a:rPr lang="zh-TW" altLang="en-US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電流只能單一方向流經</a:t>
            </a:r>
            <a:r>
              <a:rPr lang="en-US" altLang="zh-TW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LED</a:t>
            </a:r>
            <a:r>
              <a:rPr lang="zh-TW" altLang="en-US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元件</a:t>
            </a:r>
            <a:endParaRPr lang="en-US" altLang="zh-TW" sz="24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8310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014"/>
          <a:stretch/>
        </p:blipFill>
        <p:spPr bwMode="auto">
          <a:xfrm>
            <a:off x="111274" y="1513930"/>
            <a:ext cx="4604742" cy="4939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4932040" y="1628800"/>
            <a:ext cx="4068798" cy="4955203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6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glow rad="254000">
              <a:schemeClr val="bg1">
                <a:lumMod val="50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358775" indent="-358775">
              <a:spcBef>
                <a:spcPts val="1200"/>
              </a:spcBef>
              <a:buFont typeface="+mj-lt"/>
              <a:buAutoNum type="arabicPeriod"/>
            </a:pP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延續實驗</a:t>
            </a:r>
            <a:r>
              <a:rPr lang="en-US" altLang="zh-TW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(7</a:t>
            </a:r>
            <a:r>
              <a:rPr lang="en-US" altLang="zh-TW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，移除</a:t>
            </a:r>
            <a:r>
              <a:rPr lang="en-US" altLang="zh-TW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S1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改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利用</a:t>
            </a:r>
            <a:r>
              <a:rPr lang="zh-TW" altLang="en-US" sz="2200" dirty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金屬迴紋針</a:t>
            </a:r>
            <a:r>
              <a:rPr lang="zh-TW" altLang="en-US" sz="2200" dirty="0" smtClean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連接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en-US" altLang="zh-TW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LED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依舊可發亮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TW" sz="2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58775" indent="-358775">
              <a:spcBef>
                <a:spcPts val="1200"/>
              </a:spcBef>
              <a:buFont typeface="+mj-lt"/>
              <a:buAutoNum type="arabicPeriod"/>
            </a:pP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再移除金屬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迴紋針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改用</a:t>
            </a:r>
            <a:r>
              <a:rPr lang="zh-TW" altLang="en-US" sz="22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手指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連接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兩端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en-US" altLang="zh-TW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LED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將</a:t>
            </a:r>
            <a:r>
              <a:rPr lang="zh-TW" altLang="en-US" sz="22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不會</a:t>
            </a:r>
            <a:r>
              <a:rPr lang="zh-TW" alt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發亮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因為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人體電阻太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大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導致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電流不夠使</a:t>
            </a:r>
            <a:r>
              <a:rPr lang="en-US" altLang="zh-TW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LED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發亮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TW" sz="2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58775" indent="-358775">
              <a:spcBef>
                <a:spcPts val="1200"/>
              </a:spcBef>
              <a:buFont typeface="+mj-lt"/>
              <a:buAutoNum type="arabicPeriod"/>
            </a:pP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假如電壓提高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電流足夠流過人體手指與</a:t>
            </a:r>
            <a:r>
              <a:rPr lang="en-US" altLang="zh-TW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LED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，則</a:t>
            </a:r>
            <a:r>
              <a:rPr lang="en-US" altLang="zh-TW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LED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將會發亮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TW" sz="22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58775" indent="-358775">
              <a:spcBef>
                <a:spcPts val="1200"/>
              </a:spcBef>
              <a:buFont typeface="+mj-lt"/>
              <a:buAutoNum type="arabicPeriod"/>
            </a:pP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此電路</a:t>
            </a:r>
            <a:r>
              <a:rPr lang="zh-TW" altLang="en-US" sz="2200" dirty="0" smtClean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可檢測待測物是否為良好的導電體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r>
              <a:rPr lang="en-US" altLang="zh-TW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例如塑膠材料等</a:t>
            </a:r>
            <a:r>
              <a:rPr lang="en-US" altLang="zh-TW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endParaRPr lang="zh-TW" altLang="en-US" sz="2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74968" y="188640"/>
            <a:ext cx="45274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(9) Conduction Detector</a:t>
            </a:r>
            <a:endParaRPr lang="zh-TW" alt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827584" y="692696"/>
            <a:ext cx="8330440" cy="733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2500"/>
              </a:lnSpc>
            </a:pPr>
            <a:r>
              <a:rPr lang="en-US" altLang="zh-TW" sz="20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To make a circuit that detects the conduction of electricity in different materials.</a:t>
            </a:r>
          </a:p>
          <a:p>
            <a:pPr lvl="0">
              <a:lnSpc>
                <a:spcPts val="2500"/>
              </a:lnSpc>
            </a:pPr>
            <a:r>
              <a:rPr lang="zh-TW" altLang="en-US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建立一電路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en-US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可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檢測不同物品的</a:t>
            </a:r>
            <a:r>
              <a:rPr lang="zh-TW" altLang="en-US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導電性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TW" sz="24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87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/>
          <p:cNvGrpSpPr/>
          <p:nvPr/>
        </p:nvGrpSpPr>
        <p:grpSpPr>
          <a:xfrm>
            <a:off x="3369014" y="936104"/>
            <a:ext cx="5486182" cy="3501008"/>
            <a:chOff x="3369014" y="936104"/>
            <a:chExt cx="5486182" cy="3501008"/>
          </a:xfrm>
        </p:grpSpPr>
        <p:grpSp>
          <p:nvGrpSpPr>
            <p:cNvPr id="9" name="群組 8"/>
            <p:cNvGrpSpPr/>
            <p:nvPr/>
          </p:nvGrpSpPr>
          <p:grpSpPr>
            <a:xfrm>
              <a:off x="3369014" y="936104"/>
              <a:ext cx="5486182" cy="3501008"/>
              <a:chOff x="3369014" y="936104"/>
              <a:chExt cx="5486182" cy="3501008"/>
            </a:xfrm>
          </p:grpSpPr>
          <p:pic>
            <p:nvPicPr>
              <p:cNvPr id="4098" name="Picture 2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69014" y="936104"/>
                <a:ext cx="5486182" cy="35010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8" name="群組 7"/>
              <p:cNvGrpSpPr/>
              <p:nvPr/>
            </p:nvGrpSpPr>
            <p:grpSpPr>
              <a:xfrm>
                <a:off x="5354796" y="3140968"/>
                <a:ext cx="738073" cy="461665"/>
                <a:chOff x="5354796" y="2205551"/>
                <a:chExt cx="738073" cy="461665"/>
              </a:xfrm>
            </p:grpSpPr>
            <p:sp>
              <p:nvSpPr>
                <p:cNvPr id="4" name="文字方塊 3"/>
                <p:cNvSpPr txBox="1"/>
                <p:nvPr/>
              </p:nvSpPr>
              <p:spPr>
                <a:xfrm>
                  <a:off x="5523482" y="2205551"/>
                  <a:ext cx="569387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TW" b="1" dirty="0" smtClean="0">
                      <a:solidFill>
                        <a:srgbClr val="0000CC"/>
                      </a:solidFill>
                      <a:latin typeface="Times New Roman" panose="02020603050405020304" pitchFamily="18" charset="0"/>
                      <a:ea typeface="Adobe Gothic Std B"/>
                      <a:cs typeface="Times New Roman" panose="02020603050405020304" pitchFamily="18" charset="0"/>
                    </a:rPr>
                    <a:t>→</a:t>
                  </a:r>
                  <a:r>
                    <a:rPr lang="en-US" altLang="zh-TW" sz="2400" b="1" dirty="0" smtClean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</a:t>
                  </a:r>
                  <a:endParaRPr lang="zh-TW" alt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" name="橢圓 6"/>
                <p:cNvSpPr/>
                <p:nvPr/>
              </p:nvSpPr>
              <p:spPr>
                <a:xfrm>
                  <a:off x="5354796" y="2267580"/>
                  <a:ext cx="369332" cy="369332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grpSp>
            <p:nvGrpSpPr>
              <p:cNvPr id="16" name="群組 15"/>
              <p:cNvGrpSpPr/>
              <p:nvPr/>
            </p:nvGrpSpPr>
            <p:grpSpPr>
              <a:xfrm>
                <a:off x="5354796" y="2267580"/>
                <a:ext cx="738073" cy="461665"/>
                <a:chOff x="5354796" y="2267580"/>
                <a:chExt cx="738073" cy="461665"/>
              </a:xfrm>
            </p:grpSpPr>
            <p:sp>
              <p:nvSpPr>
                <p:cNvPr id="17" name="文字方塊 16"/>
                <p:cNvSpPr txBox="1"/>
                <p:nvPr/>
              </p:nvSpPr>
              <p:spPr>
                <a:xfrm>
                  <a:off x="5523482" y="2267580"/>
                  <a:ext cx="569387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TW" b="1" dirty="0" smtClean="0">
                      <a:solidFill>
                        <a:srgbClr val="0000CC"/>
                      </a:solidFill>
                      <a:latin typeface="Times New Roman" panose="02020603050405020304" pitchFamily="18" charset="0"/>
                      <a:ea typeface="Adobe Gothic Std B"/>
                      <a:cs typeface="Times New Roman" panose="02020603050405020304" pitchFamily="18" charset="0"/>
                    </a:rPr>
                    <a:t>→</a:t>
                  </a:r>
                  <a:r>
                    <a:rPr lang="en-US" altLang="zh-TW" sz="2400" b="1" dirty="0" smtClean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</a:t>
                  </a:r>
                  <a:endParaRPr lang="zh-TW" alt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8" name="橢圓 17"/>
                <p:cNvSpPr/>
                <p:nvPr/>
              </p:nvSpPr>
              <p:spPr>
                <a:xfrm>
                  <a:off x="5354796" y="2267580"/>
                  <a:ext cx="369332" cy="369332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</p:grpSp>
        <p:sp>
          <p:nvSpPr>
            <p:cNvPr id="23" name="乘號 22"/>
            <p:cNvSpPr/>
            <p:nvPr/>
          </p:nvSpPr>
          <p:spPr>
            <a:xfrm>
              <a:off x="6588224" y="3347059"/>
              <a:ext cx="628619" cy="972017"/>
            </a:xfrm>
            <a:prstGeom prst="mathMultiply">
              <a:avLst/>
            </a:prstGeom>
            <a:solidFill>
              <a:srgbClr val="FF66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4" name="乘號 23"/>
            <p:cNvSpPr/>
            <p:nvPr/>
          </p:nvSpPr>
          <p:spPr>
            <a:xfrm>
              <a:off x="6588224" y="1526395"/>
              <a:ext cx="628619" cy="972017"/>
            </a:xfrm>
            <a:prstGeom prst="mathMultiply">
              <a:avLst/>
            </a:prstGeom>
            <a:solidFill>
              <a:srgbClr val="FF66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5" name="乘號 24"/>
            <p:cNvSpPr/>
            <p:nvPr/>
          </p:nvSpPr>
          <p:spPr>
            <a:xfrm>
              <a:off x="4038398" y="3347059"/>
              <a:ext cx="628619" cy="972017"/>
            </a:xfrm>
            <a:prstGeom prst="mathMultiply">
              <a:avLst/>
            </a:prstGeom>
            <a:solidFill>
              <a:srgbClr val="FF66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6" name="乘號 25"/>
            <p:cNvSpPr/>
            <p:nvPr/>
          </p:nvSpPr>
          <p:spPr>
            <a:xfrm>
              <a:off x="4038398" y="1526395"/>
              <a:ext cx="628619" cy="972017"/>
            </a:xfrm>
            <a:prstGeom prst="mathMultiply">
              <a:avLst/>
            </a:prstGeom>
            <a:solidFill>
              <a:srgbClr val="FF66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3" name="文字方塊 2"/>
          <p:cNvSpPr txBox="1"/>
          <p:nvPr/>
        </p:nvSpPr>
        <p:spPr>
          <a:xfrm>
            <a:off x="691551" y="4432463"/>
            <a:ext cx="8344945" cy="2092881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6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glow rad="254000">
              <a:schemeClr val="bg1">
                <a:lumMod val="50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358775" indent="-358775">
              <a:spcBef>
                <a:spcPts val="1200"/>
              </a:spcBef>
              <a:buFont typeface="+mj-lt"/>
              <a:buAutoNum type="arabicPeriod"/>
            </a:pP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當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開關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閥</a:t>
            </a:r>
            <a:r>
              <a:rPr lang="en-US" altLang="zh-TW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S1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關閉時</a:t>
            </a:r>
            <a:r>
              <a:rPr lang="en-US" altLang="zh-TW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切換到</a:t>
            </a:r>
            <a:r>
              <a:rPr lang="en-US" altLang="zh-TW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ON</a:t>
            </a:r>
            <a:r>
              <a:rPr lang="en-US" altLang="zh-TW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，電路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導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通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直流馬達</a:t>
            </a:r>
            <a:r>
              <a:rPr lang="en-US" altLang="zh-TW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M1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啟動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並推動風扇旋轉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TW" sz="22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58775" indent="-358775">
              <a:spcBef>
                <a:spcPts val="1200"/>
              </a:spcBef>
              <a:buFont typeface="+mj-lt"/>
              <a:buAutoNum type="arabicPeriod"/>
            </a:pP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直流馬達被使用在電池裝置時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主要應用在具旋轉動機的裝備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例如電動牙刷或是玩具車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TW" sz="22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58775" indent="-358775">
              <a:spcBef>
                <a:spcPts val="1200"/>
              </a:spcBef>
              <a:buFont typeface="+mj-lt"/>
              <a:buAutoNum type="arabicPeriod"/>
            </a:pP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電子馬達比起汽油柴油引擎來的簡易控制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TW" sz="2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0"/>
            <a:ext cx="9144000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200" b="1" dirty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(2)</a:t>
            </a:r>
            <a:r>
              <a:rPr lang="zh-TW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3200" b="1" dirty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DC</a:t>
            </a:r>
            <a:r>
              <a:rPr lang="zh-TW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3200" b="1" dirty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Motor &amp; Switch</a:t>
            </a:r>
          </a:p>
          <a:p>
            <a:pPr marL="531813">
              <a:spcBef>
                <a:spcPts val="600"/>
              </a:spcBef>
            </a:pPr>
            <a:r>
              <a:rPr lang="en-US" altLang="zh-TW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to show </a:t>
            </a:r>
            <a:r>
              <a:rPr lang="en-US" altLang="zh-TW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how electricity is used to run a Direct Current(DC) Motor. </a:t>
            </a:r>
          </a:p>
          <a:p>
            <a:pPr marL="531813">
              <a:spcBef>
                <a:spcPts val="600"/>
              </a:spcBef>
            </a:pPr>
            <a:r>
              <a:rPr lang="zh-TW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如何運轉直流馬達</a:t>
            </a:r>
            <a:endParaRPr lang="en-US" altLang="zh-TW" sz="2400" b="1" dirty="0" smtClean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531813">
              <a:spcBef>
                <a:spcPts val="600"/>
              </a:spcBef>
            </a:pPr>
            <a:r>
              <a:rPr lang="zh-TW" altLang="en-US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電能轉成動能</a:t>
            </a:r>
            <a:endParaRPr lang="en-US" altLang="zh-TW" sz="24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395536" y="2391271"/>
            <a:ext cx="2880320" cy="1200329"/>
          </a:xfrm>
          <a:prstGeom prst="rect">
            <a:avLst/>
          </a:prstGeom>
          <a:solidFill>
            <a:schemeClr val="bg2"/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zh-TW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建議</a:t>
            </a:r>
            <a:r>
              <a:rPr lang="zh-TW" alt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將</a:t>
            </a:r>
            <a:r>
              <a:rPr lang="en-US" altLang="zh-TW" sz="2400" b="1" i="1" dirty="0" smtClean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M1</a:t>
            </a:r>
            <a:r>
              <a:rPr lang="zh-TW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與</a:t>
            </a:r>
            <a:r>
              <a:rPr lang="en-US" altLang="zh-TW" sz="2400" b="1" i="1" dirty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S1</a:t>
            </a:r>
            <a:r>
              <a:rPr lang="zh-TW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改建置於</a:t>
            </a:r>
            <a:r>
              <a:rPr lang="zh-TW" alt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第</a:t>
            </a:r>
            <a:r>
              <a:rPr lang="zh-TW" altLang="en-US" sz="2400" b="1" i="1" dirty="0" smtClean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二層，</a:t>
            </a:r>
            <a:r>
              <a:rPr lang="zh-TW" alt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方便</a:t>
            </a:r>
            <a:r>
              <a:rPr lang="zh-TW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後續</a:t>
            </a:r>
            <a:r>
              <a:rPr lang="zh-TW" alt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實驗</a:t>
            </a:r>
            <a:r>
              <a:rPr lang="zh-TW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TW" sz="2400" b="1" i="1" dirty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615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060848"/>
            <a:ext cx="5019111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5142196" y="185727"/>
            <a:ext cx="3919771" cy="663258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6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glow rad="254000">
              <a:schemeClr val="bg1">
                <a:lumMod val="50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358775" indent="-358775">
              <a:spcBef>
                <a:spcPts val="600"/>
              </a:spcBef>
              <a:buFont typeface="+mj-lt"/>
              <a:buAutoNum type="arabicPeriod"/>
            </a:pP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延續實驗</a:t>
            </a:r>
            <a:r>
              <a:rPr lang="en-US" altLang="zh-TW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(2</a:t>
            </a:r>
            <a:r>
              <a:rPr lang="en-US" altLang="zh-TW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，但</a:t>
            </a:r>
            <a:r>
              <a:rPr lang="zh-TW" altLang="en-US" sz="22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將馬達反向</a:t>
            </a:r>
            <a:r>
              <a:rPr lang="zh-TW" alt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安裝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馬達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的</a:t>
            </a:r>
            <a:r>
              <a:rPr lang="en-US" altLang="zh-TW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(+)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極連接電池的</a:t>
            </a:r>
            <a:r>
              <a:rPr lang="en-US" altLang="zh-TW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(-)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極。</a:t>
            </a:r>
            <a:endParaRPr lang="en-US" altLang="zh-TW" sz="2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58775" indent="-358775">
              <a:spcBef>
                <a:spcPts val="600"/>
              </a:spcBef>
              <a:buFont typeface="+mj-lt"/>
              <a:buAutoNum type="arabicPeriod"/>
            </a:pPr>
            <a:r>
              <a:rPr lang="en-US" altLang="zh-TW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S1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切換到</a:t>
            </a:r>
            <a:r>
              <a:rPr lang="en-US" altLang="zh-TW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ON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馬達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將慢慢增加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轉速。</a:t>
            </a:r>
            <a:endParaRPr lang="en-US" altLang="zh-TW" sz="22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58775" indent="-358775">
              <a:spcBef>
                <a:spcPts val="600"/>
              </a:spcBef>
              <a:buFont typeface="+mj-lt"/>
              <a:buAutoNum type="arabicPeriod"/>
            </a:pP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當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馬達達到最高轉速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後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關閉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電源</a:t>
            </a:r>
            <a:r>
              <a:rPr lang="en-US" altLang="zh-TW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S1:OFF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en-US" sz="2200" dirty="0" smtClean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風扇</a:t>
            </a:r>
            <a:r>
              <a:rPr lang="zh-TW" altLang="en-US" sz="2200" dirty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將會像飛碟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一樣升起浮在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空中。</a:t>
            </a:r>
            <a:endParaRPr lang="en-US" altLang="zh-TW" sz="2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58775" indent="-358775">
              <a:spcBef>
                <a:spcPts val="600"/>
              </a:spcBef>
              <a:buFont typeface="+mj-lt"/>
              <a:buAutoNum type="arabicPeriod"/>
            </a:pPr>
            <a:r>
              <a:rPr lang="zh-TW" altLang="en-US" sz="22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注意不要於直視風扇</a:t>
            </a:r>
            <a:r>
              <a:rPr lang="zh-TW" alt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上頭，避免</a:t>
            </a:r>
            <a:r>
              <a:rPr lang="zh-TW" altLang="en-US" sz="22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風扇飛起傷及</a:t>
            </a:r>
            <a:r>
              <a:rPr lang="zh-TW" alt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臉部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TW" sz="2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58775" indent="-358775">
              <a:spcBef>
                <a:spcPts val="600"/>
              </a:spcBef>
              <a:buFont typeface="+mj-lt"/>
              <a:buAutoNum type="arabicPeriod"/>
            </a:pPr>
            <a:r>
              <a:rPr lang="zh-TW" altLang="en-US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馬達</a:t>
            </a:r>
            <a:r>
              <a:rPr lang="zh-TW" altLang="en-US" sz="2000" dirty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風扇轉動將風往下</a:t>
            </a:r>
            <a:r>
              <a:rPr lang="zh-TW" altLang="en-US" sz="2000" dirty="0" smtClean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吹</a:t>
            </a:r>
            <a:r>
              <a:rPr lang="zh-TW" altLang="en-US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en-US" sz="20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馬達</a:t>
            </a:r>
            <a:r>
              <a:rPr lang="zh-TW" altLang="en-US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停止運轉</a:t>
            </a:r>
            <a:r>
              <a:rPr lang="zh-TW" altLang="en-US" sz="20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時</a:t>
            </a:r>
            <a:r>
              <a:rPr lang="zh-TW" altLang="en-US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en-US" sz="20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因為</a:t>
            </a:r>
            <a:r>
              <a:rPr lang="zh-TW" altLang="en-US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風扇葉片未被鎖住於馬達軸</a:t>
            </a:r>
            <a:r>
              <a:rPr lang="zh-TW" altLang="en-US" sz="20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上</a:t>
            </a:r>
            <a:r>
              <a:rPr lang="zh-TW" altLang="en-US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en-US" sz="20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因此</a:t>
            </a:r>
            <a:r>
              <a:rPr lang="zh-TW" altLang="en-US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風扇葉片將會被空氣風壓反向推起而飛離馬達</a:t>
            </a:r>
            <a:r>
              <a:rPr lang="zh-TW" altLang="en-US" sz="20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軸</a:t>
            </a:r>
            <a:r>
              <a:rPr lang="zh-TW" altLang="en-US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TW" sz="20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58775" indent="-358775">
              <a:spcBef>
                <a:spcPts val="600"/>
              </a:spcBef>
              <a:buFont typeface="+mj-lt"/>
              <a:buAutoNum type="arabicPeriod"/>
            </a:pPr>
            <a:r>
              <a:rPr lang="zh-TW" altLang="en-US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但假如馬達運轉過</a:t>
            </a:r>
            <a:r>
              <a:rPr lang="zh-TW" altLang="en-US" sz="20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慢</a:t>
            </a:r>
            <a:r>
              <a:rPr lang="zh-TW" altLang="en-US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en-US" sz="20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則</a:t>
            </a:r>
            <a:r>
              <a:rPr lang="zh-TW" altLang="en-US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此飛碟現象將不會</a:t>
            </a:r>
            <a:r>
              <a:rPr lang="zh-TW" altLang="en-US" sz="20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出現</a:t>
            </a:r>
            <a:r>
              <a:rPr lang="zh-TW" altLang="en-US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r>
              <a:rPr lang="zh-TW" altLang="en-US" sz="20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可</a:t>
            </a:r>
            <a:r>
              <a:rPr lang="zh-TW" altLang="en-US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換新</a:t>
            </a:r>
            <a:r>
              <a:rPr lang="zh-TW" altLang="en-US" sz="20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電池</a:t>
            </a:r>
            <a:r>
              <a:rPr lang="zh-TW" altLang="en-US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en-US" sz="20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或是</a:t>
            </a:r>
            <a:r>
              <a:rPr lang="zh-TW" altLang="en-US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等馬達轉速達到最大值</a:t>
            </a:r>
            <a:r>
              <a:rPr lang="zh-TW" altLang="en-US" sz="20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時</a:t>
            </a:r>
            <a:r>
              <a:rPr lang="zh-TW" altLang="en-US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en-US" sz="20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再實驗</a:t>
            </a:r>
            <a:r>
              <a:rPr lang="zh-TW" altLang="en-US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TW" sz="20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07505" y="44624"/>
            <a:ext cx="36724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(11)</a:t>
            </a:r>
            <a:r>
              <a:rPr lang="zh-TW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Flying Saucer</a:t>
            </a:r>
            <a:endParaRPr lang="zh-TW" alt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827584" y="629399"/>
            <a:ext cx="43146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To </a:t>
            </a:r>
            <a:r>
              <a:rPr lang="en-US" altLang="zh-TW" sz="20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make a circuit that launches the fan blade to</a:t>
            </a:r>
            <a:r>
              <a:rPr lang="zh-TW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20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simulate a flying saucer</a:t>
            </a:r>
            <a:r>
              <a:rPr lang="en-US" altLang="zh-TW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zh-TW" altLang="en-US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像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飛碟一樣飛起的風扇</a:t>
            </a:r>
            <a:endParaRPr lang="en-US" altLang="zh-TW" sz="24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9630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0" y="980728"/>
            <a:ext cx="4500562" cy="4509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628" y="1052166"/>
            <a:ext cx="4714876" cy="4496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571472" y="47526"/>
            <a:ext cx="357190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zh-TW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(5) Lamp &amp; Fan </a:t>
            </a:r>
            <a:endParaRPr lang="en-US" altLang="zh-TW" sz="32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altLang="zh-TW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altLang="zh-TW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Series</a:t>
            </a:r>
            <a:endParaRPr lang="zh-TW" alt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932040" y="47526"/>
            <a:ext cx="38576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zh-TW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(6) Lamp &amp; Fan </a:t>
            </a:r>
            <a:endParaRPr lang="en-US" altLang="zh-TW" sz="32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altLang="zh-TW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altLang="zh-TW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Parallel</a:t>
            </a:r>
            <a:endParaRPr lang="zh-TW" alt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259632" y="5542098"/>
            <a:ext cx="2736304" cy="1200329"/>
          </a:xfrm>
          <a:prstGeom prst="rect">
            <a:avLst/>
          </a:prstGeom>
          <a:ln w="19050">
            <a:solidFill>
              <a:srgbClr val="0000CC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串聯電燈與</a:t>
            </a:r>
            <a:r>
              <a:rPr lang="zh-TW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風扇</a:t>
            </a:r>
            <a:endParaRPr lang="en-US" altLang="zh-TW" sz="2400" b="1" dirty="0" smtClean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ctr"/>
            <a:r>
              <a:rPr lang="zh-TW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移除風扇葉片</a:t>
            </a:r>
            <a:r>
              <a:rPr lang="zh-TW" alt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後，</a:t>
            </a:r>
            <a:endParaRPr lang="en-US" altLang="zh-TW" sz="2400" b="1" dirty="0" smtClean="0">
              <a:solidFill>
                <a:srgbClr val="0000CC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ctr"/>
            <a:r>
              <a:rPr lang="zh-TW" alt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留意</a:t>
            </a:r>
            <a:r>
              <a:rPr lang="zh-TW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電燈將</a:t>
            </a:r>
            <a:r>
              <a:rPr lang="zh-TW" alt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熄滅</a:t>
            </a:r>
            <a:r>
              <a:rPr lang="zh-TW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TW" sz="2400" b="1" dirty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788024" y="5622339"/>
            <a:ext cx="4283968" cy="830997"/>
          </a:xfrm>
          <a:prstGeom prst="rect">
            <a:avLst/>
          </a:prstGeom>
          <a:ln w="19050">
            <a:solidFill>
              <a:srgbClr val="0000CC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並聯電燈與</a:t>
            </a:r>
            <a:r>
              <a:rPr lang="zh-TW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風扇</a:t>
            </a:r>
            <a:endParaRPr lang="en-US" altLang="zh-TW" sz="2400" b="1" dirty="0" smtClean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ctr"/>
            <a:r>
              <a:rPr lang="zh-TW" alt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電燈</a:t>
            </a:r>
            <a:r>
              <a:rPr lang="zh-TW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不會影響流經馬達的</a:t>
            </a:r>
            <a:r>
              <a:rPr lang="zh-TW" alt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電流</a:t>
            </a:r>
            <a:endParaRPr lang="zh-TW" altLang="en-US" sz="2400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zh-TW" sz="3200" b="1" dirty="0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電學動手篇：生活中實用之聲、光、力學式控制電路實驗</a:t>
            </a:r>
            <a:r>
              <a:rPr lang="en-US" altLang="zh-TW" sz="3200" b="1" dirty="0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DIY</a:t>
            </a:r>
            <a:r>
              <a:rPr lang="zh-TW" altLang="zh-TW" sz="3200" b="1" dirty="0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與其</a:t>
            </a:r>
            <a:r>
              <a:rPr lang="zh-TW" altLang="zh-TW" sz="3200" b="1" dirty="0" smtClean="0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探究</a:t>
            </a:r>
            <a:endParaRPr lang="zh-TW" altLang="en-US" sz="3200" dirty="0">
              <a:solidFill>
                <a:srgbClr val="0000CC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7504" y="1268760"/>
            <a:ext cx="8856984" cy="5328592"/>
          </a:xfrm>
        </p:spPr>
        <p:txBody>
          <a:bodyPr>
            <a:normAutofit fontScale="47500" lnSpcReduction="20000"/>
          </a:bodyPr>
          <a:lstStyle/>
          <a:p>
            <a:pPr marL="177800" lvl="0" indent="-177800">
              <a:lnSpc>
                <a:spcPct val="120000"/>
              </a:lnSpc>
            </a:pPr>
            <a:r>
              <a:rPr lang="zh-TW" altLang="zh-TW" sz="46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運用</a:t>
            </a:r>
            <a:r>
              <a:rPr lang="zh-TW" altLang="zh-TW" sz="46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美商開發的鈕扣式電路</a:t>
            </a:r>
            <a:r>
              <a:rPr lang="en-US" altLang="zh-TW" sz="46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(snap circuit)</a:t>
            </a:r>
            <a:r>
              <a:rPr lang="zh-TW" altLang="zh-TW" sz="46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元件套件</a:t>
            </a:r>
            <a:r>
              <a:rPr lang="zh-TW" altLang="zh-TW" sz="46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組探究</a:t>
            </a:r>
            <a:r>
              <a:rPr lang="zh-TW" altLang="zh-TW" sz="46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基本且有趣的基本電子電路</a:t>
            </a:r>
            <a:r>
              <a:rPr lang="zh-TW" altLang="zh-TW" sz="46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。</a:t>
            </a:r>
            <a:endParaRPr lang="en-US" altLang="zh-TW" sz="46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177800" lvl="0" indent="-177800">
              <a:lnSpc>
                <a:spcPct val="120000"/>
              </a:lnSpc>
            </a:pPr>
            <a:r>
              <a:rPr lang="zh-TW" altLang="zh-TW" sz="46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此</a:t>
            </a:r>
            <a:r>
              <a:rPr lang="zh-TW" altLang="zh-TW" sz="46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套件內所有的零件經過精心設計，不需要任何焊接或額外工具輔助，只要像扣鈕扣一樣將各種零件扣組在一起，即可完成電路組裝。</a:t>
            </a:r>
          </a:p>
          <a:p>
            <a:pPr marL="177800" lvl="0" indent="-177800">
              <a:lnSpc>
                <a:spcPct val="120000"/>
              </a:lnSpc>
            </a:pPr>
            <a:r>
              <a:rPr lang="zh-TW" altLang="zh-TW" sz="46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可</a:t>
            </a:r>
            <a:r>
              <a:rPr lang="zh-TW" altLang="en-US" sz="46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組接</a:t>
            </a:r>
            <a:r>
              <a:rPr lang="zh-TW" altLang="zh-TW" sz="46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達</a:t>
            </a:r>
            <a:r>
              <a:rPr lang="en-US" altLang="zh-TW" sz="46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100</a:t>
            </a:r>
            <a:r>
              <a:rPr lang="zh-TW" altLang="zh-TW" sz="46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多組以上於生活中實用、有趣、簡單易學且具親和力的電子電路</a:t>
            </a:r>
            <a:r>
              <a:rPr lang="zh-TW" altLang="zh-TW" sz="46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，</a:t>
            </a:r>
            <a:r>
              <a:rPr lang="zh-TW" altLang="en-US" sz="46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使</a:t>
            </a:r>
            <a:r>
              <a:rPr lang="zh-TW" altLang="zh-TW" sz="46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能</a:t>
            </a:r>
            <a:r>
              <a:rPr lang="zh-TW" altLang="zh-TW" sz="46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深入淺出地理解生活中實用的基本電子及電路知識</a:t>
            </a:r>
            <a:r>
              <a:rPr lang="zh-TW" altLang="zh-TW" sz="46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。</a:t>
            </a:r>
            <a:endParaRPr lang="en-US" altLang="zh-TW" sz="46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177800" lvl="0" indent="-177800">
              <a:lnSpc>
                <a:spcPct val="120000"/>
              </a:lnSpc>
            </a:pPr>
            <a:r>
              <a:rPr lang="zh-TW" altLang="zh-TW" sz="46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經由</a:t>
            </a:r>
            <a:r>
              <a:rPr lang="zh-TW" altLang="zh-TW" sz="46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講員精彩的演講和彩色的電路圖示，就可以自己組裝完成各式實用且有趣的應用電路，並熟悉電子電路的工作原理和效用，如各種不同控制方式的音樂播放、防盜和滿水警報器、門鈴等多種生活中實用的電路裝置。甚至還可以跟朋友一起設計並進行一些有趣的電子遊戲</a:t>
            </a:r>
            <a:r>
              <a:rPr lang="zh-TW" altLang="zh-TW" sz="46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。</a:t>
            </a:r>
            <a:endParaRPr lang="en-US" altLang="zh-TW" sz="46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177800" indent="-177800">
              <a:lnSpc>
                <a:spcPct val="120000"/>
              </a:lnSpc>
            </a:pPr>
            <a:r>
              <a:rPr lang="zh-TW" altLang="zh-TW" sz="46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善用</a:t>
            </a:r>
            <a:r>
              <a:rPr lang="zh-TW" altLang="en-US" sz="46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此研習與</a:t>
            </a:r>
            <a:r>
              <a:rPr lang="zh-TW" altLang="zh-TW" sz="46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電子積木套件組，可讓原對電子電路完全沒有概念的</a:t>
            </a:r>
            <a:r>
              <a:rPr lang="en-US" altLang="zh-TW" sz="46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K12</a:t>
            </a:r>
            <a:r>
              <a:rPr lang="zh-TW" altLang="zh-TW" sz="46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師生或甚至成年人都可以透過自己動手做組裝的過程，學習各種基本電子零件和簡單電路的特性與功能。</a:t>
            </a:r>
            <a:endParaRPr lang="en-US" altLang="zh-TW" sz="46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0" lvl="0" indent="0" algn="ctr">
              <a:lnSpc>
                <a:spcPct val="120000"/>
              </a:lnSpc>
              <a:buNone/>
            </a:pPr>
            <a:r>
              <a:rPr lang="zh-TW" altLang="en-US" sz="5100" dirty="0" smtClean="0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  <a:sym typeface="Wingdings"/>
              </a:rPr>
              <a:t></a:t>
            </a:r>
            <a:r>
              <a:rPr lang="zh-TW" altLang="zh-TW" sz="5100" b="1" dirty="0" smtClean="0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您</a:t>
            </a:r>
            <a:r>
              <a:rPr lang="zh-TW" altLang="zh-TW" sz="5100" b="1" dirty="0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也可以成為電子電路的科學與技術達人喔</a:t>
            </a:r>
            <a:r>
              <a:rPr lang="zh-TW" altLang="zh-TW" sz="5100" dirty="0" smtClean="0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！</a:t>
            </a:r>
            <a:endParaRPr lang="zh-TW" altLang="en-US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665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8720"/>
            <a:ext cx="5112568" cy="5341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5292080" y="1774552"/>
            <a:ext cx="3707904" cy="480131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6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glow rad="254000">
              <a:schemeClr val="bg1">
                <a:lumMod val="50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358775" indent="-358775">
              <a:spcBef>
                <a:spcPts val="1200"/>
              </a:spcBef>
              <a:buFont typeface="+mj-lt"/>
              <a:buAutoNum type="arabicPeriod"/>
            </a:pP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開啟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電源</a:t>
            </a:r>
            <a:r>
              <a:rPr lang="en-US" altLang="zh-TW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S1:ON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電流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流經</a:t>
            </a:r>
            <a:r>
              <a:rPr lang="en-US" altLang="zh-TW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S1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、</a:t>
            </a:r>
            <a:r>
              <a:rPr lang="en-US" altLang="zh-TW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M1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、</a:t>
            </a:r>
            <a:r>
              <a:rPr lang="en-US" altLang="zh-TW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L1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再回到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電池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此時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風扇與電燈都會作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動。</a:t>
            </a:r>
            <a:endParaRPr lang="en-US" altLang="zh-TW" sz="2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58775" indent="-358775">
              <a:spcBef>
                <a:spcPts val="1200"/>
              </a:spcBef>
              <a:buFont typeface="+mj-lt"/>
              <a:buAutoNum type="arabicPeriod"/>
            </a:pP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當</a:t>
            </a:r>
            <a:r>
              <a:rPr lang="zh-TW" altLang="en-US" sz="22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按壓</a:t>
            </a:r>
            <a:r>
              <a:rPr lang="en-US" altLang="zh-TW" sz="22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S2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時</a:t>
            </a:r>
            <a:r>
              <a:rPr lang="en-US" altLang="zh-TW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(S2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電阻遠小於</a:t>
            </a:r>
            <a:r>
              <a:rPr lang="en-US" altLang="zh-TW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L1</a:t>
            </a:r>
            <a:r>
              <a:rPr lang="en-US" altLang="zh-TW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，電流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將改流經</a:t>
            </a:r>
            <a:r>
              <a:rPr lang="en-US" altLang="zh-TW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S2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此時</a:t>
            </a:r>
            <a:r>
              <a:rPr lang="en-US" altLang="zh-TW" sz="2200" dirty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L1</a:t>
            </a:r>
            <a:r>
              <a:rPr lang="zh-TW" altLang="en-US" sz="2200" dirty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呈現短路不會亮</a:t>
            </a:r>
            <a:r>
              <a:rPr lang="zh-TW" altLang="en-US" sz="2200" dirty="0" smtClean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燈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且</a:t>
            </a:r>
            <a:r>
              <a:rPr lang="zh-TW" altLang="en-US" sz="22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馬達風扇轉速變</a:t>
            </a:r>
            <a:r>
              <a:rPr lang="zh-TW" alt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快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TW" sz="2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58775" indent="-358775">
              <a:spcBef>
                <a:spcPts val="1200"/>
              </a:spcBef>
              <a:buFont typeface="+mj-lt"/>
              <a:buAutoNum type="arabicPeriod"/>
            </a:pP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商業型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風扇</a:t>
            </a:r>
            <a:r>
              <a:rPr lang="zh-TW" altLang="en-US" sz="2200" dirty="0" smtClean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不會使用增加電阻方式來調變風量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因為電阻會產生熱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會使用變壓器或其他電子裝置來改變風扇跨壓使風量可調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</a:p>
        </p:txBody>
      </p:sp>
      <p:sp>
        <p:nvSpPr>
          <p:cNvPr id="5" name="矩形 4"/>
          <p:cNvSpPr/>
          <p:nvPr/>
        </p:nvSpPr>
        <p:spPr>
          <a:xfrm>
            <a:off x="107504" y="44624"/>
            <a:ext cx="48063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(13)</a:t>
            </a:r>
            <a:r>
              <a:rPr lang="zh-TW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Two-Speed Fan</a:t>
            </a:r>
            <a:endParaRPr lang="zh-TW" alt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900417" y="311525"/>
            <a:ext cx="415821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zh-TW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To </a:t>
            </a:r>
            <a:r>
              <a:rPr lang="en-US" altLang="zh-TW" sz="20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show how switches can increase or decrease</a:t>
            </a:r>
            <a:r>
              <a:rPr lang="zh-TW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20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the speed of an electric fan. </a:t>
            </a:r>
            <a:endParaRPr lang="en-US" altLang="zh-TW" sz="2000" dirty="0" smtClean="0">
              <a:solidFill>
                <a:prstClr val="black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lvl="0" algn="ctr"/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設計</a:t>
            </a:r>
            <a:r>
              <a:rPr lang="zh-TW" altLang="en-US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如何改變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風扇</a:t>
            </a:r>
            <a:r>
              <a:rPr lang="zh-TW" altLang="en-US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速度</a:t>
            </a:r>
            <a:endParaRPr lang="en-US" altLang="zh-TW" sz="24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295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58" y="1082406"/>
            <a:ext cx="5764534" cy="4218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341275" y="5445223"/>
            <a:ext cx="8173416" cy="907941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6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glow rad="254000">
              <a:schemeClr val="bg1">
                <a:lumMod val="50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358775" indent="-358775">
              <a:spcBef>
                <a:spcPts val="600"/>
              </a:spcBef>
              <a:buFont typeface="+mj-lt"/>
              <a:buAutoNum type="arabicPeriod"/>
            </a:pPr>
            <a:r>
              <a:rPr lang="zh-TW" altLang="en-US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利用</a:t>
            </a:r>
            <a:r>
              <a:rPr lang="zh-TW" altLang="en-US" sz="2400" dirty="0" smtClean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電阻</a:t>
            </a:r>
            <a:r>
              <a:rPr lang="zh-TW" alt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降低流經喇叭的</a:t>
            </a:r>
            <a:r>
              <a:rPr lang="zh-TW" altLang="en-US" sz="2400" dirty="0" smtClean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電流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en-US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可降低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喇叭</a:t>
            </a:r>
            <a:r>
              <a:rPr lang="zh-TW" altLang="en-US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的輸出音量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TW" sz="24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58775" indent="-358775">
              <a:spcBef>
                <a:spcPts val="600"/>
              </a:spcBef>
              <a:buFont typeface="+mj-lt"/>
              <a:buAutoNum type="arabicPeriod"/>
            </a:pPr>
            <a:r>
              <a:rPr lang="zh-TW" altLang="en-US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當</a:t>
            </a:r>
            <a:r>
              <a:rPr lang="en-US" altLang="zh-TW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S1</a:t>
            </a:r>
            <a:r>
              <a:rPr lang="zh-TW" altLang="en-US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切換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到</a:t>
            </a:r>
            <a:r>
              <a:rPr lang="en-US" altLang="zh-TW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ON</a:t>
            </a:r>
            <a:r>
              <a:rPr lang="zh-TW" altLang="en-US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，喇叭</a:t>
            </a:r>
            <a:r>
              <a:rPr lang="en-US" altLang="zh-TW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SP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將有短暫的</a:t>
            </a:r>
            <a:r>
              <a:rPr lang="zh-TW" altLang="en-US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聲響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en-US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隨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之</a:t>
            </a:r>
            <a:r>
              <a:rPr lang="zh-TW" altLang="en-US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停止。</a:t>
            </a:r>
            <a:endParaRPr lang="en-US" altLang="zh-TW" sz="24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089" y="0"/>
            <a:ext cx="5362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(4) Adjusting Sound Level</a:t>
            </a:r>
            <a:endParaRPr lang="zh-TW" alt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683568" y="583660"/>
            <a:ext cx="4536504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zh-TW" altLang="en-US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利用電阻降低喇叭音量</a:t>
            </a:r>
            <a:endParaRPr lang="en-US" altLang="zh-TW" sz="24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grpSp>
        <p:nvGrpSpPr>
          <p:cNvPr id="8" name="群組 7"/>
          <p:cNvGrpSpPr/>
          <p:nvPr/>
        </p:nvGrpSpPr>
        <p:grpSpPr>
          <a:xfrm>
            <a:off x="6300192" y="1077645"/>
            <a:ext cx="2775461" cy="3215451"/>
            <a:chOff x="0" y="1615620"/>
            <a:chExt cx="2771800" cy="3215451"/>
          </a:xfrm>
        </p:grpSpPr>
        <p:sp>
          <p:nvSpPr>
            <p:cNvPr id="9" name="矩形 8"/>
            <p:cNvSpPr/>
            <p:nvPr/>
          </p:nvSpPr>
          <p:spPr>
            <a:xfrm>
              <a:off x="35497" y="3045967"/>
              <a:ext cx="2736303" cy="1785104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altLang="zh-TW" b="1" dirty="0">
                  <a:solidFill>
                    <a:srgbClr val="FF000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(+)</a:t>
              </a:r>
              <a:r>
                <a:rPr lang="en-US" altLang="zh-TW" b="1" dirty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 :</a:t>
              </a:r>
              <a:r>
                <a:rPr lang="en-US" altLang="zh-TW" b="1" dirty="0" smtClean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 </a:t>
              </a:r>
              <a:r>
                <a:rPr lang="zh-TW" altLang="en-US" b="1" dirty="0" smtClean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連接電池之正極</a:t>
              </a:r>
              <a:endParaRPr lang="en-US" altLang="zh-TW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  <a:p>
              <a:pPr marL="450850" indent="-450850">
                <a:spcBef>
                  <a:spcPts val="600"/>
                </a:spcBef>
              </a:pPr>
              <a:r>
                <a:rPr lang="en-US" altLang="zh-TW" b="1" dirty="0">
                  <a:solidFill>
                    <a:srgbClr val="FF000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(–)</a:t>
              </a:r>
              <a:r>
                <a:rPr lang="en-US" altLang="zh-TW" b="1" dirty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 </a:t>
              </a:r>
              <a:r>
                <a:rPr lang="en-US" altLang="zh-TW" b="1" dirty="0" smtClean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: </a:t>
              </a:r>
              <a:r>
                <a:rPr lang="zh-TW" altLang="en-US" b="1" dirty="0" smtClean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連接電池之負極</a:t>
              </a:r>
              <a:endParaRPr lang="en-US" altLang="zh-TW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  <a:p>
              <a:pPr marL="450850" indent="-450850">
                <a:spcBef>
                  <a:spcPts val="600"/>
                </a:spcBef>
              </a:pPr>
              <a:r>
                <a:rPr lang="en-US" altLang="zh-TW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OUT</a:t>
              </a:r>
              <a:r>
                <a:rPr lang="en-US" altLang="zh-TW" b="1" dirty="0" smtClean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 : </a:t>
              </a:r>
              <a:r>
                <a:rPr lang="zh-TW" altLang="en-US" b="1" dirty="0" smtClean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輸出端</a:t>
              </a:r>
              <a:endParaRPr lang="en-US" altLang="zh-TW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  <a:p>
              <a:pPr>
                <a:spcBef>
                  <a:spcPts val="600"/>
                </a:spcBef>
              </a:pPr>
              <a:r>
                <a:rPr lang="en-US" altLang="zh-TW" b="1" dirty="0">
                  <a:solidFill>
                    <a:srgbClr val="FF000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HLD</a:t>
              </a:r>
              <a:r>
                <a:rPr lang="en-US" altLang="zh-TW" b="1" dirty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 </a:t>
              </a:r>
              <a:r>
                <a:rPr lang="en-US" altLang="zh-TW" b="1" dirty="0" smtClean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: </a:t>
              </a:r>
              <a:r>
                <a:rPr lang="zh-TW" altLang="en-US" b="1" dirty="0" smtClean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持續式控制輸入端</a:t>
              </a:r>
              <a:endParaRPr lang="en-US" altLang="zh-TW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  <a:p>
              <a:pPr>
                <a:spcBef>
                  <a:spcPts val="600"/>
                </a:spcBef>
              </a:pPr>
              <a:r>
                <a:rPr lang="en-US" altLang="zh-TW" b="1" dirty="0">
                  <a:solidFill>
                    <a:srgbClr val="FF000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TRG</a:t>
              </a:r>
              <a:r>
                <a:rPr lang="en-US" altLang="zh-TW" b="1" dirty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 </a:t>
              </a:r>
              <a:r>
                <a:rPr lang="en-US" altLang="zh-TW" b="1" dirty="0" smtClean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: </a:t>
              </a:r>
              <a:r>
                <a:rPr lang="zh-TW" altLang="en-US" b="1" dirty="0" smtClean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觸發式控制輸入端</a:t>
              </a:r>
              <a:endParaRPr lang="zh-TW" altLang="en-US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</p:txBody>
        </p:sp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615620"/>
              <a:ext cx="2736304" cy="1430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矩形 10"/>
            <p:cNvSpPr/>
            <p:nvPr/>
          </p:nvSpPr>
          <p:spPr>
            <a:xfrm>
              <a:off x="0" y="1615620"/>
              <a:ext cx="2771800" cy="3215451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</p:txBody>
        </p:sp>
      </p:grp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30478"/>
            <a:ext cx="670072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167843" y="3206641"/>
            <a:ext cx="504055" cy="201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乘號 13"/>
          <p:cNvSpPr/>
          <p:nvPr/>
        </p:nvSpPr>
        <p:spPr>
          <a:xfrm>
            <a:off x="7164288" y="692696"/>
            <a:ext cx="1080119" cy="665032"/>
          </a:xfrm>
          <a:prstGeom prst="mathMultiply">
            <a:avLst/>
          </a:prstGeom>
          <a:solidFill>
            <a:srgbClr val="FF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乘號 14"/>
          <p:cNvSpPr/>
          <p:nvPr/>
        </p:nvSpPr>
        <p:spPr>
          <a:xfrm>
            <a:off x="1258788" y="2334066"/>
            <a:ext cx="1080119" cy="665032"/>
          </a:xfrm>
          <a:prstGeom prst="mathMultiply">
            <a:avLst/>
          </a:prstGeom>
          <a:solidFill>
            <a:srgbClr val="FF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78356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143048" y="5877272"/>
            <a:ext cx="8928992" cy="907941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6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glow rad="254000">
              <a:schemeClr val="bg1">
                <a:lumMod val="50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358775" indent="-358775">
              <a:spcBef>
                <a:spcPts val="600"/>
              </a:spcBef>
              <a:buFont typeface="+mj-lt"/>
              <a:buAutoNum type="arabicPeriod"/>
            </a:pPr>
            <a:r>
              <a:rPr lang="zh-TW" altLang="en-US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當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聲音停止</a:t>
            </a:r>
            <a:r>
              <a:rPr lang="zh-TW" altLang="en-US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後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en-US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輕敲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口哨晶片</a:t>
            </a:r>
            <a:r>
              <a:rPr lang="en-US" altLang="zh-TW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WC</a:t>
            </a:r>
            <a:r>
              <a:rPr lang="zh-TW" altLang="en-US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，或在</a:t>
            </a:r>
            <a:endParaRPr lang="en-US" altLang="zh-TW" sz="24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60363">
              <a:spcBef>
                <a:spcPts val="600"/>
              </a:spcBef>
            </a:pPr>
            <a:r>
              <a:rPr lang="zh-TW" altLang="en-US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口哨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晶片旁</a:t>
            </a:r>
            <a:r>
              <a:rPr lang="zh-TW" altLang="en-US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拍手，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喇叭</a:t>
            </a:r>
            <a:r>
              <a:rPr lang="en-US" altLang="zh-TW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SP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將再次發出短暫的聲響並隨之</a:t>
            </a:r>
            <a:r>
              <a:rPr lang="zh-TW" altLang="en-US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停止。</a:t>
            </a:r>
            <a:endParaRPr lang="en-US" altLang="zh-TW" sz="24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grpSp>
        <p:nvGrpSpPr>
          <p:cNvPr id="19" name="群組 18"/>
          <p:cNvGrpSpPr/>
          <p:nvPr/>
        </p:nvGrpSpPr>
        <p:grpSpPr>
          <a:xfrm>
            <a:off x="251520" y="1268760"/>
            <a:ext cx="5764534" cy="4218802"/>
            <a:chOff x="391641" y="1274434"/>
            <a:chExt cx="5764534" cy="4218802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641" y="1274434"/>
              <a:ext cx="5764534" cy="42188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023826" y="3398669"/>
              <a:ext cx="504055" cy="201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矩形 16"/>
            <p:cNvSpPr/>
            <p:nvPr/>
          </p:nvSpPr>
          <p:spPr>
            <a:xfrm>
              <a:off x="562702" y="1868997"/>
              <a:ext cx="576064" cy="1908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028" name="Picture 4"/>
            <p:cNvPicPr>
              <a:picLocks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369"/>
            <a:stretch/>
          </p:blipFill>
          <p:spPr bwMode="auto">
            <a:xfrm flipH="1">
              <a:off x="720851" y="1868997"/>
              <a:ext cx="576000" cy="192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7" name="矩形 6"/>
          <p:cNvSpPr/>
          <p:nvPr/>
        </p:nvSpPr>
        <p:spPr>
          <a:xfrm>
            <a:off x="1089" y="0"/>
            <a:ext cx="565103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3200" b="1" dirty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en-US" altLang="zh-TW" sz="32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4a) </a:t>
            </a:r>
            <a:r>
              <a:rPr lang="zh-TW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不同功能的</a:t>
            </a:r>
            <a:r>
              <a:rPr lang="zh-TW" alt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開關</a:t>
            </a:r>
            <a:endParaRPr lang="en-US" altLang="zh-TW" sz="3200" b="1" dirty="0" smtClean="0">
              <a:solidFill>
                <a:srgbClr val="0000CC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809625" lvl="0"/>
            <a:r>
              <a:rPr lang="zh-TW" alt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與控制音樂</a:t>
            </a:r>
            <a:r>
              <a:rPr lang="en-US" altLang="zh-TW" sz="32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IC</a:t>
            </a:r>
            <a:r>
              <a:rPr lang="zh-TW" alt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的搭配性</a:t>
            </a:r>
            <a:endParaRPr lang="zh-TW" altLang="en-US" sz="3200" b="1" dirty="0">
              <a:solidFill>
                <a:srgbClr val="0000CC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grpSp>
        <p:nvGrpSpPr>
          <p:cNvPr id="8" name="群組 7"/>
          <p:cNvGrpSpPr/>
          <p:nvPr/>
        </p:nvGrpSpPr>
        <p:grpSpPr>
          <a:xfrm>
            <a:off x="6156176" y="3036450"/>
            <a:ext cx="2775461" cy="3215451"/>
            <a:chOff x="0" y="1615620"/>
            <a:chExt cx="2771800" cy="3215451"/>
          </a:xfrm>
        </p:grpSpPr>
        <p:sp>
          <p:nvSpPr>
            <p:cNvPr id="9" name="矩形 8"/>
            <p:cNvSpPr/>
            <p:nvPr/>
          </p:nvSpPr>
          <p:spPr>
            <a:xfrm>
              <a:off x="35497" y="3045967"/>
              <a:ext cx="2736303" cy="1785104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altLang="zh-TW" b="1" dirty="0">
                  <a:solidFill>
                    <a:srgbClr val="FF000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(+)</a:t>
              </a:r>
              <a:r>
                <a:rPr lang="en-US" altLang="zh-TW" b="1" dirty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 :</a:t>
              </a:r>
              <a:r>
                <a:rPr lang="en-US" altLang="zh-TW" b="1" dirty="0" smtClean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 </a:t>
              </a:r>
              <a:r>
                <a:rPr lang="zh-TW" altLang="en-US" b="1" dirty="0" smtClean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連接電池之正極</a:t>
              </a:r>
              <a:endParaRPr lang="en-US" altLang="zh-TW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  <a:p>
              <a:pPr marL="450850" indent="-450850">
                <a:spcBef>
                  <a:spcPts val="600"/>
                </a:spcBef>
              </a:pPr>
              <a:r>
                <a:rPr lang="en-US" altLang="zh-TW" b="1" dirty="0">
                  <a:solidFill>
                    <a:srgbClr val="FF000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(–)</a:t>
              </a:r>
              <a:r>
                <a:rPr lang="en-US" altLang="zh-TW" b="1" dirty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 </a:t>
              </a:r>
              <a:r>
                <a:rPr lang="en-US" altLang="zh-TW" b="1" dirty="0" smtClean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: </a:t>
              </a:r>
              <a:r>
                <a:rPr lang="zh-TW" altLang="en-US" b="1" dirty="0" smtClean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連接電池之負極</a:t>
              </a:r>
              <a:endParaRPr lang="en-US" altLang="zh-TW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  <a:p>
              <a:pPr marL="450850" indent="-450850">
                <a:spcBef>
                  <a:spcPts val="600"/>
                </a:spcBef>
              </a:pPr>
              <a:r>
                <a:rPr lang="en-US" altLang="zh-TW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OUT</a:t>
              </a:r>
              <a:r>
                <a:rPr lang="en-US" altLang="zh-TW" b="1" dirty="0" smtClean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 : </a:t>
              </a:r>
              <a:r>
                <a:rPr lang="zh-TW" altLang="en-US" b="1" dirty="0" smtClean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輸出端</a:t>
              </a:r>
              <a:endParaRPr lang="en-US" altLang="zh-TW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  <a:p>
              <a:pPr>
                <a:spcBef>
                  <a:spcPts val="600"/>
                </a:spcBef>
              </a:pPr>
              <a:r>
                <a:rPr lang="en-US" altLang="zh-TW" b="1" dirty="0">
                  <a:solidFill>
                    <a:srgbClr val="FF000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HLD</a:t>
              </a:r>
              <a:r>
                <a:rPr lang="en-US" altLang="zh-TW" b="1" dirty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 </a:t>
              </a:r>
              <a:r>
                <a:rPr lang="en-US" altLang="zh-TW" b="1" dirty="0" smtClean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: </a:t>
              </a:r>
              <a:r>
                <a:rPr lang="zh-TW" altLang="en-US" b="1" dirty="0" smtClean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持續式控制輸入端</a:t>
              </a:r>
              <a:endParaRPr lang="en-US" altLang="zh-TW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  <a:p>
              <a:pPr>
                <a:spcBef>
                  <a:spcPts val="600"/>
                </a:spcBef>
              </a:pPr>
              <a:r>
                <a:rPr lang="en-US" altLang="zh-TW" b="1" dirty="0">
                  <a:solidFill>
                    <a:srgbClr val="FF000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TRG</a:t>
              </a:r>
              <a:r>
                <a:rPr lang="en-US" altLang="zh-TW" b="1" dirty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 </a:t>
              </a:r>
              <a:r>
                <a:rPr lang="en-US" altLang="zh-TW" b="1" dirty="0" smtClean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: </a:t>
              </a:r>
              <a:r>
                <a:rPr lang="zh-TW" altLang="en-US" b="1" dirty="0" smtClean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觸發式控制輸入端</a:t>
              </a:r>
              <a:endParaRPr lang="zh-TW" altLang="en-US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</p:txBody>
        </p:sp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615620"/>
              <a:ext cx="2736304" cy="1430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矩形 10"/>
            <p:cNvSpPr/>
            <p:nvPr/>
          </p:nvSpPr>
          <p:spPr>
            <a:xfrm>
              <a:off x="0" y="1615620"/>
              <a:ext cx="2771800" cy="3215451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234557" y="628201"/>
            <a:ext cx="1730477" cy="561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27538" y="590447"/>
            <a:ext cx="165735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94"/>
          <a:stretch/>
        </p:blipFill>
        <p:spPr bwMode="auto">
          <a:xfrm rot="16200000">
            <a:off x="7487847" y="618464"/>
            <a:ext cx="1695450" cy="505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90"/>
          <a:stretch/>
        </p:blipFill>
        <p:spPr bwMode="auto">
          <a:xfrm rot="16200000">
            <a:off x="6854356" y="628746"/>
            <a:ext cx="1695450" cy="524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1858251" y="2311659"/>
            <a:ext cx="954107" cy="10156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zh-TW" alt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？</a:t>
            </a:r>
          </a:p>
        </p:txBody>
      </p:sp>
      <p:sp>
        <p:nvSpPr>
          <p:cNvPr id="16" name="文字方塊 15"/>
          <p:cNvSpPr txBox="1"/>
          <p:nvPr/>
        </p:nvSpPr>
        <p:spPr>
          <a:xfrm>
            <a:off x="5940152" y="1776266"/>
            <a:ext cx="30379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這些開關</a:t>
            </a:r>
            <a:r>
              <a:rPr lang="zh-TW" altLang="en-US" sz="24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分別適合放在</a:t>
            </a:r>
            <a:r>
              <a:rPr lang="zh-TW" altLang="en-US" sz="2400" b="1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哪些位置</a:t>
            </a:r>
            <a:endParaRPr lang="en-US" altLang="zh-TW" sz="2400" b="1" dirty="0" smtClean="0">
              <a:solidFill>
                <a:srgbClr val="0000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400" b="1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TRG</a:t>
            </a:r>
            <a:r>
              <a:rPr lang="zh-TW" altLang="en-US" sz="2400" b="1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？ 或 </a:t>
            </a:r>
            <a:r>
              <a:rPr lang="en-US" altLang="zh-TW" sz="2400" b="1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HLD</a:t>
            </a:r>
            <a:r>
              <a:rPr lang="zh-TW" altLang="en-US" sz="24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？</a:t>
            </a:r>
          </a:p>
        </p:txBody>
      </p:sp>
      <p:sp>
        <p:nvSpPr>
          <p:cNvPr id="20" name="文字方塊 19"/>
          <p:cNvSpPr txBox="1"/>
          <p:nvPr/>
        </p:nvSpPr>
        <p:spPr>
          <a:xfrm>
            <a:off x="280728" y="2311659"/>
            <a:ext cx="954107" cy="10156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zh-TW" alt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？</a:t>
            </a:r>
          </a:p>
        </p:txBody>
      </p:sp>
    </p:spTree>
    <p:extLst>
      <p:ext uri="{BB962C8B-B14F-4D97-AF65-F5344CB8AC3E}">
        <p14:creationId xmlns:p14="http://schemas.microsoft.com/office/powerpoint/2010/main" val="490207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6" grpId="0" animBg="1"/>
      <p:bldP spid="16" grpId="0"/>
      <p:bldP spid="2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1" y="1772816"/>
            <a:ext cx="5803583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5940152" y="78359"/>
            <a:ext cx="3131841" cy="544764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6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glow rad="254000">
              <a:schemeClr val="bg1">
                <a:lumMod val="50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358775" indent="-358775">
              <a:spcBef>
                <a:spcPts val="1200"/>
              </a:spcBef>
              <a:buFont typeface="+mj-lt"/>
              <a:buAutoNum type="arabicPeriod"/>
            </a:pPr>
            <a:r>
              <a:rPr lang="en-US" altLang="zh-TW" sz="2200" dirty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S1</a:t>
            </a:r>
            <a:r>
              <a:rPr lang="zh-TW" altLang="en-US" sz="2200" dirty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切換到</a:t>
            </a:r>
            <a:r>
              <a:rPr lang="en-US" altLang="zh-TW" sz="2200" dirty="0" smtClean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ON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警報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聲響一周期後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停止。</a:t>
            </a:r>
            <a:endParaRPr lang="en-US" altLang="zh-TW" sz="2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58775" indent="-358775">
              <a:spcBef>
                <a:spcPts val="1200"/>
              </a:spcBef>
              <a:buFont typeface="+mj-lt"/>
              <a:buAutoNum type="arabicPeriod"/>
            </a:pPr>
            <a:r>
              <a:rPr lang="zh-TW" altLang="en-US" sz="2200" dirty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再按壓</a:t>
            </a:r>
            <a:r>
              <a:rPr lang="en-US" altLang="zh-TW" sz="2200" dirty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S2</a:t>
            </a:r>
            <a:r>
              <a:rPr lang="zh-TW" altLang="en-US" sz="2200" dirty="0" smtClean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一下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可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使警報聲再次聲響一周期後停止</a:t>
            </a:r>
            <a:r>
              <a:rPr lang="en-US" altLang="zh-TW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.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TW" sz="2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58775" indent="-358775">
              <a:spcBef>
                <a:spcPts val="1200"/>
              </a:spcBef>
              <a:buFont typeface="+mj-lt"/>
              <a:buAutoNum type="arabicPeriod"/>
            </a:pPr>
            <a:r>
              <a:rPr lang="zh-TW" altLang="en-US" sz="2200" dirty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即使一直按住</a:t>
            </a:r>
            <a:r>
              <a:rPr lang="en-US" altLang="zh-TW" sz="2200" dirty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S2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也一樣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聲響一周期後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停止。</a:t>
            </a:r>
            <a:endParaRPr lang="en-US" altLang="zh-TW" sz="2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58775" indent="-358775">
              <a:spcBef>
                <a:spcPts val="1200"/>
              </a:spcBef>
              <a:buFont typeface="+mj-lt"/>
              <a:buAutoNum type="arabicPeriod"/>
            </a:pPr>
            <a:r>
              <a:rPr lang="en-US" altLang="zh-TW" sz="22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S2</a:t>
            </a:r>
            <a:r>
              <a:rPr lang="zh-TW" altLang="en-US" sz="22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按鍵就像</a:t>
            </a:r>
            <a:r>
              <a:rPr lang="zh-TW" altLang="en-US" sz="2200" u="sng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門鈴</a:t>
            </a:r>
            <a:r>
              <a:rPr lang="zh-TW" altLang="en-US" sz="22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按鈕</a:t>
            </a:r>
            <a:r>
              <a:rPr lang="zh-TW" alt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一樣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TW" sz="2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58775" indent="-358775">
              <a:spcBef>
                <a:spcPts val="1200"/>
              </a:spcBef>
              <a:buFont typeface="+mj-lt"/>
              <a:buAutoNum type="arabicPeriod"/>
            </a:pP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音樂</a:t>
            </a:r>
            <a:r>
              <a:rPr lang="en-US" altLang="zh-TW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IC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也會被使用在安撫嬰幼兒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上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例如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玩具或椅子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上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甚至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將音樂改成文字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輸出，還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可以讓小孩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學習。</a:t>
            </a:r>
            <a:endParaRPr lang="en-US" altLang="zh-TW" sz="2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44617" y="44624"/>
            <a:ext cx="54064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(15)</a:t>
            </a:r>
            <a:r>
              <a:rPr lang="zh-TW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Musical Doorbell</a:t>
            </a:r>
            <a:endParaRPr lang="zh-TW" alt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899592" y="581779"/>
            <a:ext cx="43204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To </a:t>
            </a:r>
            <a:r>
              <a:rPr lang="en-US" altLang="zh-TW" sz="20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show how an integrated circuit can be used as</a:t>
            </a:r>
            <a:r>
              <a:rPr lang="zh-TW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20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a musical doorbell</a:t>
            </a:r>
            <a:r>
              <a:rPr lang="en-US" altLang="zh-TW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音樂</a:t>
            </a:r>
            <a:r>
              <a:rPr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IC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應用於門鈴</a:t>
            </a:r>
            <a:r>
              <a:rPr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657226"/>
            <a:ext cx="2267744" cy="1185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0713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492866" y="91713"/>
            <a:ext cx="4815438" cy="562074"/>
          </a:xfr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12700" cmpd="dbl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US" altLang="zh-TW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U1: Music IC Module</a:t>
            </a:r>
            <a:endParaRPr lang="zh-TW" altLang="en-US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矩形 3"/>
          <p:cNvSpPr/>
          <p:nvPr/>
        </p:nvSpPr>
        <p:spPr>
          <a:xfrm>
            <a:off x="90337" y="653787"/>
            <a:ext cx="90536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 smtClean="0">
                <a:solidFill>
                  <a:prstClr val="black"/>
                </a:solidFill>
              </a:rPr>
              <a:t>This module </a:t>
            </a:r>
            <a:r>
              <a:rPr lang="en-US" altLang="zh-TW" sz="2400" dirty="0">
                <a:solidFill>
                  <a:prstClr val="black"/>
                </a:solidFill>
              </a:rPr>
              <a:t>contains </a:t>
            </a:r>
            <a:r>
              <a:rPr lang="en-US" altLang="zh-TW" sz="2400" dirty="0">
                <a:solidFill>
                  <a:srgbClr val="0000CC"/>
                </a:solidFill>
              </a:rPr>
              <a:t>sound-generation ICs </a:t>
            </a:r>
            <a:r>
              <a:rPr lang="en-US" altLang="zh-TW" sz="2400" dirty="0">
                <a:solidFill>
                  <a:prstClr val="black"/>
                </a:solidFill>
              </a:rPr>
              <a:t>and supporting components</a:t>
            </a:r>
            <a:r>
              <a:rPr lang="en-US" altLang="zh-TW" sz="2400" dirty="0" smtClean="0">
                <a:solidFill>
                  <a:prstClr val="black"/>
                </a:solidFill>
              </a:rPr>
              <a:t>.</a:t>
            </a:r>
          </a:p>
          <a:p>
            <a:r>
              <a:rPr lang="en-US" altLang="zh-TW" sz="2400" dirty="0" smtClean="0">
                <a:solidFill>
                  <a:prstClr val="black"/>
                </a:solidFill>
              </a:rPr>
              <a:t> </a:t>
            </a:r>
            <a:r>
              <a:rPr lang="en-US" altLang="zh-TW" sz="2400" dirty="0">
                <a:solidFill>
                  <a:prstClr val="black"/>
                </a:solidFill>
              </a:rPr>
              <a:t>It can </a:t>
            </a:r>
            <a:r>
              <a:rPr lang="en-US" altLang="zh-TW" sz="2400" b="1" u="sng" dirty="0">
                <a:solidFill>
                  <a:srgbClr val="0000CC"/>
                </a:solidFill>
              </a:rPr>
              <a:t>play several musical tunes </a:t>
            </a:r>
            <a:r>
              <a:rPr lang="en-US" altLang="zh-TW" sz="2400" dirty="0">
                <a:solidFill>
                  <a:prstClr val="black"/>
                </a:solidFill>
              </a:rPr>
              <a:t>that are recorded in it. </a:t>
            </a:r>
            <a:endParaRPr lang="en-US" altLang="zh-TW" sz="2400" dirty="0" smtClean="0">
              <a:solidFill>
                <a:prstClr val="black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7504" y="4545702"/>
            <a:ext cx="566338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indent="-360363">
              <a:buFont typeface="Wingdings" panose="05000000000000000000" pitchFamily="2" charset="2"/>
              <a:buAutoNum type="circleNumWdWhitePlain"/>
            </a:pPr>
            <a:r>
              <a:rPr lang="en-US" altLang="zh-TW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Having </a:t>
            </a:r>
            <a:r>
              <a:rPr lang="en-US" altLang="zh-TW" sz="2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 </a:t>
            </a:r>
            <a:r>
              <a:rPr lang="en-US" altLang="zh-TW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different control </a:t>
            </a:r>
            <a:r>
              <a:rPr lang="en-US" altLang="zh-TW" sz="2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inputs</a:t>
            </a:r>
            <a:r>
              <a:rPr lang="en-US" altLang="zh-TW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360363" indent="-360363">
              <a:buFont typeface="Wingdings" panose="05000000000000000000" pitchFamily="2" charset="2"/>
              <a:buAutoNum type="circleNumWdWhitePlain"/>
            </a:pPr>
            <a:r>
              <a:rPr lang="en-US" altLang="zh-TW" sz="2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TW" sz="2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 connection </a:t>
            </a:r>
            <a:r>
              <a:rPr lang="en-US" altLang="zh-TW" sz="2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pulls current into the module (not out of it)</a:t>
            </a:r>
            <a:r>
              <a:rPr lang="en-US" altLang="zh-TW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usually from a speaker. This current is adjusted to make the music. </a:t>
            </a:r>
          </a:p>
          <a:p>
            <a:pPr marL="360363" indent="-360363">
              <a:buFont typeface="Wingdings" panose="05000000000000000000" pitchFamily="2" charset="2"/>
              <a:buAutoNum type="circleNumWdWhitePlain"/>
            </a:pPr>
            <a:r>
              <a:rPr lang="en-US" altLang="zh-TW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Snap Circuits projects 15 and 16 show how to connect this part and what it can do.</a:t>
            </a:r>
            <a:endParaRPr lang="zh-TW" altLang="en-US" sz="2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162945" y="3167097"/>
            <a:ext cx="2873551" cy="206210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TW" b="1" dirty="0">
                <a:solidFill>
                  <a:prstClr val="black"/>
                </a:solidFill>
              </a:rPr>
              <a:t>(+) - power from batteries</a:t>
            </a:r>
          </a:p>
          <a:p>
            <a:pPr marL="450850" indent="-450850">
              <a:spcBef>
                <a:spcPts val="600"/>
              </a:spcBef>
            </a:pPr>
            <a:r>
              <a:rPr lang="en-US" altLang="zh-TW" b="1" dirty="0">
                <a:solidFill>
                  <a:prstClr val="black"/>
                </a:solidFill>
              </a:rPr>
              <a:t>(–) - power return to batteries</a:t>
            </a:r>
          </a:p>
          <a:p>
            <a:pPr>
              <a:spcBef>
                <a:spcPts val="600"/>
              </a:spcBef>
            </a:pPr>
            <a:r>
              <a:rPr lang="en-US" altLang="zh-TW" b="1" dirty="0">
                <a:solidFill>
                  <a:prstClr val="black"/>
                </a:solidFill>
              </a:rPr>
              <a:t>OUT - output </a:t>
            </a:r>
            <a:r>
              <a:rPr lang="en-US" altLang="zh-TW" b="1" dirty="0" smtClean="0">
                <a:solidFill>
                  <a:prstClr val="black"/>
                </a:solidFill>
              </a:rPr>
              <a:t>connection</a:t>
            </a:r>
          </a:p>
          <a:p>
            <a:pPr>
              <a:spcBef>
                <a:spcPts val="600"/>
              </a:spcBef>
            </a:pPr>
            <a:r>
              <a:rPr lang="en-US" altLang="zh-TW" b="1" dirty="0">
                <a:solidFill>
                  <a:prstClr val="black"/>
                </a:solidFill>
              </a:rPr>
              <a:t>HLD - hold control input</a:t>
            </a:r>
          </a:p>
          <a:p>
            <a:pPr>
              <a:spcBef>
                <a:spcPts val="600"/>
              </a:spcBef>
            </a:pPr>
            <a:r>
              <a:rPr lang="en-US" altLang="zh-TW" b="1" dirty="0">
                <a:solidFill>
                  <a:prstClr val="black"/>
                </a:solidFill>
              </a:rPr>
              <a:t>TRG - trigger control input</a:t>
            </a:r>
            <a:endParaRPr lang="zh-TW" altLang="en-US" b="1" dirty="0">
              <a:solidFill>
                <a:prstClr val="black"/>
              </a:solidFill>
            </a:endParaRPr>
          </a:p>
        </p:txBody>
      </p:sp>
      <p:grpSp>
        <p:nvGrpSpPr>
          <p:cNvPr id="12" name="群組 11"/>
          <p:cNvGrpSpPr/>
          <p:nvPr/>
        </p:nvGrpSpPr>
        <p:grpSpPr>
          <a:xfrm>
            <a:off x="107504" y="1567375"/>
            <a:ext cx="6055441" cy="2869737"/>
            <a:chOff x="107504" y="1349479"/>
            <a:chExt cx="6055441" cy="2869737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2" cstate="print">
              <a:lum bright="-20000" contras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281" y="1349479"/>
              <a:ext cx="5976664" cy="28697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矩形 8"/>
            <p:cNvSpPr/>
            <p:nvPr/>
          </p:nvSpPr>
          <p:spPr>
            <a:xfrm>
              <a:off x="5515013" y="2555612"/>
              <a:ext cx="60465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b="1" dirty="0" smtClean="0">
                  <a:solidFill>
                    <a:srgbClr val="0000CC"/>
                  </a:solidFill>
                </a:rPr>
                <a:t>OUT</a:t>
              </a:r>
              <a:endParaRPr lang="zh-TW" altLang="en-US" b="1" dirty="0">
                <a:solidFill>
                  <a:srgbClr val="0000CC"/>
                </a:solidFill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5220072" y="1484784"/>
              <a:ext cx="44114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b="1" dirty="0" smtClean="0">
                  <a:solidFill>
                    <a:srgbClr val="0000CC"/>
                  </a:solidFill>
                </a:rPr>
                <a:t>(–)</a:t>
              </a:r>
              <a:endParaRPr lang="zh-TW" altLang="en-US" b="1" dirty="0">
                <a:solidFill>
                  <a:srgbClr val="0000CC"/>
                </a:solidFill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2051720" y="1349479"/>
              <a:ext cx="44114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b="1" dirty="0" smtClean="0">
                  <a:solidFill>
                    <a:srgbClr val="0000CC"/>
                  </a:solidFill>
                </a:rPr>
                <a:t>(+)</a:t>
              </a:r>
              <a:endParaRPr lang="zh-TW" altLang="en-US" b="1" dirty="0">
                <a:solidFill>
                  <a:srgbClr val="0000CC"/>
                </a:solidFill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107504" y="1854116"/>
              <a:ext cx="57400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b="1" dirty="0" smtClean="0">
                  <a:solidFill>
                    <a:srgbClr val="0000CC"/>
                  </a:solidFill>
                </a:rPr>
                <a:t>TRG</a:t>
              </a:r>
              <a:endParaRPr lang="zh-TW" altLang="en-US" b="1" dirty="0">
                <a:solidFill>
                  <a:srgbClr val="0000CC"/>
                </a:solidFill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107504" y="3059668"/>
              <a:ext cx="5741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b="1" dirty="0" smtClean="0">
                  <a:solidFill>
                    <a:srgbClr val="0000CC"/>
                  </a:solidFill>
                </a:rPr>
                <a:t>HLD</a:t>
              </a:r>
              <a:endParaRPr lang="zh-TW" altLang="en-US" b="1" dirty="0">
                <a:solidFill>
                  <a:srgbClr val="0000CC"/>
                </a:solidFill>
              </a:endParaRPr>
            </a:p>
          </p:txBody>
        </p:sp>
      </p:grpSp>
      <p:sp>
        <p:nvSpPr>
          <p:cNvPr id="11" name="矩形 10"/>
          <p:cNvSpPr/>
          <p:nvPr/>
        </p:nvSpPr>
        <p:spPr>
          <a:xfrm>
            <a:off x="6162944" y="5325015"/>
            <a:ext cx="2873551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TW" b="1" dirty="0">
                <a:solidFill>
                  <a:prstClr val="black"/>
                </a:solidFill>
              </a:rPr>
              <a:t>Music for ~20 sec on power-up, then hold HLD to (+) power or </a:t>
            </a:r>
            <a:r>
              <a:rPr lang="en-US" altLang="zh-TW" b="1" dirty="0" smtClean="0">
                <a:solidFill>
                  <a:prstClr val="black"/>
                </a:solidFill>
              </a:rPr>
              <a:t>touch TRG </a:t>
            </a:r>
            <a:r>
              <a:rPr lang="en-US" altLang="zh-TW" b="1" dirty="0">
                <a:solidFill>
                  <a:prstClr val="black"/>
                </a:solidFill>
              </a:rPr>
              <a:t>to (+) power to resume music.</a:t>
            </a:r>
            <a:endParaRPr lang="zh-TW" altLang="en-US" b="1" dirty="0">
              <a:solidFill>
                <a:prstClr val="black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223443" y="3903002"/>
            <a:ext cx="2485915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300" b="1" dirty="0" smtClean="0">
                <a:solidFill>
                  <a:srgbClr val="00B050"/>
                </a:solidFill>
              </a:rPr>
              <a:t>Actual schematic</a:t>
            </a:r>
            <a:endParaRPr lang="zh-TW" altLang="en-US" b="1" dirty="0">
              <a:solidFill>
                <a:srgbClr val="00B050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076" y="1567375"/>
            <a:ext cx="2873420" cy="1502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7515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0683" y="32717"/>
            <a:ext cx="45418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(27) More Sound Effects</a:t>
            </a:r>
            <a:endParaRPr lang="zh-TW" alt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zh-TW" alt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899592" y="571326"/>
            <a:ext cx="457146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To </a:t>
            </a:r>
            <a:r>
              <a:rPr lang="en-US" altLang="zh-TW" sz="20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build a police siren and other </a:t>
            </a:r>
            <a:r>
              <a:rPr lang="en-US" altLang="zh-TW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sounds.</a:t>
            </a:r>
            <a:endParaRPr lang="en-US" altLang="zh-TW" sz="2000" dirty="0">
              <a:solidFill>
                <a:prstClr val="black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警報器建立</a:t>
            </a:r>
            <a:endParaRPr lang="en-US" altLang="zh-TW" sz="24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grpSp>
        <p:nvGrpSpPr>
          <p:cNvPr id="7" name="群組 6"/>
          <p:cNvGrpSpPr/>
          <p:nvPr/>
        </p:nvGrpSpPr>
        <p:grpSpPr>
          <a:xfrm>
            <a:off x="29715" y="1340768"/>
            <a:ext cx="6778245" cy="5031274"/>
            <a:chOff x="28600" y="1700808"/>
            <a:chExt cx="6778245" cy="5031274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00" y="1700808"/>
              <a:ext cx="6778245" cy="5031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7704" y="2200221"/>
              <a:ext cx="606318" cy="2016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矩形 1"/>
          <p:cNvSpPr/>
          <p:nvPr/>
        </p:nvSpPr>
        <p:spPr>
          <a:xfrm>
            <a:off x="6804248" y="1268760"/>
            <a:ext cx="2195736" cy="430887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6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glow rad="254000">
              <a:schemeClr val="bg1">
                <a:lumMod val="50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358775" indent="-358775">
              <a:spcBef>
                <a:spcPts val="600"/>
              </a:spcBef>
              <a:buFont typeface="+mj-lt"/>
              <a:buAutoNum type="arabicPeriod"/>
            </a:pPr>
            <a:r>
              <a:rPr lang="en-US" altLang="zh-TW" sz="2200" dirty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S1</a:t>
            </a:r>
            <a:r>
              <a:rPr lang="zh-TW" altLang="en-US" sz="2200" dirty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切換到</a:t>
            </a:r>
            <a:r>
              <a:rPr lang="en-US" altLang="zh-TW" sz="2200" dirty="0" smtClean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ON</a:t>
            </a:r>
            <a:r>
              <a:rPr lang="zh-TW" altLang="en-US" sz="2200" dirty="0" smtClean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警報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聲響一周期後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停止。</a:t>
            </a:r>
            <a:endParaRPr lang="en-US" altLang="zh-TW" sz="2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58775" indent="-358775">
              <a:spcBef>
                <a:spcPts val="600"/>
              </a:spcBef>
              <a:buFont typeface="+mj-lt"/>
              <a:buAutoNum type="arabicPeriod"/>
            </a:pPr>
            <a:r>
              <a:rPr lang="zh-TW" alt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按下</a:t>
            </a:r>
            <a:r>
              <a:rPr lang="en-US" altLang="zh-TW" sz="2200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S2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可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使警報聲再次作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動，且</a:t>
            </a:r>
            <a:r>
              <a:rPr lang="zh-TW" altLang="en-US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持續按住</a:t>
            </a:r>
            <a:r>
              <a:rPr lang="zh-TW" alt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才有聲響。</a:t>
            </a:r>
            <a:endParaRPr lang="en-US" altLang="zh-TW" sz="2200" dirty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58775" indent="-358775">
              <a:spcBef>
                <a:spcPts val="600"/>
              </a:spcBef>
              <a:buFont typeface="+mj-lt"/>
              <a:buAutoNum type="arabicPeriod"/>
            </a:pPr>
            <a:r>
              <a:rPr lang="en-US" altLang="zh-TW" sz="2200" dirty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U1</a:t>
            </a:r>
            <a:r>
              <a:rPr lang="zh-TW" altLang="en-US" sz="2200" dirty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的音樂</a:t>
            </a:r>
            <a:r>
              <a:rPr lang="zh-TW" altLang="en-US" sz="2200" dirty="0" smtClean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聲，將</a:t>
            </a:r>
            <a:r>
              <a:rPr lang="zh-TW" altLang="en-US" sz="2200" dirty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伴隨著</a:t>
            </a:r>
            <a:r>
              <a:rPr lang="en-US" altLang="zh-TW" sz="2200" dirty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U2</a:t>
            </a:r>
            <a:r>
              <a:rPr lang="zh-TW" altLang="en-US" sz="2200" dirty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的警報聲一同</a:t>
            </a:r>
            <a:r>
              <a:rPr lang="zh-TW" altLang="en-US" sz="2200" dirty="0" smtClean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發出</a:t>
            </a:r>
            <a:r>
              <a:rPr lang="zh-TW" altLang="en-US" sz="2200" dirty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TW" sz="2200" dirty="0">
              <a:solidFill>
                <a:srgbClr val="0000CC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036" y="5802215"/>
            <a:ext cx="1440160" cy="980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4899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/>
          <p:cNvGrpSpPr/>
          <p:nvPr/>
        </p:nvGrpSpPr>
        <p:grpSpPr>
          <a:xfrm>
            <a:off x="0" y="1960539"/>
            <a:ext cx="6237677" cy="4780829"/>
            <a:chOff x="26003" y="1888531"/>
            <a:chExt cx="6634229" cy="4924845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03" y="1888531"/>
              <a:ext cx="6634229" cy="49248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3688" y="2377380"/>
              <a:ext cx="593436" cy="19735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圓角矩形 15"/>
            <p:cNvSpPr/>
            <p:nvPr/>
          </p:nvSpPr>
          <p:spPr>
            <a:xfrm>
              <a:off x="2555776" y="3563600"/>
              <a:ext cx="720080" cy="1809616"/>
            </a:xfrm>
            <a:prstGeom prst="roundRect">
              <a:avLst/>
            </a:prstGeom>
            <a:noFill/>
            <a:ln w="50800">
              <a:solidFill>
                <a:srgbClr val="92D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7" name="圓角矩形 16"/>
            <p:cNvSpPr/>
            <p:nvPr/>
          </p:nvSpPr>
          <p:spPr>
            <a:xfrm>
              <a:off x="3923927" y="2276872"/>
              <a:ext cx="638579" cy="1800200"/>
            </a:xfrm>
            <a:prstGeom prst="roundRect">
              <a:avLst/>
            </a:prstGeom>
            <a:noFill/>
            <a:ln w="50800"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" name="圓角矩形 17"/>
            <p:cNvSpPr/>
            <p:nvPr/>
          </p:nvSpPr>
          <p:spPr>
            <a:xfrm>
              <a:off x="2483768" y="2276872"/>
              <a:ext cx="576064" cy="1921858"/>
            </a:xfrm>
            <a:prstGeom prst="roundRect">
              <a:avLst/>
            </a:prstGeom>
            <a:noFill/>
            <a:ln w="508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9" name="群組 8"/>
          <p:cNvGrpSpPr/>
          <p:nvPr/>
        </p:nvGrpSpPr>
        <p:grpSpPr>
          <a:xfrm>
            <a:off x="6588224" y="2348880"/>
            <a:ext cx="2448272" cy="2522023"/>
            <a:chOff x="6012160" y="30629"/>
            <a:chExt cx="3085264" cy="2762813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2160" y="30629"/>
              <a:ext cx="3085263" cy="143388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xtLst/>
          </p:spPr>
        </p:pic>
        <p:sp>
          <p:nvSpPr>
            <p:cNvPr id="11" name="矩形 10"/>
            <p:cNvSpPr/>
            <p:nvPr/>
          </p:nvSpPr>
          <p:spPr>
            <a:xfrm>
              <a:off x="6012161" y="1478512"/>
              <a:ext cx="3085263" cy="131493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en-US" altLang="zh-TW" b="1" dirty="0">
                  <a:solidFill>
                    <a:srgbClr val="FF000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IN1, IN2, IN3 </a:t>
              </a:r>
              <a:r>
                <a:rPr lang="en-US" altLang="zh-TW" b="1" dirty="0" smtClean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: </a:t>
              </a:r>
            </a:p>
            <a:p>
              <a:r>
                <a:rPr lang="zh-TW" altLang="en-US" b="1" dirty="0" smtClean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控制輸入端</a:t>
              </a:r>
              <a:endParaRPr lang="en-US" altLang="zh-TW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  <a:p>
              <a:pPr marL="450850" indent="-450850"/>
              <a:r>
                <a:rPr lang="en-US" altLang="zh-TW" b="1" dirty="0">
                  <a:solidFill>
                    <a:srgbClr val="FF000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(–) </a:t>
              </a:r>
              <a:r>
                <a:rPr lang="en-US" altLang="zh-TW" b="1" dirty="0" smtClean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:</a:t>
              </a:r>
              <a:r>
                <a:rPr lang="zh-TW" altLang="en-US" b="1" dirty="0" smtClean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 連接</a:t>
              </a:r>
              <a:r>
                <a:rPr lang="zh-TW" altLang="en-US" b="1" dirty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電池之負極</a:t>
              </a:r>
              <a:endParaRPr lang="en-US" altLang="zh-TW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  <a:p>
              <a:r>
                <a:rPr lang="en-US" altLang="zh-TW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OUT</a:t>
              </a:r>
              <a:r>
                <a:rPr lang="en-US" altLang="zh-TW" b="1" dirty="0" smtClean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 </a:t>
              </a:r>
              <a:r>
                <a:rPr lang="en-US" altLang="zh-TW" b="1" dirty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:</a:t>
              </a:r>
              <a:r>
                <a:rPr lang="en-US" altLang="zh-TW" b="1" dirty="0" smtClean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 </a:t>
              </a:r>
              <a:r>
                <a:rPr lang="zh-TW" altLang="en-US" b="1" dirty="0" smtClean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輸出端</a:t>
              </a:r>
              <a:endParaRPr lang="en-US" altLang="zh-TW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6012160" y="44624"/>
              <a:ext cx="3070344" cy="2748817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群組 6"/>
          <p:cNvGrpSpPr/>
          <p:nvPr/>
        </p:nvGrpSpPr>
        <p:grpSpPr>
          <a:xfrm>
            <a:off x="72008" y="-16768"/>
            <a:ext cx="8964488" cy="2263537"/>
            <a:chOff x="72008" y="-16768"/>
            <a:chExt cx="8964488" cy="2263537"/>
          </a:xfrm>
        </p:grpSpPr>
        <p:sp>
          <p:nvSpPr>
            <p:cNvPr id="2" name="矩形 1"/>
            <p:cNvSpPr/>
            <p:nvPr/>
          </p:nvSpPr>
          <p:spPr>
            <a:xfrm>
              <a:off x="4572000" y="-16768"/>
              <a:ext cx="4464496" cy="22467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altLang="zh-TW" sz="28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(30) More Sounds (III)</a:t>
              </a:r>
            </a:p>
            <a:p>
              <a:pPr marL="265113" indent="-180975">
                <a:buFont typeface="Wingdings" panose="05000000000000000000" pitchFamily="2" charset="2"/>
                <a:buChar char="l"/>
              </a:pPr>
              <a:r>
                <a:rPr lang="zh-TW" altLang="en-US" sz="2000" dirty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維持</a:t>
              </a:r>
              <a:r>
                <a:rPr lang="en-US" altLang="zh-TW" sz="2000" dirty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VW</a:t>
              </a:r>
              <a:r>
                <a:rPr lang="zh-TW" altLang="en-US" sz="2000" dirty="0" smtClean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連線</a:t>
              </a:r>
              <a:r>
                <a:rPr lang="zh-TW" altLang="en-US" sz="2000" dirty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，</a:t>
              </a:r>
              <a:r>
                <a:rPr lang="zh-TW" altLang="en-US" sz="2000" dirty="0" smtClean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再</a:t>
              </a:r>
              <a:r>
                <a:rPr lang="zh-TW" altLang="en-US" sz="2000" dirty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額外連接 </a:t>
              </a:r>
              <a:r>
                <a:rPr lang="en-US" altLang="zh-TW" sz="2200" dirty="0">
                  <a:solidFill>
                    <a:srgbClr val="FF000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U</a:t>
              </a:r>
              <a:r>
                <a:rPr lang="zh-TW" altLang="en-US" sz="2200" dirty="0">
                  <a:solidFill>
                    <a:srgbClr val="FF000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 </a:t>
              </a:r>
              <a:r>
                <a:rPr lang="en-US" altLang="zh-TW" sz="2200" dirty="0">
                  <a:solidFill>
                    <a:srgbClr val="FF000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&amp;</a:t>
              </a:r>
              <a:r>
                <a:rPr lang="zh-TW" altLang="en-US" sz="2200" dirty="0">
                  <a:solidFill>
                    <a:srgbClr val="FF000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 </a:t>
              </a:r>
              <a:r>
                <a:rPr lang="en-US" altLang="zh-TW" sz="2200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Z</a:t>
              </a:r>
              <a:r>
                <a:rPr lang="zh-TW" altLang="en-US" sz="2000" dirty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。</a:t>
              </a:r>
              <a:endParaRPr lang="en-US" altLang="zh-TW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  <a:p>
              <a:pPr marL="265113" indent="-180975">
                <a:buFont typeface="Wingdings" panose="05000000000000000000" pitchFamily="2" charset="2"/>
                <a:buChar char="l"/>
              </a:pPr>
              <a:r>
                <a:rPr lang="zh-TW" altLang="en-US" sz="2000" dirty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將有</a:t>
              </a:r>
              <a:r>
                <a:rPr lang="zh-TW" altLang="en-US" sz="2000" dirty="0">
                  <a:solidFill>
                    <a:srgbClr val="FF000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救護車</a:t>
              </a:r>
              <a:r>
                <a:rPr lang="zh-TW" altLang="en-US" sz="2000" dirty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與音樂聲</a:t>
              </a:r>
              <a:r>
                <a:rPr lang="zh-TW" altLang="en-US" sz="2000" dirty="0" smtClean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混和。</a:t>
              </a:r>
              <a:endPara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altLang="zh-TW" sz="28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(31) More Sounds </a:t>
              </a:r>
              <a:r>
                <a:rPr lang="en-US" altLang="zh-TW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(IV</a:t>
              </a:r>
              <a:r>
                <a:rPr lang="en-US" altLang="zh-TW" sz="28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  <a:p>
              <a:pPr marL="265113" indent="-180975">
                <a:buFont typeface="Wingdings" panose="05000000000000000000" pitchFamily="2" charset="2"/>
                <a:buChar char="l"/>
              </a:pPr>
              <a:r>
                <a:rPr lang="zh-TW" altLang="en-US" sz="2000" dirty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僅連接 </a:t>
              </a:r>
              <a:r>
                <a:rPr lang="en-US" altLang="zh-TW" sz="2200" dirty="0">
                  <a:solidFill>
                    <a:srgbClr val="FF000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T</a:t>
              </a:r>
              <a:r>
                <a:rPr lang="zh-TW" altLang="en-US" sz="2200" dirty="0">
                  <a:solidFill>
                    <a:srgbClr val="FF000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 </a:t>
              </a:r>
              <a:r>
                <a:rPr lang="en-US" altLang="zh-TW" sz="2200" dirty="0">
                  <a:solidFill>
                    <a:srgbClr val="FF000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&amp;</a:t>
              </a:r>
              <a:r>
                <a:rPr lang="zh-TW" altLang="en-US" sz="2200" dirty="0">
                  <a:solidFill>
                    <a:srgbClr val="FF000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 </a:t>
              </a:r>
              <a:r>
                <a:rPr lang="en-US" altLang="zh-TW" sz="2200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U</a:t>
              </a:r>
              <a:r>
                <a:rPr lang="zh-TW" altLang="en-US" sz="2000" dirty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。</a:t>
              </a:r>
              <a:r>
                <a:rPr lang="en-US" altLang="zh-TW" sz="2000" dirty="0" smtClean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(VW</a:t>
              </a:r>
              <a:r>
                <a:rPr lang="zh-TW" altLang="en-US" sz="2000" dirty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連線也移除</a:t>
              </a:r>
              <a:r>
                <a:rPr lang="en-US" altLang="zh-TW" sz="2000" dirty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)</a:t>
              </a:r>
            </a:p>
            <a:p>
              <a:pPr marL="265113" indent="-180975">
                <a:buFont typeface="Wingdings" panose="05000000000000000000" pitchFamily="2" charset="2"/>
                <a:buChar char="l"/>
              </a:pPr>
              <a:r>
                <a:rPr lang="zh-TW" altLang="en-US" sz="2000" dirty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將有</a:t>
              </a:r>
              <a:r>
                <a:rPr lang="zh-TW" altLang="en-US" sz="2000" dirty="0">
                  <a:solidFill>
                    <a:srgbClr val="FF000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生日快樂歌</a:t>
              </a:r>
              <a:r>
                <a:rPr lang="zh-TW" altLang="en-US" sz="2000" dirty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與雜音</a:t>
              </a:r>
              <a:r>
                <a:rPr lang="zh-TW" altLang="en-US" sz="2000" dirty="0" smtClean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混和。</a:t>
              </a:r>
              <a:endParaRPr lang="en-US" altLang="zh-TW" sz="20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72008" y="0"/>
              <a:ext cx="4355976" cy="22467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altLang="zh-TW" sz="28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(28) More Sounds</a:t>
              </a:r>
              <a:endParaRPr lang="en-US" altLang="zh-TW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358775" indent="-266700">
                <a:buFont typeface="Wingdings" panose="05000000000000000000" pitchFamily="2" charset="2"/>
                <a:buChar char="l"/>
              </a:pPr>
              <a:r>
                <a:rPr lang="zh-TW" altLang="en-US" sz="2000" dirty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維持</a:t>
              </a:r>
              <a:r>
                <a:rPr lang="en-US" altLang="zh-TW" sz="2000" dirty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VW</a:t>
              </a:r>
              <a:r>
                <a:rPr lang="zh-TW" altLang="en-US" sz="2000" dirty="0" smtClean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連線</a:t>
              </a:r>
              <a:r>
                <a:rPr lang="zh-TW" altLang="en-US" sz="2000" dirty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，</a:t>
              </a:r>
              <a:r>
                <a:rPr lang="zh-TW" altLang="en-US" sz="2000" dirty="0" smtClean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再</a:t>
              </a:r>
              <a:r>
                <a:rPr lang="zh-TW" altLang="en-US" sz="2000" dirty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額外連接 </a:t>
              </a:r>
              <a:r>
                <a:rPr lang="en-US" altLang="zh-TW" sz="2200" dirty="0">
                  <a:solidFill>
                    <a:srgbClr val="FF000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X &amp; </a:t>
              </a:r>
              <a:r>
                <a:rPr lang="en-US" altLang="zh-TW" sz="2200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Y</a:t>
              </a:r>
              <a:r>
                <a:rPr lang="zh-TW" altLang="en-US" sz="2000" dirty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。</a:t>
              </a:r>
              <a:endParaRPr lang="en-US" altLang="zh-TW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  <a:p>
              <a:pPr marL="358775" indent="-266700">
                <a:buFont typeface="Wingdings" panose="05000000000000000000" pitchFamily="2" charset="2"/>
                <a:buChar char="l"/>
              </a:pPr>
              <a:r>
                <a:rPr lang="zh-TW" altLang="en-US" sz="2000" dirty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將有</a:t>
              </a:r>
              <a:r>
                <a:rPr lang="zh-TW" altLang="en-US" sz="2000" dirty="0">
                  <a:solidFill>
                    <a:srgbClr val="FF000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槍聲</a:t>
              </a:r>
              <a:r>
                <a:rPr lang="zh-TW" altLang="en-US" sz="2000" dirty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與音樂聲</a:t>
              </a:r>
              <a:r>
                <a:rPr lang="zh-TW" altLang="en-US" sz="2000" dirty="0" smtClean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混和。</a:t>
              </a:r>
              <a:endParaRPr lang="en-US" altLang="zh-TW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altLang="zh-TW" sz="28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(29) More Sounds </a:t>
              </a:r>
              <a:r>
                <a:rPr lang="en-US" altLang="zh-TW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(II)</a:t>
              </a:r>
            </a:p>
            <a:p>
              <a:pPr marL="358775" indent="-266700">
                <a:buFont typeface="Wingdings" panose="05000000000000000000" pitchFamily="2" charset="2"/>
                <a:buChar char="l"/>
              </a:pPr>
              <a:r>
                <a:rPr lang="zh-TW" altLang="en-US" sz="2000" dirty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維持</a:t>
              </a:r>
              <a:r>
                <a:rPr lang="en-US" altLang="zh-TW" sz="2000" dirty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VW</a:t>
              </a:r>
              <a:r>
                <a:rPr lang="zh-TW" altLang="en-US" sz="2000" dirty="0" smtClean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連線</a:t>
              </a:r>
              <a:r>
                <a:rPr lang="zh-TW" altLang="en-US" sz="2000" dirty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，</a:t>
              </a:r>
              <a:r>
                <a:rPr lang="zh-TW" altLang="en-US" sz="2000" dirty="0" smtClean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再</a:t>
              </a:r>
              <a:r>
                <a:rPr lang="zh-TW" altLang="en-US" sz="2000" dirty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額外連接 </a:t>
              </a:r>
              <a:r>
                <a:rPr lang="en-US" altLang="zh-TW" sz="2200" dirty="0">
                  <a:solidFill>
                    <a:srgbClr val="FF000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T</a:t>
              </a:r>
              <a:r>
                <a:rPr lang="zh-TW" altLang="en-US" sz="2200" dirty="0">
                  <a:solidFill>
                    <a:srgbClr val="FF000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 </a:t>
              </a:r>
              <a:r>
                <a:rPr lang="en-US" altLang="zh-TW" sz="2200" dirty="0">
                  <a:solidFill>
                    <a:srgbClr val="FF000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&amp;</a:t>
              </a:r>
              <a:r>
                <a:rPr lang="zh-TW" altLang="en-US" sz="2200" dirty="0">
                  <a:solidFill>
                    <a:srgbClr val="FF000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 </a:t>
              </a:r>
              <a:r>
                <a:rPr lang="en-US" altLang="zh-TW" sz="2200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U</a:t>
              </a:r>
              <a:r>
                <a:rPr lang="zh-TW" altLang="en-US" sz="2000" dirty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。</a:t>
              </a:r>
              <a:endParaRPr lang="en-US" altLang="zh-TW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  <a:p>
              <a:pPr marL="358775" indent="-266700">
                <a:buFont typeface="Wingdings" panose="05000000000000000000" pitchFamily="2" charset="2"/>
                <a:buChar char="l"/>
              </a:pPr>
              <a:r>
                <a:rPr lang="zh-TW" altLang="en-US" sz="2000" dirty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將有</a:t>
              </a:r>
              <a:r>
                <a:rPr lang="zh-TW" altLang="en-US" sz="2000" dirty="0">
                  <a:solidFill>
                    <a:srgbClr val="FF000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消防車</a:t>
              </a:r>
              <a:r>
                <a:rPr lang="zh-TW" altLang="en-US" sz="2000" dirty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與音樂聲</a:t>
              </a:r>
              <a:r>
                <a:rPr lang="zh-TW" altLang="en-US" sz="2000" dirty="0" smtClean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混和。</a:t>
              </a:r>
              <a:endParaRPr lang="en-US" altLang="zh-TW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圓角矩形 4"/>
            <p:cNvSpPr/>
            <p:nvPr/>
          </p:nvSpPr>
          <p:spPr>
            <a:xfrm>
              <a:off x="3491880" y="476672"/>
              <a:ext cx="936104" cy="380597"/>
            </a:xfrm>
            <a:prstGeom prst="roundRect">
              <a:avLst/>
            </a:prstGeom>
            <a:noFill/>
            <a:ln w="38100"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9" name="圓角矩形 18"/>
            <p:cNvSpPr/>
            <p:nvPr/>
          </p:nvSpPr>
          <p:spPr>
            <a:xfrm>
              <a:off x="7884368" y="456115"/>
              <a:ext cx="936104" cy="380597"/>
            </a:xfrm>
            <a:prstGeom prst="roundRect">
              <a:avLst/>
            </a:prstGeom>
            <a:noFill/>
            <a:ln w="38100">
              <a:solidFill>
                <a:srgbClr val="92D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" name="圓角矩形 19"/>
            <p:cNvSpPr/>
            <p:nvPr/>
          </p:nvSpPr>
          <p:spPr>
            <a:xfrm>
              <a:off x="3491880" y="1507934"/>
              <a:ext cx="936104" cy="380597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4" name="文字方塊 13"/>
          <p:cNvSpPr txBox="1"/>
          <p:nvPr/>
        </p:nvSpPr>
        <p:spPr>
          <a:xfrm>
            <a:off x="5724128" y="4935939"/>
            <a:ext cx="3312368" cy="187743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IN2</a:t>
            </a:r>
            <a:r>
              <a:rPr lang="zh-TW" altLang="en-US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             ：警車</a:t>
            </a:r>
            <a:endParaRPr lang="en-US" altLang="zh-TW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en-US" altLang="zh-TW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IN2</a:t>
            </a:r>
            <a:r>
              <a:rPr lang="zh-TW" altLang="en-US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&amp;</a:t>
            </a:r>
            <a:r>
              <a:rPr lang="zh-TW" altLang="en-US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IN1</a:t>
            </a:r>
            <a:r>
              <a:rPr lang="zh-TW" altLang="en-US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       ：</a:t>
            </a:r>
            <a:r>
              <a:rPr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消防車</a:t>
            </a:r>
            <a:endParaRPr lang="en-US" altLang="zh-TW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en-US" altLang="zh-TW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IN2</a:t>
            </a:r>
            <a:r>
              <a:rPr lang="zh-TW" altLang="en-US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&amp;</a:t>
            </a:r>
            <a:r>
              <a:rPr lang="zh-TW" altLang="en-US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b="1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[IN1+</a:t>
            </a:r>
            <a:r>
              <a:rPr lang="zh-TW" altLang="en-US" b="1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b="1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(-)]</a:t>
            </a:r>
            <a:r>
              <a:rPr lang="zh-TW" altLang="en-US" b="1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：</a:t>
            </a:r>
            <a:r>
              <a:rPr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救護車</a:t>
            </a:r>
            <a:endParaRPr lang="en-US" altLang="zh-TW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en-US" altLang="zh-TW" sz="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-----------------------------------------------------------</a:t>
            </a:r>
          </a:p>
          <a:p>
            <a:r>
              <a:rPr lang="en-US" altLang="zh-TW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IN3</a:t>
            </a:r>
            <a:r>
              <a:rPr lang="zh-TW" altLang="en-US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     ：</a:t>
            </a:r>
            <a:r>
              <a:rPr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槍</a:t>
            </a:r>
            <a:r>
              <a:rPr lang="zh-TW" altLang="en-US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聲</a:t>
            </a:r>
            <a:r>
              <a:rPr lang="en-US" altLang="zh-TW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戰鬥機</a:t>
            </a:r>
            <a:r>
              <a:rPr lang="en-US" altLang="zh-TW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,</a:t>
            </a:r>
            <a:r>
              <a:rPr lang="zh-TW" altLang="en-US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低音</a:t>
            </a:r>
            <a:r>
              <a:rPr lang="en-US" altLang="zh-TW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</a:p>
          <a:p>
            <a:r>
              <a:rPr lang="en-US" altLang="zh-TW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IN3</a:t>
            </a:r>
            <a:r>
              <a:rPr lang="zh-TW" altLang="en-US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&amp;</a:t>
            </a:r>
            <a:r>
              <a:rPr lang="zh-TW" altLang="en-US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IN2</a:t>
            </a:r>
            <a:r>
              <a:rPr lang="zh-TW" altLang="en-US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：</a:t>
            </a:r>
            <a:r>
              <a:rPr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槍</a:t>
            </a:r>
            <a:r>
              <a:rPr lang="zh-TW" altLang="en-US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聲</a:t>
            </a:r>
            <a:r>
              <a:rPr lang="en-US" altLang="zh-TW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戰鬥機</a:t>
            </a:r>
            <a:r>
              <a:rPr lang="en-US" altLang="zh-TW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,</a:t>
            </a:r>
            <a:r>
              <a:rPr lang="zh-TW" altLang="en-US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高音</a:t>
            </a:r>
            <a:r>
              <a:rPr lang="en-US" altLang="zh-TW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</a:p>
          <a:p>
            <a:r>
              <a:rPr lang="en-US" altLang="zh-TW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IN3</a:t>
            </a:r>
            <a:r>
              <a:rPr lang="zh-TW" altLang="en-US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&amp;</a:t>
            </a:r>
            <a:r>
              <a:rPr lang="zh-TW" altLang="en-US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IN1</a:t>
            </a:r>
            <a:r>
              <a:rPr lang="zh-TW" altLang="en-US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：槍聲</a:t>
            </a:r>
            <a:r>
              <a:rPr lang="en-US" altLang="zh-TW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機關槍</a:t>
            </a:r>
            <a:r>
              <a:rPr lang="en-US" altLang="zh-TW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,</a:t>
            </a:r>
            <a:r>
              <a:rPr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中</a:t>
            </a:r>
            <a:r>
              <a:rPr lang="zh-TW" altLang="en-US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音</a:t>
            </a:r>
            <a:r>
              <a:rPr lang="en-US" altLang="zh-TW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endParaRPr lang="zh-TW" altLang="en-US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59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54315" cy="706090"/>
          </a:xfr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cmpd="dbl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US" altLang="zh-TW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U2: Alarm IC Module</a:t>
            </a:r>
            <a:r>
              <a:rPr lang="en-US" altLang="zh-TW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altLang="zh-TW" sz="31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make </a:t>
            </a:r>
            <a:r>
              <a:rPr lang="en-US" altLang="zh-TW" sz="31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several</a:t>
            </a:r>
            <a:r>
              <a:rPr lang="en-US" altLang="zh-TW" sz="31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siren sounds</a:t>
            </a:r>
            <a:endParaRPr lang="zh-TW" altLang="en-US" sz="3100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966427"/>
            <a:ext cx="4474840" cy="748680"/>
          </a:xfrm>
        </p:spPr>
        <p:txBody>
          <a:bodyPr/>
          <a:lstStyle/>
          <a:p>
            <a:endParaRPr lang="zh-TW" alt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8"/>
            <a:ext cx="5060353" cy="3166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980728"/>
            <a:ext cx="3429779" cy="172853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xtLst/>
        </p:spPr>
      </p:pic>
      <p:sp>
        <p:nvSpPr>
          <p:cNvPr id="4" name="矩形 3"/>
          <p:cNvSpPr/>
          <p:nvPr/>
        </p:nvSpPr>
        <p:spPr>
          <a:xfrm>
            <a:off x="5364088" y="2835513"/>
            <a:ext cx="3461723" cy="116955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TW" sz="2000" b="1" dirty="0">
                <a:solidFill>
                  <a:prstClr val="black"/>
                </a:solidFill>
              </a:rPr>
              <a:t>IN1, IN2, IN3 - control inputs</a:t>
            </a:r>
          </a:p>
          <a:p>
            <a:pPr>
              <a:spcBef>
                <a:spcPts val="600"/>
              </a:spcBef>
            </a:pPr>
            <a:r>
              <a:rPr lang="en-US" altLang="zh-TW" sz="2000" b="1" dirty="0">
                <a:solidFill>
                  <a:prstClr val="black"/>
                </a:solidFill>
              </a:rPr>
              <a:t>(–) - power return to batteries</a:t>
            </a:r>
          </a:p>
          <a:p>
            <a:pPr>
              <a:spcBef>
                <a:spcPts val="600"/>
              </a:spcBef>
            </a:pPr>
            <a:r>
              <a:rPr lang="en-US" altLang="zh-TW" sz="2000" b="1" dirty="0">
                <a:solidFill>
                  <a:prstClr val="black"/>
                </a:solidFill>
              </a:rPr>
              <a:t>OUT - output connection</a:t>
            </a:r>
            <a:endParaRPr lang="zh-TW" altLang="en-US" sz="2000" b="1" dirty="0">
              <a:solidFill>
                <a:prstClr val="black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5364088" y="4089266"/>
            <a:ext cx="3456384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TW" sz="2000" b="1" dirty="0">
                <a:solidFill>
                  <a:prstClr val="black"/>
                </a:solidFill>
              </a:rPr>
              <a:t>Connect control inputs to (+) power to make </a:t>
            </a:r>
            <a:r>
              <a:rPr lang="en-US" altLang="zh-TW" sz="2000" b="1" dirty="0" smtClean="0">
                <a:solidFill>
                  <a:prstClr val="black"/>
                </a:solidFill>
              </a:rPr>
              <a:t>5 </a:t>
            </a:r>
            <a:r>
              <a:rPr lang="en-US" altLang="zh-TW" sz="2000" b="1" dirty="0">
                <a:solidFill>
                  <a:prstClr val="black"/>
                </a:solidFill>
              </a:rPr>
              <a:t>alarm sounds.</a:t>
            </a:r>
            <a:endParaRPr lang="zh-TW" altLang="en-US" sz="2000" b="1" dirty="0">
              <a:solidFill>
                <a:prstClr val="black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-36512" y="4869160"/>
            <a:ext cx="9145016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>
              <a:buFont typeface="Wingdings" panose="05000000000000000000" pitchFamily="2" charset="2"/>
              <a:buAutoNum type="circleNumWdWhitePlain" startAt="2"/>
            </a:pPr>
            <a:r>
              <a:rPr lang="en-US" altLang="zh-TW" sz="2300" dirty="0" smtClean="0">
                <a:solidFill>
                  <a:srgbClr val="0000CC"/>
                </a:solidFill>
              </a:rPr>
              <a:t>The </a:t>
            </a:r>
            <a:r>
              <a:rPr lang="en-US" altLang="zh-TW" sz="2300" dirty="0">
                <a:solidFill>
                  <a:srgbClr val="0000CC"/>
                </a:solidFill>
              </a:rPr>
              <a:t>OUT </a:t>
            </a:r>
            <a:r>
              <a:rPr lang="en-US" altLang="zh-TW" sz="2300" dirty="0" smtClean="0">
                <a:solidFill>
                  <a:srgbClr val="0000CC"/>
                </a:solidFill>
              </a:rPr>
              <a:t>connection pulls </a:t>
            </a:r>
            <a:r>
              <a:rPr lang="en-US" altLang="zh-TW" sz="2300" dirty="0">
                <a:solidFill>
                  <a:srgbClr val="0000CC"/>
                </a:solidFill>
              </a:rPr>
              <a:t>current into the module (not out of it), </a:t>
            </a:r>
            <a:r>
              <a:rPr lang="en-US" altLang="zh-TW" sz="2300" dirty="0" smtClean="0">
                <a:solidFill>
                  <a:prstClr val="black"/>
                </a:solidFill>
              </a:rPr>
              <a:t>usually from </a:t>
            </a:r>
            <a:r>
              <a:rPr lang="en-US" altLang="zh-TW" sz="2300" dirty="0">
                <a:solidFill>
                  <a:prstClr val="black"/>
                </a:solidFill>
              </a:rPr>
              <a:t>a speaker. </a:t>
            </a:r>
            <a:r>
              <a:rPr lang="en-US" altLang="zh-TW" sz="2300" dirty="0" smtClean="0">
                <a:solidFill>
                  <a:prstClr val="black"/>
                </a:solidFill>
              </a:rPr>
              <a:t>This </a:t>
            </a:r>
            <a:r>
              <a:rPr lang="en-US" altLang="zh-TW" sz="2300" dirty="0">
                <a:solidFill>
                  <a:prstClr val="black"/>
                </a:solidFill>
              </a:rPr>
              <a:t>current is adjusted </a:t>
            </a:r>
            <a:r>
              <a:rPr lang="en-US" altLang="zh-TW" sz="2300" dirty="0" smtClean="0">
                <a:solidFill>
                  <a:prstClr val="black"/>
                </a:solidFill>
              </a:rPr>
              <a:t>to make </a:t>
            </a:r>
            <a:r>
              <a:rPr lang="en-US" altLang="zh-TW" sz="2300" dirty="0">
                <a:solidFill>
                  <a:prstClr val="black"/>
                </a:solidFill>
              </a:rPr>
              <a:t>the siren sounds. </a:t>
            </a:r>
            <a:endParaRPr lang="en-US" altLang="zh-TW" sz="2300" dirty="0" smtClean="0">
              <a:solidFill>
                <a:prstClr val="black"/>
              </a:solidFill>
            </a:endParaRPr>
          </a:p>
          <a:p>
            <a:pPr marL="266700" indent="-266700">
              <a:buFont typeface="Wingdings" panose="05000000000000000000" pitchFamily="2" charset="2"/>
              <a:buAutoNum type="circleNumWdWhitePlain" startAt="2"/>
            </a:pPr>
            <a:r>
              <a:rPr lang="en-US" altLang="zh-TW" sz="2300" dirty="0" smtClean="0">
                <a:solidFill>
                  <a:prstClr val="black"/>
                </a:solidFill>
              </a:rPr>
              <a:t>Snap </a:t>
            </a:r>
            <a:r>
              <a:rPr lang="en-US" altLang="zh-TW" sz="2300" dirty="0">
                <a:solidFill>
                  <a:prstClr val="black"/>
                </a:solidFill>
              </a:rPr>
              <a:t>Circuits project </a:t>
            </a:r>
            <a:r>
              <a:rPr lang="en-US" altLang="zh-TW" sz="2300" dirty="0" smtClean="0">
                <a:solidFill>
                  <a:prstClr val="black"/>
                </a:solidFill>
              </a:rPr>
              <a:t>17 shows </a:t>
            </a:r>
            <a:r>
              <a:rPr lang="en-US" altLang="zh-TW" sz="2300" dirty="0">
                <a:solidFill>
                  <a:prstClr val="black"/>
                </a:solidFill>
              </a:rPr>
              <a:t>a simple way to connect this part, and </a:t>
            </a:r>
            <a:r>
              <a:rPr lang="en-US" altLang="zh-TW" sz="2300" dirty="0" smtClean="0">
                <a:solidFill>
                  <a:prstClr val="black"/>
                </a:solidFill>
              </a:rPr>
              <a:t>projects 113-117 </a:t>
            </a:r>
            <a:r>
              <a:rPr lang="en-US" altLang="zh-TW" sz="2300" dirty="0">
                <a:solidFill>
                  <a:prstClr val="black"/>
                </a:solidFill>
              </a:rPr>
              <a:t>show the connections needed </a:t>
            </a:r>
            <a:r>
              <a:rPr lang="en-US" altLang="zh-TW" sz="2300" dirty="0" smtClean="0">
                <a:solidFill>
                  <a:prstClr val="black"/>
                </a:solidFill>
              </a:rPr>
              <a:t>to make </a:t>
            </a:r>
            <a:r>
              <a:rPr lang="en-US" altLang="zh-TW" sz="2300" dirty="0">
                <a:solidFill>
                  <a:prstClr val="black"/>
                </a:solidFill>
              </a:rPr>
              <a:t>the five possible sounds.</a:t>
            </a:r>
            <a:endParaRPr lang="zh-TW" altLang="en-US" sz="2300" dirty="0">
              <a:solidFill>
                <a:prstClr val="black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-36512" y="4110171"/>
            <a:ext cx="51323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>
              <a:buFont typeface="Wingdings" panose="05000000000000000000" pitchFamily="2" charset="2"/>
              <a:buAutoNum type="circleNumWdWhitePlain"/>
            </a:pPr>
            <a:r>
              <a:rPr lang="en-US" altLang="zh-TW" sz="2300" dirty="0" smtClean="0">
                <a:solidFill>
                  <a:prstClr val="black"/>
                </a:solidFill>
              </a:rPr>
              <a:t>This module has three control inputs, and can make 5 siren sounds. </a:t>
            </a:r>
          </a:p>
        </p:txBody>
      </p:sp>
      <p:sp>
        <p:nvSpPr>
          <p:cNvPr id="8" name="矩形 7"/>
          <p:cNvSpPr/>
          <p:nvPr/>
        </p:nvSpPr>
        <p:spPr>
          <a:xfrm>
            <a:off x="213673" y="985288"/>
            <a:ext cx="5863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b="1" dirty="0" smtClean="0">
                <a:solidFill>
                  <a:srgbClr val="0000CC"/>
                </a:solidFill>
              </a:rPr>
              <a:t>IN1</a:t>
            </a:r>
          </a:p>
          <a:p>
            <a:r>
              <a:rPr lang="en-US" altLang="zh-TW" sz="2000" b="1" dirty="0" smtClean="0">
                <a:solidFill>
                  <a:srgbClr val="0000CC"/>
                </a:solidFill>
              </a:rPr>
              <a:t>IN2</a:t>
            </a:r>
          </a:p>
          <a:p>
            <a:r>
              <a:rPr lang="en-US" altLang="zh-TW" sz="2000" b="1" dirty="0" smtClean="0">
                <a:solidFill>
                  <a:srgbClr val="0000CC"/>
                </a:solidFill>
              </a:rPr>
              <a:t>IN3 </a:t>
            </a:r>
            <a:endParaRPr lang="zh-TW" altLang="en-US" dirty="0">
              <a:solidFill>
                <a:srgbClr val="0000CC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4491196" y="2000951"/>
            <a:ext cx="6046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>
                <a:solidFill>
                  <a:srgbClr val="0000CC"/>
                </a:solidFill>
              </a:rPr>
              <a:t>OUT</a:t>
            </a:r>
            <a:endParaRPr lang="zh-TW" altLang="en-US" dirty="0">
              <a:solidFill>
                <a:srgbClr val="0000CC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559696" y="3491716"/>
            <a:ext cx="444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>
                <a:solidFill>
                  <a:srgbClr val="0000CC"/>
                </a:solidFill>
              </a:rPr>
              <a:t>(–)</a:t>
            </a:r>
            <a:endParaRPr lang="zh-TW" altLang="en-US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054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55" y="1434461"/>
            <a:ext cx="5999082" cy="29306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4602" y="104173"/>
            <a:ext cx="8353862" cy="562074"/>
          </a:xfr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12700" cmpd="dbl"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altLang="zh-TW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U3: Space War Sound IC Module-</a:t>
            </a:r>
            <a:endParaRPr lang="zh-TW" altLang="en-US" sz="3600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矩形 3"/>
          <p:cNvSpPr/>
          <p:nvPr/>
        </p:nvSpPr>
        <p:spPr>
          <a:xfrm>
            <a:off x="90337" y="653787"/>
            <a:ext cx="90536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>
                <a:solidFill>
                  <a:prstClr val="black"/>
                </a:solidFill>
              </a:rPr>
              <a:t>The </a:t>
            </a:r>
            <a:r>
              <a:rPr lang="en-US" altLang="zh-TW" sz="2400" dirty="0" smtClean="0">
                <a:solidFill>
                  <a:prstClr val="black"/>
                </a:solidFill>
              </a:rPr>
              <a:t>module </a:t>
            </a:r>
            <a:r>
              <a:rPr lang="en-US" altLang="zh-TW" sz="2400" dirty="0">
                <a:solidFill>
                  <a:prstClr val="black"/>
                </a:solidFill>
              </a:rPr>
              <a:t>contains </a:t>
            </a:r>
            <a:r>
              <a:rPr lang="en-US" altLang="zh-TW" sz="2400" dirty="0" smtClean="0">
                <a:solidFill>
                  <a:prstClr val="black"/>
                </a:solidFill>
              </a:rPr>
              <a:t>sound-generation ICs </a:t>
            </a:r>
            <a:r>
              <a:rPr lang="en-US" altLang="zh-TW" sz="2400" dirty="0">
                <a:solidFill>
                  <a:prstClr val="black"/>
                </a:solidFill>
              </a:rPr>
              <a:t>and </a:t>
            </a:r>
            <a:r>
              <a:rPr lang="en-US" altLang="zh-TW" sz="2400" dirty="0" smtClean="0">
                <a:solidFill>
                  <a:prstClr val="black"/>
                </a:solidFill>
              </a:rPr>
              <a:t>supporting components</a:t>
            </a:r>
            <a:r>
              <a:rPr lang="en-US" altLang="zh-TW" sz="2400" dirty="0">
                <a:solidFill>
                  <a:prstClr val="black"/>
                </a:solidFill>
              </a:rPr>
              <a:t>. It </a:t>
            </a:r>
            <a:r>
              <a:rPr lang="en-US" altLang="zh-TW" sz="2400" dirty="0" smtClean="0">
                <a:solidFill>
                  <a:prstClr val="black"/>
                </a:solidFill>
              </a:rPr>
              <a:t>can make </a:t>
            </a:r>
            <a:r>
              <a:rPr lang="en-US" altLang="zh-TW" sz="2400" dirty="0">
                <a:solidFill>
                  <a:prstClr val="black"/>
                </a:solidFill>
              </a:rPr>
              <a:t>several siren sounds</a:t>
            </a:r>
            <a:r>
              <a:rPr lang="en-US" altLang="zh-TW" sz="2400" dirty="0" smtClean="0">
                <a:solidFill>
                  <a:prstClr val="black"/>
                </a:solidFill>
              </a:rPr>
              <a:t>. </a:t>
            </a:r>
          </a:p>
        </p:txBody>
      </p:sp>
      <p:sp>
        <p:nvSpPr>
          <p:cNvPr id="6" name="矩形 5"/>
          <p:cNvSpPr/>
          <p:nvPr/>
        </p:nvSpPr>
        <p:spPr>
          <a:xfrm>
            <a:off x="0" y="4279155"/>
            <a:ext cx="6300192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>
              <a:buFont typeface="Wingdings" panose="05000000000000000000" pitchFamily="2" charset="2"/>
              <a:buAutoNum type="circleNumWdWhitePlain"/>
            </a:pPr>
            <a:r>
              <a:rPr lang="en-US" altLang="zh-TW" sz="2200" dirty="0">
                <a:solidFill>
                  <a:prstClr val="black"/>
                </a:solidFill>
              </a:rPr>
              <a:t>This module has two control inputs that can </a:t>
            </a:r>
            <a:r>
              <a:rPr lang="en-US" altLang="zh-TW" sz="2200" dirty="0" smtClean="0">
                <a:solidFill>
                  <a:prstClr val="black"/>
                </a:solidFill>
              </a:rPr>
              <a:t>be stepped </a:t>
            </a:r>
            <a:r>
              <a:rPr lang="en-US" altLang="zh-TW" sz="2200" dirty="0">
                <a:solidFill>
                  <a:prstClr val="black"/>
                </a:solidFill>
              </a:rPr>
              <a:t>through 8 sounds. </a:t>
            </a:r>
            <a:endParaRPr lang="en-US" altLang="zh-TW" sz="2200" dirty="0" smtClean="0">
              <a:solidFill>
                <a:prstClr val="black"/>
              </a:solidFill>
            </a:endParaRPr>
          </a:p>
          <a:p>
            <a:pPr marL="266700" indent="-266700">
              <a:buFont typeface="Wingdings" panose="05000000000000000000" pitchFamily="2" charset="2"/>
              <a:buAutoNum type="circleNumWdWhitePlain"/>
            </a:pPr>
            <a:r>
              <a:rPr lang="en-US" altLang="zh-TW" sz="2200" dirty="0" smtClean="0">
                <a:solidFill>
                  <a:prstClr val="black"/>
                </a:solidFill>
              </a:rPr>
              <a:t>The </a:t>
            </a:r>
            <a:r>
              <a:rPr lang="en-US" altLang="zh-TW" sz="2200" dirty="0">
                <a:solidFill>
                  <a:prstClr val="black"/>
                </a:solidFill>
              </a:rPr>
              <a:t>OUT </a:t>
            </a:r>
            <a:r>
              <a:rPr lang="en-US" altLang="zh-TW" sz="2200" dirty="0" smtClean="0">
                <a:solidFill>
                  <a:prstClr val="black"/>
                </a:solidFill>
              </a:rPr>
              <a:t>connection pulls </a:t>
            </a:r>
            <a:r>
              <a:rPr lang="en-US" altLang="zh-TW" sz="2200" dirty="0">
                <a:solidFill>
                  <a:prstClr val="black"/>
                </a:solidFill>
              </a:rPr>
              <a:t>current into the module (not out of it), </a:t>
            </a:r>
            <a:r>
              <a:rPr lang="en-US" altLang="zh-TW" sz="2200" dirty="0" smtClean="0">
                <a:solidFill>
                  <a:prstClr val="black"/>
                </a:solidFill>
              </a:rPr>
              <a:t>usually from </a:t>
            </a:r>
            <a:r>
              <a:rPr lang="en-US" altLang="zh-TW" sz="2200" dirty="0">
                <a:solidFill>
                  <a:prstClr val="black"/>
                </a:solidFill>
              </a:rPr>
              <a:t>a speaker. This current is adjusted </a:t>
            </a:r>
            <a:r>
              <a:rPr lang="en-US" altLang="zh-TW" sz="2200" dirty="0" smtClean="0">
                <a:solidFill>
                  <a:prstClr val="black"/>
                </a:solidFill>
              </a:rPr>
              <a:t>to make </a:t>
            </a:r>
            <a:r>
              <a:rPr lang="en-US" altLang="zh-TW" sz="2200" dirty="0">
                <a:solidFill>
                  <a:prstClr val="black"/>
                </a:solidFill>
              </a:rPr>
              <a:t>the space war sounds. </a:t>
            </a:r>
            <a:endParaRPr lang="en-US" altLang="zh-TW" sz="2200" dirty="0" smtClean="0">
              <a:solidFill>
                <a:prstClr val="black"/>
              </a:solidFill>
            </a:endParaRPr>
          </a:p>
          <a:p>
            <a:pPr marL="266700" indent="-266700">
              <a:buFont typeface="Wingdings" panose="05000000000000000000" pitchFamily="2" charset="2"/>
              <a:buAutoNum type="circleNumWdWhitePlain"/>
            </a:pPr>
            <a:r>
              <a:rPr lang="en-US" altLang="zh-TW" sz="2200" dirty="0" smtClean="0">
                <a:solidFill>
                  <a:prstClr val="black"/>
                </a:solidFill>
              </a:rPr>
              <a:t>Snap </a:t>
            </a:r>
            <a:r>
              <a:rPr lang="en-US" altLang="zh-TW" sz="2200" dirty="0">
                <a:solidFill>
                  <a:prstClr val="black"/>
                </a:solidFill>
              </a:rPr>
              <a:t>Circuits </a:t>
            </a:r>
            <a:r>
              <a:rPr lang="en-US" altLang="zh-TW" sz="2200" dirty="0" smtClean="0">
                <a:solidFill>
                  <a:prstClr val="black"/>
                </a:solidFill>
              </a:rPr>
              <a:t>project 19 </a:t>
            </a:r>
            <a:r>
              <a:rPr lang="en-US" altLang="zh-TW" sz="2200" dirty="0">
                <a:solidFill>
                  <a:prstClr val="black"/>
                </a:solidFill>
              </a:rPr>
              <a:t>shows how to </a:t>
            </a:r>
            <a:r>
              <a:rPr lang="en-US" altLang="zh-TW" sz="2200" dirty="0" smtClean="0">
                <a:solidFill>
                  <a:prstClr val="black"/>
                </a:solidFill>
              </a:rPr>
              <a:t> connect </a:t>
            </a:r>
            <a:r>
              <a:rPr lang="en-US" altLang="zh-TW" sz="2200" dirty="0">
                <a:solidFill>
                  <a:prstClr val="black"/>
                </a:solidFill>
              </a:rPr>
              <a:t>this part and what </a:t>
            </a:r>
            <a:r>
              <a:rPr lang="en-US" altLang="zh-TW" sz="2200" dirty="0" smtClean="0">
                <a:solidFill>
                  <a:prstClr val="black"/>
                </a:solidFill>
              </a:rPr>
              <a:t>it can </a:t>
            </a:r>
            <a:r>
              <a:rPr lang="en-US" altLang="zh-TW" sz="2200" dirty="0">
                <a:solidFill>
                  <a:prstClr val="black"/>
                </a:solidFill>
              </a:rPr>
              <a:t>do.</a:t>
            </a:r>
            <a:endParaRPr lang="zh-TW" altLang="en-US" sz="2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212686" y="3203972"/>
            <a:ext cx="2873551" cy="186204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450850" indent="-450850">
              <a:spcBef>
                <a:spcPts val="600"/>
              </a:spcBef>
            </a:pPr>
            <a:r>
              <a:rPr lang="en-US" altLang="zh-TW" sz="2000" dirty="0">
                <a:solidFill>
                  <a:prstClr val="black"/>
                </a:solidFill>
              </a:rPr>
              <a:t>(+) - power from batteries</a:t>
            </a:r>
          </a:p>
          <a:p>
            <a:pPr marL="450850" indent="-450850">
              <a:spcBef>
                <a:spcPts val="600"/>
              </a:spcBef>
            </a:pPr>
            <a:r>
              <a:rPr lang="en-US" altLang="zh-TW" sz="2000" dirty="0">
                <a:solidFill>
                  <a:prstClr val="black"/>
                </a:solidFill>
              </a:rPr>
              <a:t>(–) - power return to batteries </a:t>
            </a:r>
            <a:endParaRPr lang="en-US" altLang="zh-TW" sz="2000" dirty="0" smtClean="0">
              <a:solidFill>
                <a:prstClr val="black"/>
              </a:solidFill>
            </a:endParaRPr>
          </a:p>
          <a:p>
            <a:pPr marL="450850" indent="-450850">
              <a:spcBef>
                <a:spcPts val="600"/>
              </a:spcBef>
            </a:pPr>
            <a:r>
              <a:rPr lang="en-US" altLang="zh-TW" sz="2000" dirty="0">
                <a:solidFill>
                  <a:prstClr val="black"/>
                </a:solidFill>
              </a:rPr>
              <a:t>OUT - output connection</a:t>
            </a:r>
          </a:p>
          <a:p>
            <a:pPr marL="450850" indent="-450850">
              <a:spcBef>
                <a:spcPts val="600"/>
              </a:spcBef>
            </a:pPr>
            <a:r>
              <a:rPr lang="en-US" altLang="zh-TW" sz="2000" dirty="0">
                <a:solidFill>
                  <a:prstClr val="black"/>
                </a:solidFill>
              </a:rPr>
              <a:t>IN1, IN2 - control inputs</a:t>
            </a:r>
            <a:endParaRPr lang="zh-TW" altLang="en-US" sz="2000" dirty="0">
              <a:solidFill>
                <a:prstClr val="black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234953" y="5078794"/>
            <a:ext cx="2873551" cy="14465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TW" sz="2200" dirty="0">
                <a:solidFill>
                  <a:prstClr val="black"/>
                </a:solidFill>
              </a:rPr>
              <a:t>Connect each control input to (–) power to sequence through </a:t>
            </a:r>
            <a:r>
              <a:rPr lang="en-US" altLang="zh-TW" sz="2200" dirty="0" smtClean="0">
                <a:solidFill>
                  <a:prstClr val="black"/>
                </a:solidFill>
              </a:rPr>
              <a:t>8 sounds</a:t>
            </a:r>
            <a:endParaRPr lang="zh-TW" altLang="en-US" sz="2200" dirty="0">
              <a:solidFill>
                <a:prstClr val="black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707704" y="3946920"/>
            <a:ext cx="24195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b="1" dirty="0" smtClean="0">
                <a:solidFill>
                  <a:srgbClr val="00B050"/>
                </a:solidFill>
              </a:rPr>
              <a:t>Actual </a:t>
            </a:r>
            <a:r>
              <a:rPr lang="en-US" altLang="zh-TW" sz="2400" b="1" dirty="0">
                <a:solidFill>
                  <a:srgbClr val="00B050"/>
                </a:solidFill>
              </a:rPr>
              <a:t>schematic </a:t>
            </a:r>
            <a:endParaRPr lang="zh-TW" altLang="en-US" b="1" dirty="0">
              <a:solidFill>
                <a:srgbClr val="00B05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812" y="1484784"/>
            <a:ext cx="2826940" cy="16561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5762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96" y="1354391"/>
            <a:ext cx="5016076" cy="5465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5429874" y="2636912"/>
            <a:ext cx="3528392" cy="393954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6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glow rad="254000">
              <a:schemeClr val="bg1">
                <a:lumMod val="50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358775" indent="-358775">
              <a:spcBef>
                <a:spcPts val="1200"/>
              </a:spcBef>
              <a:buFont typeface="+mj-lt"/>
              <a:buAutoNum type="arabicPeriod"/>
            </a:pPr>
            <a:r>
              <a:rPr lang="zh-TW" altLang="en-US" sz="22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同時</a:t>
            </a:r>
            <a:r>
              <a:rPr lang="en-US" altLang="zh-TW" sz="2200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or</a:t>
            </a:r>
            <a:r>
              <a:rPr lang="zh-TW" alt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個別</a:t>
            </a:r>
            <a:r>
              <a:rPr lang="zh-TW" altLang="en-US" sz="2200" u="sng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翻轉</a:t>
            </a:r>
            <a:r>
              <a:rPr lang="en-US" altLang="zh-TW" sz="2200" u="sng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S1</a:t>
            </a:r>
            <a:r>
              <a:rPr lang="zh-TW" altLang="en-US" sz="2200" u="sng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開關</a:t>
            </a:r>
            <a:r>
              <a:rPr lang="zh-TW" alt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與</a:t>
            </a:r>
            <a:r>
              <a:rPr lang="zh-TW" altLang="en-US" sz="2200" u="sng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按壓</a:t>
            </a:r>
            <a:r>
              <a:rPr lang="en-US" altLang="zh-TW" sz="2200" u="sng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S2</a:t>
            </a:r>
            <a:r>
              <a:rPr lang="zh-TW" altLang="en-US" sz="2200" u="sng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開關。</a:t>
            </a:r>
            <a:endParaRPr lang="en-US" altLang="zh-TW" sz="2200" dirty="0">
              <a:solidFill>
                <a:prstClr val="black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58775" indent="-358775">
              <a:spcBef>
                <a:spcPts val="1200"/>
              </a:spcBef>
              <a:buFont typeface="+mj-lt"/>
              <a:buAutoNum type="arabicPeriod"/>
            </a:pPr>
            <a:r>
              <a:rPr lang="zh-TW" alt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反覆</a:t>
            </a:r>
            <a:r>
              <a:rPr lang="zh-TW" altLang="en-US" sz="22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操作</a:t>
            </a:r>
            <a:r>
              <a:rPr lang="zh-TW" alt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可</a:t>
            </a:r>
            <a:r>
              <a:rPr lang="zh-TW" altLang="en-US" sz="22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混和</a:t>
            </a:r>
            <a:r>
              <a:rPr lang="zh-TW" alt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出像太空戰激戰的</a:t>
            </a:r>
            <a:r>
              <a:rPr lang="zh-TW" altLang="en-US" sz="22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聲響。</a:t>
            </a:r>
            <a:endParaRPr lang="en-US" altLang="zh-TW" sz="2200" dirty="0">
              <a:solidFill>
                <a:prstClr val="black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58775" indent="-358775">
              <a:spcBef>
                <a:spcPts val="1200"/>
              </a:spcBef>
              <a:buFont typeface="+mj-lt"/>
              <a:buAutoNum type="arabicPeriod"/>
            </a:pPr>
            <a:r>
              <a:rPr lang="zh-TW" alt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電影</a:t>
            </a:r>
            <a:r>
              <a:rPr lang="zh-TW" altLang="en-US" sz="22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工作室</a:t>
            </a:r>
            <a:r>
              <a:rPr lang="zh-TW" alt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en-US" sz="22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技術人員</a:t>
            </a:r>
            <a:r>
              <a:rPr lang="zh-TW" alt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將槍火聲音精準地配置於影片</a:t>
            </a:r>
            <a:r>
              <a:rPr lang="zh-TW" altLang="en-US" sz="22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中。</a:t>
            </a:r>
            <a:endParaRPr lang="en-US" altLang="zh-TW" sz="2200" dirty="0" smtClean="0">
              <a:solidFill>
                <a:prstClr val="black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58775" indent="-358775">
              <a:spcBef>
                <a:spcPts val="1200"/>
              </a:spcBef>
              <a:buFont typeface="+mj-lt"/>
              <a:buAutoNum type="arabicPeriod"/>
            </a:pPr>
            <a:r>
              <a:rPr lang="zh-TW" altLang="en-US" sz="22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你</a:t>
            </a:r>
            <a:r>
              <a:rPr lang="zh-TW" alt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也可以試試看物品掉落</a:t>
            </a:r>
            <a:r>
              <a:rPr lang="zh-TW" altLang="en-US" sz="22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地上</a:t>
            </a:r>
            <a:r>
              <a:rPr lang="zh-TW" alt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en-US" sz="22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瞬間撞擊的配音</a:t>
            </a:r>
            <a:r>
              <a:rPr lang="en-US" altLang="zh-TW" sz="22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…</a:t>
            </a:r>
            <a:r>
              <a:rPr lang="zh-TW" alt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不容易吧</a:t>
            </a:r>
            <a:r>
              <a:rPr lang="en-US" altLang="zh-TW" sz="22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~</a:t>
            </a:r>
          </a:p>
        </p:txBody>
      </p:sp>
      <p:sp>
        <p:nvSpPr>
          <p:cNvPr id="5" name="矩形 4"/>
          <p:cNvSpPr/>
          <p:nvPr/>
        </p:nvSpPr>
        <p:spPr>
          <a:xfrm>
            <a:off x="179512" y="116632"/>
            <a:ext cx="34473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(19) Space War</a:t>
            </a:r>
            <a:endParaRPr lang="zh-TW" alt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899592" y="679206"/>
            <a:ext cx="590465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To </a:t>
            </a:r>
            <a:r>
              <a:rPr lang="en-US" altLang="zh-TW" sz="20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introduce you to the space war integrated circuit and the sounds it can make</a:t>
            </a:r>
            <a:r>
              <a:rPr lang="en-US" altLang="zh-TW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.</a:t>
            </a:r>
            <a:r>
              <a:rPr lang="zh-TW" alt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</a:t>
            </a:r>
            <a:r>
              <a:rPr lang="zh-TW" altLang="en-US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介紹</a:t>
            </a:r>
            <a:r>
              <a:rPr lang="en-US" altLang="zh-TW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U3</a:t>
            </a:r>
            <a:r>
              <a:rPr lang="zh-TW" altLang="en-US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太空戰</a:t>
            </a:r>
            <a:r>
              <a:rPr lang="en-US" altLang="zh-TW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IC</a:t>
            </a:r>
            <a:endParaRPr lang="en-US" altLang="zh-TW" sz="24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grpSp>
        <p:nvGrpSpPr>
          <p:cNvPr id="10" name="群組 9"/>
          <p:cNvGrpSpPr/>
          <p:nvPr/>
        </p:nvGrpSpPr>
        <p:grpSpPr>
          <a:xfrm>
            <a:off x="7089225" y="195744"/>
            <a:ext cx="1907704" cy="2317294"/>
            <a:chOff x="6933463" y="2420763"/>
            <a:chExt cx="2199569" cy="2317294"/>
          </a:xfrm>
        </p:grpSpPr>
        <p:sp>
          <p:nvSpPr>
            <p:cNvPr id="11" name="矩形 10"/>
            <p:cNvSpPr/>
            <p:nvPr/>
          </p:nvSpPr>
          <p:spPr>
            <a:xfrm>
              <a:off x="6948264" y="3553117"/>
              <a:ext cx="2184768" cy="118494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altLang="zh-TW" sz="1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(+)</a:t>
              </a:r>
              <a:r>
                <a:rPr lang="en-US" altLang="zh-TW" sz="14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 : </a:t>
              </a:r>
              <a:r>
                <a:rPr lang="zh-TW" altLang="en-US" sz="14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連接電池之正極</a:t>
              </a:r>
              <a:endParaRPr lang="en-US" altLang="zh-TW" sz="1400" b="1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  <a:p>
              <a:pPr marL="450850" indent="-450850">
                <a:spcBef>
                  <a:spcPts val="600"/>
                </a:spcBef>
              </a:pPr>
              <a:r>
                <a:rPr lang="en-US" altLang="zh-TW" sz="1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(–)</a:t>
              </a:r>
              <a:r>
                <a:rPr lang="en-US" altLang="zh-TW" sz="14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 : </a:t>
              </a:r>
              <a:r>
                <a:rPr lang="zh-TW" altLang="en-US" sz="14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連接電池之負極</a:t>
              </a:r>
              <a:endParaRPr lang="en-US" altLang="zh-TW" sz="1400" b="1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  <a:p>
              <a:pPr marL="450850" indent="-450850">
                <a:spcBef>
                  <a:spcPts val="600"/>
                </a:spcBef>
              </a:pPr>
              <a:r>
                <a:rPr lang="en-US" altLang="zh-TW" sz="1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OUT</a:t>
              </a:r>
              <a:r>
                <a:rPr lang="en-US" altLang="zh-TW" sz="14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 : </a:t>
              </a:r>
              <a:r>
                <a:rPr lang="zh-TW" altLang="en-US" sz="14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輸出端</a:t>
              </a:r>
              <a:endParaRPr lang="en-US" altLang="zh-TW" sz="1400" b="1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  <a:p>
              <a:pPr>
                <a:spcBef>
                  <a:spcPts val="600"/>
                </a:spcBef>
              </a:pPr>
              <a:r>
                <a:rPr lang="en-US" altLang="zh-TW" sz="1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IN1, </a:t>
              </a:r>
              <a:r>
                <a:rPr lang="en-US" altLang="zh-TW" sz="1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IN2 </a:t>
              </a:r>
              <a:r>
                <a:rPr lang="en-US" altLang="zh-TW" sz="14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: </a:t>
              </a:r>
              <a:r>
                <a:rPr lang="zh-TW" altLang="en-US" sz="14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控制輸入端</a:t>
              </a:r>
              <a:endParaRPr lang="en-US" altLang="zh-TW" sz="1400" b="1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</p:txBody>
        </p:sp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3463" y="2420763"/>
              <a:ext cx="2142500" cy="1164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矩形 12"/>
            <p:cNvSpPr/>
            <p:nvPr/>
          </p:nvSpPr>
          <p:spPr>
            <a:xfrm>
              <a:off x="6933882" y="2420763"/>
              <a:ext cx="2142081" cy="2304381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white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群組 5"/>
          <p:cNvGrpSpPr/>
          <p:nvPr/>
        </p:nvGrpSpPr>
        <p:grpSpPr>
          <a:xfrm>
            <a:off x="0" y="1448646"/>
            <a:ext cx="5220072" cy="5371651"/>
            <a:chOff x="0" y="1448646"/>
            <a:chExt cx="5220072" cy="5371651"/>
          </a:xfrm>
        </p:grpSpPr>
        <p:sp>
          <p:nvSpPr>
            <p:cNvPr id="4" name="矩形 3"/>
            <p:cNvSpPr/>
            <p:nvPr/>
          </p:nvSpPr>
          <p:spPr>
            <a:xfrm>
              <a:off x="0" y="1448646"/>
              <a:ext cx="5220072" cy="537165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white"/>
                </a:solidFill>
              </a:endParaRPr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001" y="1677519"/>
              <a:ext cx="3933825" cy="4819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19886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9592" y="116632"/>
            <a:ext cx="7360786" cy="79208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TW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SC-100</a:t>
            </a:r>
            <a:r>
              <a:rPr lang="zh-TW" alt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英文實驗教材 </a:t>
            </a:r>
            <a:endParaRPr lang="zh-TW" altLang="en-US" sz="4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268760"/>
            <a:ext cx="6840760" cy="5257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1187624" y="836712"/>
            <a:ext cx="68407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dirty="0" smtClean="0">
                <a:hlinkClick r:id="rId3"/>
              </a:rPr>
              <a:t>http://www.elenco.com/admin_data/pdffiles/SC-100_REV-H11.pdf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92826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5399683" y="1638424"/>
            <a:ext cx="3667520" cy="5216813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6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glow rad="254000">
              <a:schemeClr val="bg1">
                <a:lumMod val="50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66700" indent="-266700">
              <a:spcBef>
                <a:spcPts val="600"/>
              </a:spcBef>
              <a:buFont typeface="+mj-lt"/>
              <a:buAutoNum type="arabicPeriod"/>
            </a:pP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延續</a:t>
            </a:r>
            <a:r>
              <a:rPr lang="en-US" altLang="zh-TW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(19</a:t>
            </a:r>
            <a:r>
              <a:rPr lang="en-US" altLang="zh-TW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en-US" sz="2200" dirty="0" smtClean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將</a:t>
            </a:r>
            <a:r>
              <a:rPr lang="en-US" altLang="zh-TW" sz="2200" dirty="0" smtClean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RP</a:t>
            </a:r>
            <a:r>
              <a:rPr lang="zh-TW" altLang="en-US" sz="2200" dirty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取代</a:t>
            </a:r>
            <a:r>
              <a:rPr lang="en-US" altLang="zh-TW" sz="2200" dirty="0" smtClean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S1</a:t>
            </a:r>
            <a:r>
              <a:rPr lang="zh-TW" altLang="en-US" sz="2200" dirty="0" smtClean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TW" sz="2200" dirty="0">
              <a:solidFill>
                <a:srgbClr val="0000CC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266700" indent="-266700">
              <a:spcBef>
                <a:spcPts val="600"/>
              </a:spcBef>
              <a:buFont typeface="+mj-lt"/>
              <a:buAutoNum type="arabicPeriod"/>
            </a:pPr>
            <a:r>
              <a:rPr lang="zh-TW" altLang="en-US" sz="2200" dirty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電路立即發出</a:t>
            </a:r>
            <a:r>
              <a:rPr lang="zh-TW" altLang="en-US" sz="2200" dirty="0" smtClean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聲響</a:t>
            </a:r>
            <a:r>
              <a:rPr lang="zh-TW" altLang="en-US" sz="2200" dirty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r>
              <a:rPr lang="zh-TW" alt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試</a:t>
            </a:r>
            <a:r>
              <a:rPr lang="zh-TW" altLang="en-US" sz="22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著關閉</a:t>
            </a:r>
            <a:r>
              <a:rPr lang="zh-TW" alt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聲音</a:t>
            </a:r>
            <a:r>
              <a:rPr lang="zh-TW" altLang="en-US" sz="22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TW" sz="2200" dirty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266700" indent="-266700">
              <a:spcBef>
                <a:spcPts val="600"/>
              </a:spcBef>
              <a:buFont typeface="+mj-lt"/>
              <a:buAutoNum type="arabicPeriod"/>
            </a:pP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會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發現只有一種方式可以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達到，就是</a:t>
            </a:r>
            <a:r>
              <a:rPr lang="zh-TW" altLang="en-US" sz="22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遮蔽</a:t>
            </a:r>
            <a:r>
              <a:rPr lang="en-US" altLang="zh-TW" sz="22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RP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或是關掉房間電燈使成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暗室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TW" sz="22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266700" indent="-266700">
              <a:spcBef>
                <a:spcPts val="600"/>
              </a:spcBef>
              <a:buFont typeface="+mj-lt"/>
              <a:buAutoNum type="arabicPeriod"/>
            </a:pPr>
            <a:r>
              <a:rPr lang="en-US" altLang="zh-TW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RP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照光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可以開啟電路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聲響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因此可稱之</a:t>
            </a:r>
            <a:r>
              <a:rPr lang="en-US" altLang="zh-TW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RP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為</a:t>
            </a:r>
            <a:r>
              <a:rPr lang="zh-TW" alt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光</a:t>
            </a:r>
            <a:r>
              <a:rPr lang="zh-TW" altLang="en-US" sz="22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控</a:t>
            </a:r>
            <a:r>
              <a:rPr lang="zh-TW" alt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開關。</a:t>
            </a:r>
            <a:endParaRPr lang="en-US" altLang="zh-TW" sz="2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266700" indent="-266700">
              <a:spcBef>
                <a:spcPts val="600"/>
              </a:spcBef>
              <a:buFont typeface="+mj-lt"/>
              <a:buAutoNum type="arabicPeriod"/>
            </a:pP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光敏電阻元件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內有一種</a:t>
            </a:r>
            <a:r>
              <a:rPr lang="zh-TW" altLang="en-US" sz="2200" dirty="0" smtClean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照到光會</a:t>
            </a:r>
            <a:r>
              <a:rPr lang="zh-TW" altLang="en-US" sz="22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降低</a:t>
            </a:r>
            <a:r>
              <a:rPr lang="zh-TW" altLang="en-US" sz="2200" dirty="0" smtClean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本身電阻值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的元件物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TW" sz="22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266700" indent="-266700">
              <a:spcBef>
                <a:spcPts val="600"/>
              </a:spcBef>
              <a:buFont typeface="+mj-lt"/>
              <a:buAutoNum type="arabicPeriod"/>
            </a:pP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應用於街燈自動開關。</a:t>
            </a:r>
            <a:r>
              <a:rPr lang="en-US" altLang="zh-TW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傍晚天暗時，街燈將亮起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早晨天亮時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街燈將熄滅。</a:t>
            </a:r>
            <a:endParaRPr lang="zh-TW" altLang="en-US" sz="2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32" y="1802543"/>
            <a:ext cx="4941241" cy="4953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198132" y="83695"/>
            <a:ext cx="32205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(20)</a:t>
            </a:r>
            <a:r>
              <a:rPr lang="zh-TW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Light Switch</a:t>
            </a:r>
            <a:endParaRPr lang="zh-TW" alt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98133" y="725325"/>
            <a:ext cx="408583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To </a:t>
            </a:r>
            <a:r>
              <a:rPr lang="en-US" altLang="zh-TW" sz="20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show how light</a:t>
            </a:r>
            <a:r>
              <a:rPr lang="zh-TW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20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can control a circuit using a</a:t>
            </a:r>
            <a:r>
              <a:rPr lang="zh-TW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photoresistor</a:t>
            </a:r>
            <a:r>
              <a:rPr lang="en-US" altLang="zh-TW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zh-TW" altLang="en-US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使用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光敏</a:t>
            </a:r>
            <a:r>
              <a:rPr lang="zh-TW" altLang="en-US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電阻元件控制電路</a:t>
            </a:r>
            <a:r>
              <a:rPr lang="en-US" altLang="zh-TW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endParaRPr lang="en-US" altLang="zh-TW" sz="24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793367" y="5402896"/>
            <a:ext cx="1804030" cy="584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/>
          <p:cNvSpPr/>
          <p:nvPr/>
        </p:nvSpPr>
        <p:spPr>
          <a:xfrm>
            <a:off x="6516215" y="166969"/>
            <a:ext cx="2612095" cy="143116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TW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(+)</a:t>
            </a:r>
            <a:r>
              <a:rPr lang="en-US" altLang="zh-TW" b="1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: </a:t>
            </a:r>
            <a:r>
              <a:rPr lang="zh-TW" altLang="en-US" b="1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連接</a:t>
            </a:r>
            <a:r>
              <a:rPr lang="zh-TW" altLang="en-US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電池正極</a:t>
            </a:r>
            <a:endParaRPr lang="en-US" altLang="zh-TW" b="1" dirty="0">
              <a:solidFill>
                <a:prstClr val="black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450850" indent="-450850">
              <a:spcBef>
                <a:spcPts val="600"/>
              </a:spcBef>
            </a:pPr>
            <a:r>
              <a:rPr lang="en-US" altLang="zh-TW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(–)</a:t>
            </a:r>
            <a:r>
              <a:rPr lang="en-US" altLang="zh-TW" b="1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: </a:t>
            </a:r>
            <a:r>
              <a:rPr lang="zh-TW" altLang="en-US" b="1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連接</a:t>
            </a:r>
            <a:r>
              <a:rPr lang="zh-TW" altLang="en-US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電池負極</a:t>
            </a:r>
            <a:endParaRPr lang="en-US" altLang="zh-TW" b="1" dirty="0">
              <a:solidFill>
                <a:prstClr val="black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450850" indent="-450850">
              <a:spcBef>
                <a:spcPts val="600"/>
              </a:spcBef>
            </a:pPr>
            <a:r>
              <a:rPr lang="en-US" altLang="zh-TW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OUT</a:t>
            </a:r>
            <a:r>
              <a:rPr lang="en-US" altLang="zh-TW" b="1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: </a:t>
            </a:r>
            <a:r>
              <a:rPr lang="zh-TW" altLang="en-US" b="1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輸出端</a:t>
            </a:r>
            <a:endParaRPr lang="en-US" altLang="zh-TW" b="1" dirty="0">
              <a:solidFill>
                <a:prstClr val="black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altLang="zh-TW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IN1, </a:t>
            </a:r>
            <a:r>
              <a:rPr lang="en-US" altLang="zh-TW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IN2 </a:t>
            </a:r>
            <a:r>
              <a:rPr lang="en-US" altLang="zh-TW" b="1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: </a:t>
            </a:r>
            <a:r>
              <a:rPr lang="zh-TW" altLang="en-US" b="1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控制輸入端</a:t>
            </a:r>
            <a:endParaRPr lang="en-US" altLang="zh-TW" b="1" dirty="0">
              <a:solidFill>
                <a:prstClr val="black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7" y="146629"/>
            <a:ext cx="2592287" cy="1451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057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37" y="1722165"/>
            <a:ext cx="3756418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4001290" y="3573016"/>
            <a:ext cx="4891190" cy="2092881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6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glow rad="254000">
              <a:schemeClr val="bg1">
                <a:lumMod val="50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358775" indent="-358775">
              <a:spcBef>
                <a:spcPts val="1200"/>
              </a:spcBef>
              <a:buFont typeface="+mj-lt"/>
              <a:buAutoNum type="arabicPeriod"/>
            </a:pP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同</a:t>
            </a:r>
            <a:r>
              <a:rPr lang="en-US" altLang="zh-TW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(20)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電路</a:t>
            </a:r>
            <a:r>
              <a:rPr lang="en-US" altLang="zh-TW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, </a:t>
            </a:r>
            <a:r>
              <a:rPr lang="zh-TW" altLang="en-US" sz="2200" dirty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拿張白紙繪製不同大小黑色塊狀</a:t>
            </a:r>
            <a:r>
              <a:rPr lang="en-US" altLang="zh-TW" sz="2200" dirty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.</a:t>
            </a:r>
            <a:r>
              <a:rPr lang="zh-TW" altLang="en-US" sz="2200" dirty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endParaRPr lang="en-US" altLang="zh-TW" sz="2200" dirty="0">
              <a:solidFill>
                <a:srgbClr val="0000CC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58775" indent="-358775">
              <a:spcBef>
                <a:spcPts val="1200"/>
              </a:spcBef>
              <a:buFont typeface="+mj-lt"/>
              <a:buAutoNum type="arabicPeriod"/>
            </a:pP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將其放</a:t>
            </a:r>
            <a:r>
              <a:rPr lang="zh-TW" altLang="en-US" sz="2200" dirty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至於</a:t>
            </a:r>
            <a:r>
              <a:rPr lang="en-US" altLang="zh-TW" sz="2200" dirty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RP</a:t>
            </a:r>
            <a:r>
              <a:rPr lang="zh-TW" altLang="en-US" sz="2200" dirty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上方慢慢移動</a:t>
            </a:r>
            <a:r>
              <a:rPr lang="en-US" altLang="zh-TW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.</a:t>
            </a:r>
          </a:p>
          <a:p>
            <a:pPr marL="358775" indent="-358775">
              <a:spcBef>
                <a:spcPts val="1200"/>
              </a:spcBef>
              <a:buFont typeface="+mj-lt"/>
              <a:buAutoNum type="arabicPeriod"/>
            </a:pP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紙張上黑白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變化</a:t>
            </a:r>
            <a:r>
              <a:rPr lang="en-US" altLang="zh-TW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,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控制</a:t>
            </a:r>
            <a:r>
              <a:rPr lang="en-US" altLang="zh-TW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RP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受光與否</a:t>
            </a:r>
            <a:r>
              <a:rPr lang="en-US" altLang="zh-TW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,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可聽到聲音因而改變</a:t>
            </a:r>
            <a:r>
              <a:rPr lang="en-US" altLang="zh-TW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913" y="1916832"/>
            <a:ext cx="4981575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179237" y="184116"/>
            <a:ext cx="47512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(21)</a:t>
            </a:r>
            <a:r>
              <a:rPr lang="zh-TW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Paper Space War</a:t>
            </a:r>
            <a:endParaRPr lang="zh-TW" alt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899592" y="692696"/>
            <a:ext cx="756084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To </a:t>
            </a:r>
            <a:r>
              <a:rPr lang="en-US" altLang="zh-TW" sz="20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give a more dramatic</a:t>
            </a:r>
            <a:r>
              <a:rPr lang="zh-TW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20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demonstration of using the</a:t>
            </a:r>
            <a:r>
              <a:rPr lang="zh-TW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photoresistor</a:t>
            </a:r>
            <a:r>
              <a:rPr lang="en-US" altLang="zh-TW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使用光敏電阻</a:t>
            </a:r>
            <a:r>
              <a:rPr lang="zh-TW" altLang="en-US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元件</a:t>
            </a:r>
            <a:r>
              <a:rPr lang="en-US" altLang="zh-TW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,</a:t>
            </a:r>
            <a:r>
              <a:rPr lang="zh-TW" altLang="en-US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產生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更多戲劇性的示範</a:t>
            </a:r>
            <a:r>
              <a:rPr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208619" y="4861624"/>
            <a:ext cx="1642725" cy="532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105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22473"/>
            <a:ext cx="5760640" cy="4278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35496" y="34853"/>
            <a:ext cx="45870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(34) Motor </a:t>
            </a:r>
            <a:r>
              <a:rPr lang="en-US" altLang="zh-TW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Space Sounds</a:t>
            </a:r>
            <a:endParaRPr lang="zh-TW" alt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91196" y="5750004"/>
            <a:ext cx="8485259" cy="110799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TW" sz="20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To build a circuit that uses a motor to activate a light diode</a:t>
            </a:r>
            <a:r>
              <a:rPr lang="en-US" altLang="zh-TW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.</a:t>
            </a:r>
          </a:p>
          <a:p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利用馬達觸發</a:t>
            </a:r>
            <a:r>
              <a:rPr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LED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燈</a:t>
            </a:r>
            <a:r>
              <a:rPr lang="zh-TW" altLang="en-US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亮</a:t>
            </a:r>
            <a:endParaRPr lang="en-US" altLang="zh-TW" sz="24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聲音過大會吵到別人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時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en-US" sz="2200" dirty="0" smtClean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可</a:t>
            </a:r>
            <a:r>
              <a:rPr lang="zh-TW" altLang="en-US" sz="2200" dirty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利用</a:t>
            </a:r>
            <a:r>
              <a:rPr lang="en-US" altLang="zh-TW" sz="2200" dirty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D1</a:t>
            </a:r>
            <a:r>
              <a:rPr lang="zh-TW" altLang="en-US" sz="2200" dirty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取代</a:t>
            </a:r>
            <a:r>
              <a:rPr lang="en-US" altLang="zh-TW" sz="2200" dirty="0" smtClean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SP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TW" sz="2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0" y="5244259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(35) Motor Space </a:t>
            </a:r>
            <a:r>
              <a:rPr lang="en-US" altLang="zh-TW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Light</a:t>
            </a:r>
            <a:endParaRPr lang="zh-TW" alt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73324" y="427311"/>
            <a:ext cx="725506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To </a:t>
            </a:r>
            <a:r>
              <a:rPr lang="en-US" altLang="zh-TW" sz="20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build a circuit that uses a motor to activate space war sounds</a:t>
            </a:r>
            <a:r>
              <a:rPr lang="en-US" altLang="zh-TW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利用馬達觸發太空戰聲響</a:t>
            </a:r>
            <a:endParaRPr lang="en-US" altLang="zh-TW" sz="24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300192" y="922069"/>
            <a:ext cx="2664296" cy="4955203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6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glow rad="254000">
              <a:schemeClr val="bg1">
                <a:lumMod val="50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358775" indent="-358775">
              <a:spcBef>
                <a:spcPts val="1200"/>
              </a:spcBef>
              <a:buFont typeface="+mj-lt"/>
              <a:buAutoNum type="arabicPeriod"/>
            </a:pPr>
            <a:r>
              <a:rPr lang="en-US" altLang="zh-TW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S1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切換到</a:t>
            </a:r>
            <a:r>
              <a:rPr lang="en-US" altLang="zh-TW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ON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聲響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一周期後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停止。 </a:t>
            </a:r>
            <a:endParaRPr lang="en-US" altLang="zh-TW" sz="22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58775" indent="-358775">
              <a:spcBef>
                <a:spcPts val="1200"/>
              </a:spcBef>
              <a:buFont typeface="+mj-lt"/>
              <a:buAutoNum type="arabicPeriod"/>
            </a:pPr>
            <a:r>
              <a:rPr lang="zh-TW" altLang="en-US" sz="2200" dirty="0" smtClean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聲響停止後，試著</a:t>
            </a:r>
            <a:r>
              <a:rPr lang="zh-TW" altLang="en-US" sz="22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轉動</a:t>
            </a:r>
            <a:r>
              <a:rPr lang="en-US" altLang="zh-TW" sz="22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M1</a:t>
            </a:r>
            <a:r>
              <a:rPr lang="zh-TW" altLang="en-US" sz="2200" dirty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聲音將會再次作響。</a:t>
            </a:r>
            <a:endParaRPr lang="en-US" altLang="zh-TW" sz="2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58775" indent="-358775">
              <a:spcBef>
                <a:spcPts val="1200"/>
              </a:spcBef>
              <a:buFont typeface="+mj-lt"/>
              <a:buAutoNum type="arabicPeriod"/>
            </a:pPr>
            <a:r>
              <a:rPr lang="zh-TW" alt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你知道為什麼轉動馬達會讓聲</a:t>
            </a:r>
            <a:r>
              <a:rPr lang="zh-TW" altLang="en-US" sz="22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響</a:t>
            </a:r>
            <a:r>
              <a:rPr lang="zh-TW" alt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再次作動嗎</a:t>
            </a:r>
            <a:r>
              <a:rPr lang="zh-TW" altLang="en-US" sz="22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？</a:t>
            </a:r>
            <a:endParaRPr lang="en-US" altLang="zh-TW" sz="2200" dirty="0" smtClean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58775" indent="-358775">
              <a:spcBef>
                <a:spcPts val="1200"/>
              </a:spcBef>
              <a:buFont typeface="+mj-lt"/>
              <a:buAutoNum type="arabicPeriod"/>
            </a:pP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事實上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en-US" altLang="zh-TW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DC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馬達也是</a:t>
            </a:r>
            <a:r>
              <a:rPr lang="zh-TW" altLang="en-US" sz="2200" dirty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直流</a:t>
            </a:r>
            <a:r>
              <a:rPr lang="zh-TW" altLang="en-US" sz="2200" dirty="0" smtClean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產生器，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當你轉動馬達時，會產生電壓觸發</a:t>
            </a:r>
            <a:r>
              <a:rPr lang="en-US" altLang="zh-TW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U1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聲音</a:t>
            </a:r>
            <a:r>
              <a:rPr lang="en-US" altLang="zh-TW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IC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zh-TW" altLang="en-US" sz="2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3718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665001"/>
            <a:ext cx="6533827" cy="51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0" y="116632"/>
            <a:ext cx="54280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(60)</a:t>
            </a:r>
            <a:r>
              <a:rPr lang="zh-TW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Space War Flicker Motor</a:t>
            </a:r>
            <a:endParaRPr lang="zh-TW" alt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755576" y="711343"/>
            <a:ext cx="532859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To </a:t>
            </a:r>
            <a:r>
              <a:rPr lang="en-US" altLang="zh-TW" sz="20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run the motor using the space war IC</a:t>
            </a:r>
            <a:r>
              <a:rPr lang="en-US" altLang="zh-TW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zh-TW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利用</a:t>
            </a:r>
            <a:r>
              <a:rPr lang="en-US" altLang="zh-TW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U3 IC</a:t>
            </a:r>
            <a:r>
              <a:rPr lang="zh-TW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來驅動馬達</a:t>
            </a:r>
            <a:endParaRPr lang="en-US" altLang="zh-TW" sz="2400" b="1" dirty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98532"/>
            <a:ext cx="1660811" cy="10582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x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4938" y="494532"/>
            <a:ext cx="1647426" cy="10582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6228184" y="1772816"/>
            <a:ext cx="2804180" cy="446276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6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glow rad="254000">
              <a:schemeClr val="bg1">
                <a:lumMod val="50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358775" indent="-358775">
              <a:spcBef>
                <a:spcPts val="1200"/>
              </a:spcBef>
              <a:buFont typeface="+mj-lt"/>
              <a:buAutoNum type="arabicPeriod"/>
            </a:pPr>
            <a:r>
              <a:rPr lang="zh-TW" altLang="en-US" sz="2200" dirty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開啟電源</a:t>
            </a:r>
            <a:r>
              <a:rPr lang="en-US" altLang="zh-TW" sz="2200" dirty="0" smtClean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S1:ON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2200" dirty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M1</a:t>
            </a:r>
            <a:r>
              <a:rPr lang="zh-TW" altLang="en-US" sz="2200" dirty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會</a:t>
            </a:r>
            <a:r>
              <a:rPr lang="zh-TW" altLang="en-US" sz="2200" dirty="0" smtClean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轉動</a:t>
            </a:r>
            <a:r>
              <a:rPr lang="zh-TW" altLang="en-US" sz="2200" dirty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r>
              <a:rPr lang="en-US" altLang="zh-TW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若不會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轉動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可以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用手輕輕推動</a:t>
            </a:r>
            <a:r>
              <a:rPr lang="en-US" altLang="zh-TW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M1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，使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其開始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轉動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r>
              <a:rPr lang="en-US" altLang="zh-TW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endParaRPr lang="en-US" altLang="zh-TW" sz="2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58775" indent="-358775">
              <a:spcBef>
                <a:spcPts val="1200"/>
              </a:spcBef>
              <a:buFont typeface="+mj-lt"/>
              <a:buAutoNum type="arabicPeriod"/>
            </a:pPr>
            <a:r>
              <a:rPr lang="zh-TW" altLang="en-US" sz="2200" dirty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來至</a:t>
            </a:r>
            <a:r>
              <a:rPr lang="en-US" altLang="zh-TW" sz="2200" dirty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U3</a:t>
            </a:r>
            <a:r>
              <a:rPr lang="zh-TW" altLang="en-US" sz="2200" dirty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的</a:t>
            </a:r>
            <a:r>
              <a:rPr lang="zh-TW" altLang="en-US" sz="2200" dirty="0" smtClean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聲音</a:t>
            </a:r>
            <a:r>
              <a:rPr lang="zh-TW" altLang="en-US" sz="2200" dirty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en-US" sz="2200" dirty="0" smtClean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可</a:t>
            </a:r>
            <a:r>
              <a:rPr lang="zh-TW" altLang="en-US" sz="2200" dirty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驅動馬達</a:t>
            </a:r>
            <a:r>
              <a:rPr lang="zh-TW" altLang="en-US" sz="2200" dirty="0" smtClean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運轉。</a:t>
            </a:r>
            <a:endParaRPr lang="en-US" altLang="zh-TW" sz="2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58775" indent="-358775">
              <a:spcBef>
                <a:spcPts val="1200"/>
              </a:spcBef>
              <a:buFont typeface="+mj-lt"/>
              <a:buAutoNum type="arabicPeriod"/>
            </a:pP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因為馬達是磁鐵與線圈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組成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與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喇叭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相似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所以</a:t>
            </a:r>
            <a:r>
              <a:rPr lang="zh-TW" altLang="en-US" sz="22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依稀可從馬達聽到太空戰</a:t>
            </a:r>
            <a:r>
              <a:rPr lang="zh-TW" alt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聲響。</a:t>
            </a:r>
            <a:endParaRPr lang="en-US" altLang="zh-TW" sz="2200" dirty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5277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1851" y="39687"/>
            <a:ext cx="35497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TW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92)</a:t>
            </a:r>
            <a:r>
              <a:rPr lang="zh-TW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Wacky Sounds</a:t>
            </a:r>
            <a:endParaRPr lang="zh-TW" alt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94" y="1484784"/>
            <a:ext cx="8409118" cy="5022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3117706" y="775075"/>
            <a:ext cx="5918790" cy="126188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6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glow rad="254000">
              <a:schemeClr val="bg1">
                <a:lumMod val="50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358775" indent="-358775">
              <a:spcBef>
                <a:spcPts val="1200"/>
              </a:spcBef>
              <a:buFont typeface="+mj-lt"/>
              <a:buAutoNum type="arabicPeriod"/>
            </a:pP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將</a:t>
            </a:r>
            <a:r>
              <a:rPr lang="en-US" altLang="zh-TW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鈕扣連接線連接</a:t>
            </a:r>
            <a:r>
              <a:rPr lang="en-US" altLang="zh-TW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X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點</a:t>
            </a:r>
            <a:r>
              <a:rPr lang="en-US" altLang="zh-TW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&amp;Y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點。</a:t>
            </a:r>
            <a:endParaRPr lang="en-US" altLang="zh-TW" sz="2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58775" indent="-358775">
              <a:spcBef>
                <a:spcPts val="1200"/>
              </a:spcBef>
              <a:buFont typeface="+mj-lt"/>
              <a:buAutoNum type="arabicPeriod"/>
            </a:pP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開啟電源</a:t>
            </a:r>
            <a:r>
              <a:rPr lang="en-US" altLang="zh-TW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S1:ON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，將</a:t>
            </a:r>
            <a:r>
              <a:rPr lang="zh-TW" altLang="en-US" sz="2200" dirty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同時聽到消防車聲與生日快樂歌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，同時</a:t>
            </a:r>
            <a:r>
              <a:rPr lang="en-US" altLang="zh-TW" sz="2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L1</a:t>
            </a:r>
            <a:r>
              <a:rPr lang="zh-TW" alt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的亮度會隨聲音而變化。</a:t>
            </a:r>
            <a:endParaRPr lang="en-US" altLang="zh-TW" sz="2200" b="1" dirty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7" y="4581128"/>
            <a:ext cx="1440159" cy="10582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x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347" y="4581128"/>
            <a:ext cx="1301461" cy="105406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文字方塊 7"/>
          <p:cNvSpPr txBox="1"/>
          <p:nvPr/>
        </p:nvSpPr>
        <p:spPr>
          <a:xfrm>
            <a:off x="35497" y="5672945"/>
            <a:ext cx="2808311" cy="107721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altLang="zh-TW" sz="1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U2-IC</a:t>
            </a:r>
          </a:p>
          <a:p>
            <a:pPr algn="just"/>
            <a:r>
              <a:rPr lang="en-US" altLang="zh-TW" sz="16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IN2</a:t>
            </a:r>
            <a:r>
              <a:rPr lang="zh-TW" altLang="en-US" sz="16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：</a:t>
            </a:r>
            <a:r>
              <a:rPr lang="zh-TW" altLang="en-US" sz="1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警車</a:t>
            </a:r>
            <a:endParaRPr lang="en-US" altLang="zh-TW" sz="16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just"/>
            <a:r>
              <a:rPr lang="en-US" altLang="zh-TW" sz="16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IN2</a:t>
            </a:r>
            <a:r>
              <a:rPr lang="zh-TW" altLang="en-US" sz="16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16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&amp;</a:t>
            </a:r>
            <a:r>
              <a:rPr lang="zh-TW" altLang="en-US" sz="16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16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IN1</a:t>
            </a:r>
            <a:r>
              <a:rPr lang="zh-TW" altLang="en-US" sz="16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：消防車</a:t>
            </a:r>
            <a:endParaRPr lang="en-US" altLang="zh-TW" sz="16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just"/>
            <a:r>
              <a:rPr lang="en-US" altLang="zh-TW" sz="16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IN2</a:t>
            </a:r>
            <a:r>
              <a:rPr lang="zh-TW" altLang="en-US" sz="16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16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&amp;</a:t>
            </a:r>
            <a:r>
              <a:rPr lang="zh-TW" altLang="en-US" sz="16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16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[IN1+(-)]</a:t>
            </a:r>
            <a:r>
              <a:rPr lang="zh-TW" altLang="en-US" sz="16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：</a:t>
            </a:r>
            <a:r>
              <a:rPr lang="zh-TW" altLang="en-US" sz="1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救護車</a:t>
            </a:r>
            <a:endParaRPr lang="en-US" altLang="zh-TW" sz="16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707904" y="116632"/>
            <a:ext cx="525975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20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To combine different sounds</a:t>
            </a:r>
            <a:r>
              <a:rPr lang="en-US" altLang="zh-TW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.</a:t>
            </a:r>
            <a:r>
              <a:rPr lang="zh-TW" alt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不同</a:t>
            </a:r>
            <a:r>
              <a:rPr lang="zh-TW" alt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聲響的結合</a:t>
            </a:r>
            <a:endParaRPr lang="en-US" altLang="zh-TW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3620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7504" y="116632"/>
            <a:ext cx="82725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TW" sz="3200" b="1" dirty="0" smtClean="0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98)</a:t>
            </a:r>
            <a:r>
              <a:rPr lang="zh-TW" altLang="en-US" sz="3200" b="1" dirty="0" smtClean="0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簡易的水偵測警報器 </a:t>
            </a:r>
            <a:r>
              <a:rPr lang="en-US" altLang="zh-TW" sz="3200" b="1" dirty="0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Simple Water </a:t>
            </a:r>
            <a:r>
              <a:rPr lang="en-US" altLang="zh-TW" sz="3200" b="1" dirty="0" smtClean="0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Alarm</a:t>
            </a:r>
            <a:endParaRPr lang="zh-TW" altLang="en-US" sz="3200" b="1" dirty="0">
              <a:solidFill>
                <a:srgbClr val="0000CC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544400"/>
            <a:ext cx="6859060" cy="418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384324" y="836712"/>
            <a:ext cx="8640960" cy="1600438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60000">
                <a:schemeClr val="bg1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glow rad="254000">
              <a:schemeClr val="bg1">
                <a:lumMod val="50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66700" indent="-266700">
              <a:spcBef>
                <a:spcPts val="600"/>
              </a:spcBef>
              <a:buFont typeface="+mj-lt"/>
              <a:buAutoNum type="arabicPeriod"/>
            </a:pP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當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跳線置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放於水杯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外，開啟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電源</a:t>
            </a:r>
            <a:r>
              <a:rPr lang="en-US" altLang="zh-TW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S1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：</a:t>
            </a:r>
            <a:r>
              <a:rPr lang="en-US" altLang="zh-TW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ON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後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所有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元件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不會有作動。</a:t>
            </a:r>
            <a:endParaRPr lang="en-US" altLang="zh-TW" sz="2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266700" indent="-266700">
              <a:spcBef>
                <a:spcPts val="600"/>
              </a:spcBef>
              <a:buFont typeface="+mj-lt"/>
              <a:buAutoNum type="arabicPeriod"/>
            </a:pP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當將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跳線放置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於裝有水的水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杯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內時，則</a:t>
            </a:r>
            <a:r>
              <a:rPr lang="en-US" altLang="zh-TW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SP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會發出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警報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聲。</a:t>
            </a:r>
            <a:r>
              <a:rPr lang="en-US" altLang="zh-TW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endParaRPr lang="en-US" altLang="zh-TW" sz="2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266700" indent="-266700">
              <a:spcBef>
                <a:spcPts val="600"/>
              </a:spcBef>
              <a:buFont typeface="+mj-lt"/>
              <a:buAutoNum type="arabicPeriod"/>
            </a:pP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可以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改用</a:t>
            </a:r>
            <a:r>
              <a:rPr lang="zh-TW" altLang="en-US" sz="2200" dirty="0" smtClean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長的導線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置放於</a:t>
            </a:r>
            <a:r>
              <a:rPr lang="zh-TW" altLang="en-US" sz="2200" dirty="0" smtClean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地下室的地板上，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當暴風雨來襲，導致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地下室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積水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此時該電路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就會發出警報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聲響，</a:t>
            </a:r>
            <a:r>
              <a:rPr lang="zh-TW" altLang="en-US" sz="2200" dirty="0" smtClean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警告地下室淹水了</a:t>
            </a:r>
            <a:r>
              <a:rPr lang="en-US" altLang="zh-TW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~</a:t>
            </a:r>
            <a:endParaRPr lang="en-US" altLang="zh-TW" sz="2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290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11595" y="4874384"/>
            <a:ext cx="8320845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TW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TW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101)</a:t>
            </a:r>
            <a:r>
              <a:rPr lang="zh-TW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Ambulance</a:t>
            </a:r>
            <a:r>
              <a:rPr lang="zh-TW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Contact Alarm</a:t>
            </a:r>
          </a:p>
          <a:p>
            <a:pPr indent="355600"/>
            <a:r>
              <a:rPr lang="en-US" altLang="zh-TW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To </a:t>
            </a:r>
            <a:r>
              <a:rPr lang="en-US" altLang="zh-TW" sz="20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show a variation of the</a:t>
            </a:r>
            <a:r>
              <a:rPr lang="zh-TW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20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circuit in Project #98</a:t>
            </a:r>
            <a:r>
              <a:rPr lang="en-US" altLang="zh-TW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.</a:t>
            </a:r>
          </a:p>
          <a:p>
            <a:pPr indent="355600"/>
            <a:r>
              <a:rPr lang="zh-TW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實驗</a:t>
            </a:r>
            <a:r>
              <a:rPr lang="en-US" altLang="zh-TW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(98)</a:t>
            </a:r>
            <a:r>
              <a:rPr lang="zh-TW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電路變形</a:t>
            </a:r>
            <a:endParaRPr lang="en-US" altLang="zh-TW" sz="2400" b="1" dirty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直接將跳線連接在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一起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聲響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音調與利用水導通時的音調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不同。</a:t>
            </a:r>
            <a:endParaRPr lang="en-US" altLang="zh-TW" sz="2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利用</a:t>
            </a:r>
            <a:r>
              <a:rPr lang="zh-TW" altLang="en-US" sz="2200" dirty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水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介質導電的救護車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聲響，</a:t>
            </a:r>
            <a:r>
              <a:rPr lang="zh-TW" altLang="en-US" sz="2200" dirty="0" smtClean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節奏</a:t>
            </a:r>
            <a:r>
              <a:rPr lang="zh-TW" altLang="en-US" sz="2200" dirty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比較慢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與</a:t>
            </a:r>
            <a:r>
              <a:rPr lang="zh-TW" altLang="en-US" sz="2200" dirty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聲音比較</a:t>
            </a:r>
            <a:r>
              <a:rPr lang="zh-TW" altLang="en-US" sz="2200" dirty="0" smtClean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小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TW" sz="2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80062" y="111333"/>
            <a:ext cx="5688082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(99)</a:t>
            </a:r>
            <a:r>
              <a:rPr lang="zh-TW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Simple </a:t>
            </a:r>
            <a:r>
              <a:rPr lang="en-US" altLang="zh-TW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Salt</a:t>
            </a:r>
            <a:r>
              <a:rPr lang="zh-TW" alt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Water Alarm</a:t>
            </a:r>
          </a:p>
          <a:p>
            <a:pPr indent="355600"/>
            <a:r>
              <a:rPr lang="en-US" altLang="zh-TW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To detect salt water.</a:t>
            </a:r>
            <a:r>
              <a:rPr lang="zh-TW" alt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endParaRPr lang="en-US" altLang="zh-TW" sz="2000" dirty="0" smtClean="0">
              <a:solidFill>
                <a:prstClr val="black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indent="355600"/>
            <a:r>
              <a:rPr lang="zh-TW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偵測</a:t>
            </a:r>
            <a:r>
              <a:rPr lang="zh-TW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鹽水</a:t>
            </a:r>
            <a:endParaRPr lang="en-US" altLang="zh-TW" sz="2400" b="1" dirty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在水中</a:t>
            </a:r>
            <a:r>
              <a:rPr lang="zh-TW" altLang="en-US" sz="2200" dirty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加</a:t>
            </a:r>
            <a:r>
              <a:rPr lang="zh-TW" altLang="en-US" sz="2200" dirty="0" smtClean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鹽巴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警報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聲會</a:t>
            </a:r>
            <a:r>
              <a:rPr lang="zh-TW" altLang="en-US" sz="2200" dirty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更大聲與</a:t>
            </a:r>
            <a:r>
              <a:rPr lang="zh-TW" altLang="en-US" sz="2200" dirty="0" smtClean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快速。</a:t>
            </a:r>
            <a:endParaRPr lang="en-US" altLang="zh-TW" sz="2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手握住跳線</a:t>
            </a:r>
            <a:r>
              <a:rPr lang="en-US" altLang="zh-TW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,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試試看你的身體是否可以導電使</a:t>
            </a:r>
            <a:r>
              <a:rPr lang="en-US" altLang="zh-TW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SP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發出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聲響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TW" sz="2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endParaRPr lang="en-US" altLang="zh-TW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(100)</a:t>
            </a:r>
            <a:r>
              <a:rPr lang="zh-TW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Ambulance</a:t>
            </a:r>
            <a:r>
              <a:rPr lang="zh-TW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Water Alarm</a:t>
            </a:r>
          </a:p>
          <a:p>
            <a:pPr indent="355600"/>
            <a:r>
              <a:rPr lang="en-US" altLang="zh-TW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To </a:t>
            </a:r>
            <a:r>
              <a:rPr lang="en-US" altLang="zh-TW" sz="20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show a variation of the</a:t>
            </a:r>
            <a:r>
              <a:rPr lang="zh-TW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20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circuit in Project #98</a:t>
            </a:r>
            <a:r>
              <a:rPr lang="en-US" altLang="zh-TW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.</a:t>
            </a:r>
          </a:p>
          <a:p>
            <a:pPr indent="355600"/>
            <a:r>
              <a:rPr lang="zh-TW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實驗</a:t>
            </a:r>
            <a:r>
              <a:rPr lang="en-US" altLang="zh-TW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(98)</a:t>
            </a:r>
            <a:r>
              <a:rPr lang="zh-TW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電路變形</a:t>
            </a:r>
            <a:endParaRPr lang="en-US" altLang="zh-TW" sz="2400" b="1" dirty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延續實驗</a:t>
            </a:r>
            <a:r>
              <a:rPr lang="en-US" altLang="zh-TW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(98</a:t>
            </a:r>
            <a:r>
              <a:rPr lang="en-US" altLang="zh-TW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r>
              <a:rPr lang="zh-TW" altLang="en-US" sz="2200" dirty="0" smtClean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新增</a:t>
            </a:r>
            <a:r>
              <a:rPr lang="zh-TW" altLang="en-US" sz="2200" dirty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一條連接線於</a:t>
            </a:r>
            <a:r>
              <a:rPr lang="en-US" altLang="zh-TW" sz="2200" dirty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A</a:t>
            </a:r>
            <a:r>
              <a:rPr lang="zh-TW" altLang="en-US" sz="2200" dirty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和</a:t>
            </a:r>
            <a:r>
              <a:rPr lang="en-US" altLang="zh-TW" sz="2200" dirty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B</a:t>
            </a:r>
            <a:r>
              <a:rPr lang="zh-TW" altLang="en-US" sz="2200" dirty="0" smtClean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點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TW" sz="2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水偵測警報器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作動方式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相同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只是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聲響換成了</a:t>
            </a:r>
            <a:r>
              <a:rPr lang="zh-TW" altLang="en-US" sz="2200" dirty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救護</a:t>
            </a:r>
            <a:r>
              <a:rPr lang="zh-TW" altLang="en-US" sz="2200" dirty="0" smtClean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車聲。</a:t>
            </a:r>
            <a:endParaRPr lang="en-US" altLang="zh-TW" sz="2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5462432" y="740476"/>
            <a:ext cx="3616789" cy="2776013"/>
            <a:chOff x="5527211" y="2168860"/>
            <a:chExt cx="3616789" cy="2376264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7211" y="2168860"/>
              <a:ext cx="3616789" cy="2376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圓角矩形 4"/>
            <p:cNvSpPr/>
            <p:nvPr/>
          </p:nvSpPr>
          <p:spPr>
            <a:xfrm>
              <a:off x="6228184" y="3212976"/>
              <a:ext cx="504056" cy="936104"/>
            </a:xfrm>
            <a:prstGeom prst="roundRect">
              <a:avLst/>
            </a:prstGeom>
            <a:noFill/>
            <a:ln w="635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610" y="3717032"/>
            <a:ext cx="1660811" cy="10582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xtLst/>
        </p:spPr>
      </p:pic>
      <p:sp>
        <p:nvSpPr>
          <p:cNvPr id="8" name="文字方塊 7"/>
          <p:cNvSpPr txBox="1"/>
          <p:nvPr/>
        </p:nvSpPr>
        <p:spPr>
          <a:xfrm>
            <a:off x="6223557" y="4881870"/>
            <a:ext cx="2709235" cy="83099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16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IN2:</a:t>
            </a:r>
            <a:r>
              <a:rPr lang="zh-TW" altLang="en-US" sz="16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警車</a:t>
            </a:r>
            <a:endParaRPr lang="en-US" altLang="zh-TW" sz="16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en-US" altLang="zh-TW" sz="16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IN2</a:t>
            </a:r>
            <a:r>
              <a:rPr lang="zh-TW" altLang="en-US" sz="16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16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&amp;</a:t>
            </a:r>
            <a:r>
              <a:rPr lang="zh-TW" altLang="en-US" sz="16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16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IN1:</a:t>
            </a:r>
            <a:r>
              <a:rPr lang="zh-TW" altLang="en-US" sz="16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消防車</a:t>
            </a:r>
            <a:endParaRPr lang="en-US" altLang="zh-TW" sz="16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en-US" altLang="zh-TW" sz="16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IN2</a:t>
            </a:r>
            <a:r>
              <a:rPr lang="zh-TW" altLang="en-US" sz="16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16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&amp;</a:t>
            </a:r>
            <a:r>
              <a:rPr lang="zh-TW" altLang="en-US" sz="16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16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[IN1+(-)]:</a:t>
            </a:r>
            <a:r>
              <a:rPr lang="zh-TW" altLang="en-US" sz="16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救護車</a:t>
            </a:r>
            <a:endParaRPr lang="en-US" altLang="zh-TW" sz="16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412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7504" y="55645"/>
            <a:ext cx="32606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(81</a:t>
            </a:r>
            <a:r>
              <a:rPr lang="en-US" altLang="zh-TW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TW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Pencil Alarm</a:t>
            </a:r>
            <a:endParaRPr lang="zh-TW" alt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56792"/>
            <a:ext cx="5409950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1091352" y="640420"/>
            <a:ext cx="305404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To </a:t>
            </a:r>
            <a:r>
              <a:rPr lang="en-US" altLang="zh-TW" sz="20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draw an alarm activator</a:t>
            </a:r>
            <a:r>
              <a:rPr lang="en-US" altLang="zh-TW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.</a:t>
            </a:r>
            <a:r>
              <a:rPr lang="zh-TW" alt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endParaRPr lang="en-US" altLang="zh-TW" sz="2000" dirty="0" smtClean="0">
              <a:solidFill>
                <a:prstClr val="black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繪製</a:t>
            </a:r>
            <a:r>
              <a:rPr lang="zh-TW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一個警報觸媒劑</a:t>
            </a:r>
          </a:p>
        </p:txBody>
      </p:sp>
      <p:sp>
        <p:nvSpPr>
          <p:cNvPr id="4" name="矩形 3"/>
          <p:cNvSpPr/>
          <p:nvPr/>
        </p:nvSpPr>
        <p:spPr>
          <a:xfrm>
            <a:off x="5148064" y="449371"/>
            <a:ext cx="3869343" cy="5478423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6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glow rad="254000">
              <a:schemeClr val="bg1">
                <a:lumMod val="50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358775" indent="-358775">
              <a:spcBef>
                <a:spcPts val="600"/>
              </a:spcBef>
              <a:buFont typeface="+mj-lt"/>
              <a:buAutoNum type="arabicPeriod"/>
            </a:pP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跳線先不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相連。</a:t>
            </a:r>
            <a:endParaRPr lang="en-US" altLang="zh-TW" sz="2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58775" indent="-358775">
              <a:spcBef>
                <a:spcPts val="600"/>
              </a:spcBef>
              <a:buFont typeface="+mj-lt"/>
              <a:buAutoNum type="arabicPeriod"/>
            </a:pP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拿一枝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鉛筆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r>
              <a:rPr lang="en-US" altLang="zh-TW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號鉛筆</a:t>
            </a:r>
            <a:r>
              <a:rPr lang="en-US" altLang="zh-TW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等同</a:t>
            </a:r>
            <a:r>
              <a:rPr lang="en-US" altLang="zh-TW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HB</a:t>
            </a:r>
            <a:r>
              <a:rPr lang="en-US" altLang="zh-TW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更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好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TW" sz="2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58775" indent="-358775">
              <a:spcBef>
                <a:spcPts val="600"/>
              </a:spcBef>
              <a:buFont typeface="+mj-lt"/>
              <a:buAutoNum type="arabicPeriod"/>
            </a:pP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將一張白紙放於平坦桌面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上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利用鉛筆在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白紙上塗上厚厚的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黑色塊</a:t>
            </a:r>
            <a:r>
              <a:rPr lang="en-US" altLang="zh-TW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200" dirty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可將鉛筆斜拿重重的</a:t>
            </a:r>
            <a:r>
              <a:rPr lang="zh-TW" altLang="en-US" sz="2200" dirty="0" smtClean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畫，越</a:t>
            </a:r>
            <a:r>
              <a:rPr lang="zh-TW" altLang="en-US" sz="2200" dirty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厚越好</a:t>
            </a:r>
            <a:r>
              <a:rPr lang="en-US" altLang="zh-TW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TW" sz="2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58775" indent="-358775">
              <a:spcBef>
                <a:spcPts val="600"/>
              </a:spcBef>
              <a:buFont typeface="+mj-lt"/>
              <a:buAutoNum type="arabicPeriod"/>
            </a:pP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開啟電源</a:t>
            </a:r>
            <a:r>
              <a:rPr lang="en-US" altLang="zh-TW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S1:ON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en-US" sz="2200" dirty="0" smtClean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將</a:t>
            </a:r>
            <a:r>
              <a:rPr lang="zh-TW" altLang="en-US" sz="2200" dirty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跳線放於</a:t>
            </a:r>
            <a:r>
              <a:rPr lang="zh-TW" altLang="en-US" sz="2200" dirty="0" smtClean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剛剛繪製的</a:t>
            </a:r>
            <a:r>
              <a:rPr lang="zh-TW" altLang="en-US" sz="2200" dirty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黑色塊</a:t>
            </a:r>
            <a:r>
              <a:rPr lang="zh-TW" altLang="en-US" sz="2200" dirty="0" smtClean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上。</a:t>
            </a:r>
            <a:r>
              <a:rPr lang="zh-TW" alt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因鉛筆石墨會導電，可以</a:t>
            </a:r>
            <a:r>
              <a:rPr lang="zh-TW" altLang="en-US" sz="22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使電路導通</a:t>
            </a:r>
            <a:r>
              <a:rPr lang="en-US" altLang="zh-TW" sz="22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,</a:t>
            </a:r>
            <a:r>
              <a:rPr lang="zh-TW" altLang="en-US" sz="22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發出警</a:t>
            </a:r>
            <a:r>
              <a:rPr lang="zh-TW" alt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車聲。</a:t>
            </a:r>
            <a:endParaRPr lang="en-US" altLang="zh-TW" sz="2200" dirty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58775" indent="-358775">
              <a:spcBef>
                <a:spcPts val="600"/>
              </a:spcBef>
              <a:buFont typeface="+mj-lt"/>
              <a:buAutoNum type="arabicPeriod"/>
            </a:pP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假如還是沒有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聲響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可以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將</a:t>
            </a:r>
            <a:r>
              <a:rPr lang="zh-TW" altLang="en-US" sz="2200" dirty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跳線移近一</a:t>
            </a:r>
            <a:r>
              <a:rPr lang="zh-TW" altLang="en-US" sz="2200" dirty="0" smtClean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點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或是</a:t>
            </a:r>
            <a:r>
              <a:rPr lang="zh-TW" altLang="en-US" sz="2200" dirty="0" smtClean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在黑色塊上面滴水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增加導電性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TW" sz="2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6596" y="5755116"/>
            <a:ext cx="1660811" cy="10582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xtLst/>
        </p:spPr>
      </p:pic>
      <p:sp>
        <p:nvSpPr>
          <p:cNvPr id="8" name="文字方塊 7"/>
          <p:cNvSpPr txBox="1"/>
          <p:nvPr/>
        </p:nvSpPr>
        <p:spPr>
          <a:xfrm>
            <a:off x="4572000" y="5982379"/>
            <a:ext cx="2709235" cy="83099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16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IN2:</a:t>
            </a:r>
            <a:r>
              <a:rPr lang="zh-TW" altLang="en-US" sz="16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警車</a:t>
            </a:r>
            <a:endParaRPr lang="en-US" altLang="zh-TW" sz="16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en-US" altLang="zh-TW" sz="16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IN2</a:t>
            </a:r>
            <a:r>
              <a:rPr lang="zh-TW" altLang="en-US" sz="16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16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&amp;</a:t>
            </a:r>
            <a:r>
              <a:rPr lang="zh-TW" altLang="en-US" sz="16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16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IN1:</a:t>
            </a:r>
            <a:r>
              <a:rPr lang="zh-TW" altLang="en-US" sz="16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消防車</a:t>
            </a:r>
            <a:endParaRPr lang="en-US" altLang="zh-TW" sz="16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en-US" altLang="zh-TW" sz="16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IN2</a:t>
            </a:r>
            <a:r>
              <a:rPr lang="zh-TW" altLang="en-US" sz="16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16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&amp;</a:t>
            </a:r>
            <a:r>
              <a:rPr lang="zh-TW" altLang="en-US" sz="16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16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[IN1+(-)]:</a:t>
            </a:r>
            <a:r>
              <a:rPr lang="zh-TW" altLang="en-US" sz="16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救護車</a:t>
            </a:r>
            <a:endParaRPr lang="en-US" altLang="zh-TW" sz="16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181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7504" y="116632"/>
            <a:ext cx="50984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TW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71)</a:t>
            </a:r>
            <a:r>
              <a:rPr lang="zh-TW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Light-Controlled Lamp</a:t>
            </a:r>
            <a:endParaRPr lang="zh-TW" alt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3"/>
          <a:stretch/>
        </p:blipFill>
        <p:spPr bwMode="auto">
          <a:xfrm>
            <a:off x="142414" y="1794076"/>
            <a:ext cx="5661698" cy="432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850665" y="716404"/>
            <a:ext cx="400936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To </a:t>
            </a:r>
            <a:r>
              <a:rPr lang="en-US" altLang="zh-TW" sz="20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turn a lamp on and off using light</a:t>
            </a:r>
            <a:r>
              <a:rPr lang="en-US" altLang="zh-TW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.</a:t>
            </a:r>
          </a:p>
          <a:p>
            <a:r>
              <a:rPr lang="zh-TW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利用光源來啟動燈泡開關</a:t>
            </a:r>
          </a:p>
        </p:txBody>
      </p:sp>
      <p:sp>
        <p:nvSpPr>
          <p:cNvPr id="4" name="矩形 3"/>
          <p:cNvSpPr/>
          <p:nvPr/>
        </p:nvSpPr>
        <p:spPr>
          <a:xfrm>
            <a:off x="5724128" y="326261"/>
            <a:ext cx="3253358" cy="541686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6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glow rad="254000">
              <a:schemeClr val="bg1">
                <a:lumMod val="50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358775" indent="-358775">
              <a:spcBef>
                <a:spcPts val="1200"/>
              </a:spcBef>
              <a:buFont typeface="+mj-lt"/>
              <a:buAutoNum type="arabicPeriod"/>
            </a:pPr>
            <a:r>
              <a:rPr lang="zh-TW" altLang="en-US" sz="2200" dirty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蓋住整個</a:t>
            </a:r>
            <a:r>
              <a:rPr lang="zh-TW" altLang="en-US" sz="2200" dirty="0" smtClean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電路，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再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開啟電源</a:t>
            </a:r>
            <a:r>
              <a:rPr lang="en-US" altLang="zh-TW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S1:ON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注意</a:t>
            </a:r>
            <a:r>
              <a:rPr lang="en-US" altLang="zh-TW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L1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會亮起</a:t>
            </a:r>
            <a:r>
              <a:rPr lang="zh-TW" altLang="en-US" sz="2200" dirty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數秒後</a:t>
            </a:r>
            <a:r>
              <a:rPr lang="zh-TW" altLang="en-US" sz="2200" dirty="0" smtClean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熄滅。</a:t>
            </a:r>
            <a:endParaRPr lang="en-US" altLang="zh-TW" sz="2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58775" indent="-358775">
              <a:spcBef>
                <a:spcPts val="1200"/>
              </a:spcBef>
              <a:buFont typeface="+mj-lt"/>
              <a:buAutoNum type="arabicPeriod"/>
            </a:pP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將整個電路板靠近燈源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後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en-US" altLang="zh-TW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L1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會再次亮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起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TW" sz="2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58775" indent="-358775">
              <a:spcBef>
                <a:spcPts val="1200"/>
              </a:spcBef>
              <a:buFont typeface="+mj-lt"/>
              <a:buAutoNum type="arabicPeriod"/>
            </a:pP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再次蓋住</a:t>
            </a:r>
            <a:r>
              <a:rPr lang="en-US" altLang="zh-TW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RP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並置放於燈源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下，</a:t>
            </a:r>
            <a:r>
              <a:rPr lang="en-US" altLang="zh-TW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L1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不會亮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起。</a:t>
            </a:r>
            <a:endParaRPr lang="en-US" altLang="zh-TW" sz="2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58775" indent="-358775">
              <a:spcBef>
                <a:spcPts val="1200"/>
              </a:spcBef>
              <a:buFont typeface="+mj-lt"/>
              <a:buAutoNum type="arabicPeriod"/>
            </a:pPr>
            <a:r>
              <a:rPr lang="en-US" altLang="zh-TW" sz="22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RP</a:t>
            </a:r>
            <a:r>
              <a:rPr lang="zh-TW" altLang="en-US" sz="22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的電阻值會隨光強度增加而</a:t>
            </a:r>
            <a:r>
              <a:rPr lang="zh-TW" alt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減弱</a:t>
            </a:r>
            <a:r>
              <a:rPr lang="zh-TW" altLang="en-US" sz="22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TW" sz="2200" dirty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58775" indent="-358775">
              <a:spcBef>
                <a:spcPts val="1200"/>
              </a:spcBef>
              <a:buFont typeface="+mj-lt"/>
              <a:buAutoNum type="arabicPeriod"/>
            </a:pPr>
            <a:r>
              <a:rPr lang="zh-TW" altLang="en-US" sz="2200" dirty="0" smtClean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低電阻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作用就</a:t>
            </a:r>
            <a:r>
              <a:rPr lang="zh-TW" altLang="en-US" sz="2200" dirty="0" smtClean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像一條導線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連接</a:t>
            </a:r>
            <a:r>
              <a:rPr lang="en-US" altLang="zh-TW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C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點與電池的正極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TW" sz="22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58775" indent="-358775">
              <a:spcBef>
                <a:spcPts val="1200"/>
              </a:spcBef>
              <a:buFont typeface="+mj-lt"/>
              <a:buAutoNum type="arabicPeriod"/>
            </a:pP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可應用於</a:t>
            </a:r>
            <a:r>
              <a:rPr lang="zh-TW" alt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車庫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TW" sz="24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804" y="5808596"/>
            <a:ext cx="1660811" cy="105406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2099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7504" y="116632"/>
            <a:ext cx="43556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(51)</a:t>
            </a:r>
            <a:r>
              <a:rPr lang="zh-TW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Reflection Detector</a:t>
            </a:r>
            <a:endParaRPr lang="zh-TW" alt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105"/>
          <a:stretch/>
        </p:blipFill>
        <p:spPr bwMode="auto">
          <a:xfrm>
            <a:off x="107504" y="1535457"/>
            <a:ext cx="5622385" cy="5205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827584" y="591071"/>
            <a:ext cx="545824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20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To detect if a mirror is present</a:t>
            </a:r>
            <a:r>
              <a:rPr lang="en-US" altLang="zh-TW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.</a:t>
            </a:r>
            <a:r>
              <a:rPr lang="zh-TW" alt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endParaRPr lang="en-US" altLang="zh-TW" sz="2000" dirty="0" smtClean="0">
              <a:solidFill>
                <a:prstClr val="black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lvl="0"/>
            <a:r>
              <a:rPr lang="zh-TW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反射物偵測器</a:t>
            </a:r>
            <a:r>
              <a:rPr lang="en-US" altLang="zh-TW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en-US" altLang="zh-TW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reflection detector)</a:t>
            </a:r>
            <a:endParaRPr lang="en-US" altLang="zh-TW" sz="2400" b="1" dirty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310" y="591071"/>
            <a:ext cx="1802383" cy="941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5652120" y="1700808"/>
            <a:ext cx="3273432" cy="461664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6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glow rad="254000">
              <a:schemeClr val="bg1">
                <a:lumMod val="50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358775" indent="-358775">
              <a:spcBef>
                <a:spcPts val="1200"/>
              </a:spcBef>
              <a:buFont typeface="+mj-lt"/>
              <a:buAutoNum type="arabicPeriod"/>
            </a:pP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先遮蔽</a:t>
            </a:r>
            <a:r>
              <a:rPr lang="en-US" altLang="zh-TW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RP(</a:t>
            </a:r>
            <a:r>
              <a:rPr lang="zh-TW" altLang="en-US" sz="2200" dirty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室內電燈關閉</a:t>
            </a:r>
            <a:r>
              <a:rPr lang="en-US" altLang="zh-TW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, 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或是將電路放在桌子地下</a:t>
            </a:r>
            <a:r>
              <a:rPr lang="en-US" altLang="zh-TW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，並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開啟電源</a:t>
            </a:r>
            <a:r>
              <a:rPr lang="en-US" altLang="zh-TW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S1:ON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 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⇨ </a:t>
            </a:r>
            <a:r>
              <a:rPr lang="en-US" altLang="zh-TW" sz="2200" dirty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L1</a:t>
            </a:r>
            <a:r>
              <a:rPr lang="zh-TW" altLang="en-US" sz="2200" dirty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會亮燈但</a:t>
            </a:r>
            <a:r>
              <a:rPr lang="en-US" altLang="zh-TW" sz="2200" dirty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SP</a:t>
            </a:r>
            <a:r>
              <a:rPr lang="zh-TW" altLang="en-US" sz="2200" dirty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不會發出</a:t>
            </a:r>
            <a:r>
              <a:rPr lang="zh-TW" altLang="en-US" sz="2200" dirty="0" smtClean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聲音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TW" sz="2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58775" indent="-358775">
              <a:spcBef>
                <a:spcPts val="1200"/>
              </a:spcBef>
              <a:buFont typeface="+mj-lt"/>
              <a:buAutoNum type="arabicPeriod"/>
            </a:pP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拿取一</a:t>
            </a:r>
            <a:r>
              <a:rPr lang="zh-TW" altLang="en-US" sz="22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小</a:t>
            </a:r>
            <a:r>
              <a:rPr lang="zh-TW" alt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鏡子，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放在</a:t>
            </a:r>
            <a:r>
              <a:rPr lang="en-US" altLang="zh-TW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L1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與</a:t>
            </a:r>
            <a:r>
              <a:rPr lang="en-US" altLang="zh-TW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RP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上面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此時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就</a:t>
            </a:r>
            <a:r>
              <a:rPr lang="zh-TW" altLang="en-US" sz="2200" dirty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可以聽到</a:t>
            </a:r>
            <a:r>
              <a:rPr lang="zh-TW" altLang="en-US" sz="2200" dirty="0" smtClean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聲響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TW" sz="22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58775" indent="-358775">
              <a:spcBef>
                <a:spcPts val="1200"/>
              </a:spcBef>
              <a:buFont typeface="+mj-lt"/>
              <a:buAutoNum type="arabicPeriod"/>
            </a:pP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也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可使用一張白紙取代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鏡子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白色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表面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也能反射光線喔。</a:t>
            </a:r>
            <a:endParaRPr lang="en-US" altLang="zh-TW" sz="22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58775" indent="-358775">
              <a:spcBef>
                <a:spcPts val="1200"/>
              </a:spcBef>
              <a:buFont typeface="+mj-lt"/>
              <a:buAutoNum type="arabicPeriod"/>
            </a:pPr>
            <a:r>
              <a:rPr lang="zh-TW" altLang="en-US" sz="22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但是黑色的物品呢</a:t>
            </a:r>
            <a:r>
              <a:rPr lang="en-US" altLang="zh-TW" sz="22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2622163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6088" y="36817"/>
            <a:ext cx="8748464" cy="634082"/>
          </a:xfrm>
        </p:spPr>
        <p:txBody>
          <a:bodyPr>
            <a:normAutofit fontScale="90000"/>
          </a:bodyPr>
          <a:lstStyle/>
          <a:p>
            <a:r>
              <a:rPr lang="zh-TW" altLang="en-US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零件收存配置圖 </a:t>
            </a:r>
            <a:r>
              <a:rPr lang="en-US" altLang="zh-TW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SC-100 Snap Circuits® Block Layout</a:t>
            </a:r>
            <a:endParaRPr lang="zh-TW" alt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70899"/>
            <a:ext cx="8568952" cy="5638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5733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00808"/>
            <a:ext cx="5585514" cy="4593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107504" y="116632"/>
            <a:ext cx="33950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(47)</a:t>
            </a:r>
            <a:r>
              <a:rPr lang="zh-TW" alt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</a:t>
            </a:r>
            <a:r>
              <a:rPr lang="en-US" altLang="zh-TW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 That</a:t>
            </a:r>
            <a:endParaRPr lang="zh-TW" alt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868144" y="1207860"/>
            <a:ext cx="3168352" cy="5293757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6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glow rad="254000">
              <a:schemeClr val="bg1">
                <a:lumMod val="50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358775" indent="-358775">
              <a:spcBef>
                <a:spcPts val="1200"/>
              </a:spcBef>
              <a:buFont typeface="+mj-lt"/>
              <a:buAutoNum type="arabicPeriod"/>
            </a:pPr>
            <a:r>
              <a:rPr lang="zh-TW" altLang="en-US" sz="2200" u="sng" dirty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開啟</a:t>
            </a:r>
            <a:r>
              <a:rPr lang="en-US" altLang="zh-TW" sz="2200" u="sng" dirty="0" smtClean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S1:ON</a:t>
            </a:r>
            <a:r>
              <a:rPr lang="zh-TW" altLang="en-US" sz="2200" u="sng" dirty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en-US" sz="2200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或是</a:t>
            </a:r>
            <a:r>
              <a:rPr lang="zh-TW" altLang="en-US" sz="2200" u="sng" dirty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按壓</a:t>
            </a:r>
            <a:r>
              <a:rPr lang="en-US" altLang="zh-TW" sz="2200" u="sng" dirty="0" smtClean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S2</a:t>
            </a:r>
            <a:r>
              <a:rPr lang="zh-TW" altLang="en-US" sz="2200" u="sng" dirty="0" smtClean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en-US" altLang="zh-TW" sz="2200" u="sng" dirty="0" smtClean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LED</a:t>
            </a:r>
            <a:r>
              <a:rPr lang="zh-TW" altLang="en-US" sz="2200" u="sng" dirty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皆會</a:t>
            </a:r>
            <a:r>
              <a:rPr lang="zh-TW" altLang="en-US" sz="2200" u="sng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亮</a:t>
            </a:r>
            <a:r>
              <a:rPr lang="zh-TW" altLang="en-US" sz="2200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起</a:t>
            </a:r>
            <a:r>
              <a:rPr lang="zh-TW" alt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TW" sz="2200" dirty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58775" indent="-358775">
              <a:spcBef>
                <a:spcPts val="1200"/>
              </a:spcBef>
              <a:buFont typeface="+mj-lt"/>
              <a:buAutoNum type="arabicPeriod"/>
            </a:pP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這實驗只會全亮或全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暗，沒有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部份亮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起，看起來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相當無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趣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r>
              <a:rPr lang="zh-TW" altLang="en-US" sz="2200" dirty="0" smtClean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但</a:t>
            </a:r>
            <a:r>
              <a:rPr lang="zh-TW" altLang="en-US" sz="2200" dirty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這實驗卻能代表非常重要的電子學</a:t>
            </a:r>
            <a:r>
              <a:rPr lang="zh-TW" altLang="en-US" sz="2200" dirty="0" smtClean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概論。</a:t>
            </a:r>
            <a:endParaRPr lang="en-US" altLang="zh-TW" sz="2200" dirty="0">
              <a:solidFill>
                <a:srgbClr val="0000CC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58775" indent="-358775">
              <a:spcBef>
                <a:spcPts val="1200"/>
              </a:spcBef>
              <a:buFont typeface="+mj-lt"/>
              <a:buAutoNum type="arabicPeriod"/>
            </a:pP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像這樣兩個開關可應用於家中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電燈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或是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當跨越鐵路的兩個感測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器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應用於當開始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噹噹響與放下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閘門時。</a:t>
            </a:r>
            <a:endParaRPr lang="en-US" altLang="zh-TW" sz="22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58775" indent="-358775">
              <a:spcBef>
                <a:spcPts val="1200"/>
              </a:spcBef>
              <a:buFont typeface="+mj-lt"/>
              <a:buAutoNum type="arabicPeriod"/>
            </a:pP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開關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也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可多於兩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個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電路功能是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一樣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的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TW" sz="2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899592" y="653787"/>
            <a:ext cx="662473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To </a:t>
            </a:r>
            <a:r>
              <a:rPr lang="en-US" altLang="zh-TW" sz="20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introduce you to the OR concept of electronic</a:t>
            </a:r>
            <a:r>
              <a:rPr lang="zh-TW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20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wiring</a:t>
            </a:r>
            <a:r>
              <a:rPr lang="en-US" altLang="zh-TW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zh-TW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電子</a:t>
            </a:r>
            <a:r>
              <a:rPr lang="zh-TW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接線的 </a:t>
            </a:r>
            <a:r>
              <a:rPr lang="en-US" altLang="zh-TW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OR</a:t>
            </a:r>
            <a:r>
              <a:rPr lang="zh-TW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概念</a:t>
            </a:r>
            <a:endParaRPr lang="en-US" altLang="zh-TW" sz="2400" b="1" dirty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96890"/>
            <a:ext cx="1346173" cy="919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38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5184576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107504" y="116632"/>
            <a:ext cx="36465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(48)</a:t>
            </a:r>
            <a:r>
              <a:rPr lang="zh-TW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AND That</a:t>
            </a:r>
            <a:endParaRPr lang="zh-TW" alt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716253" y="1681058"/>
            <a:ext cx="3279848" cy="412420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6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glow rad="254000">
              <a:schemeClr val="bg1">
                <a:lumMod val="50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358775" indent="-358775">
              <a:spcBef>
                <a:spcPts val="1200"/>
              </a:spcBef>
              <a:buFont typeface="+mj-lt"/>
              <a:buAutoNum type="arabicPeriod"/>
            </a:pPr>
            <a:r>
              <a:rPr lang="zh-TW" altLang="en-US" sz="2200" u="sng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同時</a:t>
            </a:r>
            <a:r>
              <a:rPr lang="zh-TW" altLang="en-US" sz="2200" u="sng" dirty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開啟</a:t>
            </a:r>
            <a:r>
              <a:rPr lang="en-US" altLang="zh-TW" sz="2200" u="sng" dirty="0" smtClean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S1:ON</a:t>
            </a:r>
            <a:r>
              <a:rPr lang="zh-TW" altLang="en-US" sz="2200" u="sng" dirty="0" smtClean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與按壓</a:t>
            </a:r>
            <a:r>
              <a:rPr lang="en-US" altLang="zh-TW" sz="2200" u="sng" dirty="0" smtClean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S2</a:t>
            </a:r>
            <a:r>
              <a:rPr lang="zh-TW" altLang="en-US" sz="2200" u="sng" dirty="0" smtClean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en-US" altLang="zh-TW" sz="2200" u="sng" dirty="0" smtClean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LED</a:t>
            </a:r>
            <a:r>
              <a:rPr lang="zh-TW" altLang="en-US" sz="2200" u="sng" dirty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燈才會</a:t>
            </a:r>
            <a:r>
              <a:rPr lang="zh-TW" altLang="en-US" sz="2200" u="sng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亮</a:t>
            </a:r>
            <a:r>
              <a:rPr lang="zh-TW" altLang="en-US" sz="2200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起</a:t>
            </a:r>
            <a:r>
              <a:rPr lang="zh-TW" alt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TW" sz="2200" dirty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58775" indent="-358775">
              <a:spcBef>
                <a:spcPts val="1200"/>
              </a:spcBef>
              <a:buFont typeface="+mj-lt"/>
              <a:buAutoNum type="arabicPeriod"/>
            </a:pP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這兩個開關裝置就像家中電燈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一樣，有</a:t>
            </a:r>
            <a:r>
              <a:rPr lang="zh-TW" altLang="en-US" sz="2200" dirty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房間</a:t>
            </a:r>
            <a:r>
              <a:rPr lang="zh-TW" altLang="en-US" sz="2200" dirty="0" smtClean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開關</a:t>
            </a:r>
            <a:r>
              <a:rPr lang="en-US" altLang="zh-TW" sz="2200" dirty="0" smtClean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(S2)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與</a:t>
            </a:r>
            <a:r>
              <a:rPr lang="zh-TW" altLang="en-US" sz="2200" dirty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電源箱裡的主</a:t>
            </a:r>
            <a:r>
              <a:rPr lang="zh-TW" altLang="en-US" sz="2200" dirty="0" smtClean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開關</a:t>
            </a:r>
            <a:r>
              <a:rPr lang="en-US" altLang="zh-TW" sz="2200" dirty="0" smtClean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(S1)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TW" sz="2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58775" indent="-358775">
              <a:spcBef>
                <a:spcPts val="1200"/>
              </a:spcBef>
              <a:buFont typeface="+mj-lt"/>
              <a:buAutoNum type="arabicPeriod"/>
            </a:pPr>
            <a:r>
              <a:rPr lang="en-US" altLang="zh-TW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AND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與</a:t>
            </a:r>
            <a:r>
              <a:rPr lang="en-US" altLang="zh-TW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OR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電路的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組合，被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應用於電腦加乘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數目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這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電路被製成小的電晶體於大規模的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積體電路。 </a:t>
            </a:r>
            <a:endParaRPr lang="zh-TW" altLang="en-US" sz="2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899592" y="591071"/>
            <a:ext cx="47850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To </a:t>
            </a:r>
            <a:r>
              <a:rPr lang="en-US" altLang="zh-TW" sz="20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introduce you to digital circuits</a:t>
            </a:r>
            <a:r>
              <a:rPr lang="en-US" altLang="zh-TW" sz="2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zh-TW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數位電路</a:t>
            </a:r>
            <a:r>
              <a:rPr lang="en-US" altLang="zh-TW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, </a:t>
            </a:r>
            <a:r>
              <a:rPr lang="en-US" altLang="zh-TW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AND</a:t>
            </a:r>
            <a:r>
              <a:rPr lang="zh-TW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概念</a:t>
            </a:r>
            <a:r>
              <a:rPr lang="en-US" altLang="zh-TW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.</a:t>
            </a:r>
            <a:endParaRPr lang="en-US" altLang="zh-TW" sz="2400" b="1" dirty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21397"/>
            <a:ext cx="1639924" cy="1100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0642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7504" y="188640"/>
            <a:ext cx="51092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(49)</a:t>
            </a:r>
            <a:r>
              <a:rPr lang="zh-TW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Neither This NOR That</a:t>
            </a:r>
            <a:endParaRPr lang="zh-TW" alt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228184" y="1772816"/>
            <a:ext cx="2808312" cy="393954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6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glow rad="254000">
              <a:schemeClr val="bg1">
                <a:lumMod val="50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358775" indent="-358775">
              <a:spcBef>
                <a:spcPts val="1200"/>
              </a:spcBef>
              <a:buFont typeface="+mj-lt"/>
              <a:buAutoNum type="arabicPeriod"/>
            </a:pP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試試開關</a:t>
            </a:r>
            <a:r>
              <a:rPr lang="en-US" altLang="zh-TW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S1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與按壓</a:t>
            </a:r>
            <a:r>
              <a:rPr lang="en-US" altLang="zh-TW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S2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什麼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狀況</a:t>
            </a:r>
            <a:r>
              <a:rPr lang="en-US" altLang="zh-TW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LED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會亮起或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熄滅？</a:t>
            </a:r>
            <a:endParaRPr lang="en-US" altLang="zh-TW" sz="2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58775" indent="-358775">
              <a:spcBef>
                <a:spcPts val="1200"/>
              </a:spcBef>
              <a:buFont typeface="+mj-lt"/>
              <a:buAutoNum type="arabicPeriod"/>
            </a:pP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與實驗</a:t>
            </a:r>
            <a:r>
              <a:rPr lang="en-US" altLang="zh-TW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(47)</a:t>
            </a:r>
            <a:r>
              <a:rPr lang="en-US" altLang="zh-TW" sz="2200" dirty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OR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電路狀況</a:t>
            </a:r>
            <a:r>
              <a:rPr lang="zh-TW" altLang="en-US" sz="2200" dirty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完全</a:t>
            </a:r>
            <a:r>
              <a:rPr lang="zh-TW" altLang="en-US" sz="2200" dirty="0" smtClean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相反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TW" sz="2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58775" indent="-358775">
              <a:spcBef>
                <a:spcPts val="1200"/>
              </a:spcBef>
              <a:buFont typeface="+mj-lt"/>
              <a:buAutoNum type="arabicPeriod"/>
            </a:pPr>
            <a:r>
              <a:rPr lang="zh-TW" altLang="en-US" sz="2200" u="sng" dirty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只要</a:t>
            </a:r>
            <a:r>
              <a:rPr lang="en-US" altLang="zh-TW" sz="2200" u="sng" dirty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S1:ON</a:t>
            </a:r>
            <a:r>
              <a:rPr lang="zh-TW" altLang="en-US" sz="2200" u="sng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或是</a:t>
            </a:r>
            <a:r>
              <a:rPr lang="zh-TW" altLang="en-US" sz="2200" u="sng" dirty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按壓到</a:t>
            </a:r>
            <a:r>
              <a:rPr lang="en-US" altLang="zh-TW" sz="2200" u="sng" dirty="0" smtClean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S2</a:t>
            </a:r>
            <a:r>
              <a:rPr lang="zh-TW" altLang="en-US" sz="2200" u="sng" dirty="0" smtClean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en-US" altLang="zh-TW" sz="2200" u="sng" dirty="0" smtClean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LED</a:t>
            </a:r>
            <a:r>
              <a:rPr lang="zh-TW" altLang="en-US" sz="2200" u="sng" dirty="0" smtClean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就會</a:t>
            </a:r>
            <a:r>
              <a:rPr lang="zh-TW" altLang="en-US" sz="2200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熄滅</a:t>
            </a:r>
            <a:r>
              <a:rPr lang="zh-TW" altLang="en-US" sz="2200" dirty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TW" sz="2200" dirty="0">
              <a:solidFill>
                <a:srgbClr val="0000CC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58775" indent="-358775">
              <a:spcBef>
                <a:spcPts val="1200"/>
              </a:spcBef>
              <a:buFont typeface="+mj-lt"/>
              <a:buAutoNum type="arabicPeriod"/>
            </a:pPr>
            <a:r>
              <a:rPr lang="en-US" altLang="zh-TW" sz="22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NOR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是</a:t>
            </a:r>
            <a:r>
              <a:rPr lang="en-US" altLang="zh-TW" sz="2200" dirty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NOT</a:t>
            </a:r>
            <a:r>
              <a:rPr lang="zh-TW" altLang="en-US" sz="2200" dirty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2200" dirty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this OR that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的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縮寫。</a:t>
            </a:r>
            <a:r>
              <a:rPr lang="en-US" altLang="zh-TW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endParaRPr lang="en-US" altLang="zh-TW" sz="2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89" y="1556792"/>
            <a:ext cx="5935114" cy="4257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971600" y="737210"/>
            <a:ext cx="509780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To </a:t>
            </a:r>
            <a:r>
              <a:rPr lang="en-US" altLang="zh-TW" sz="20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demonstrate the concept of a NOR circuit</a:t>
            </a:r>
            <a:r>
              <a:rPr lang="en-US" altLang="zh-TW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altLang="zh-TW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NOR</a:t>
            </a:r>
            <a:r>
              <a:rPr lang="zh-TW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電路概念</a:t>
            </a:r>
            <a:endParaRPr lang="en-US" altLang="zh-TW" sz="2400" b="1" dirty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grpSp>
        <p:nvGrpSpPr>
          <p:cNvPr id="9" name="群組 8"/>
          <p:cNvGrpSpPr/>
          <p:nvPr/>
        </p:nvGrpSpPr>
        <p:grpSpPr>
          <a:xfrm>
            <a:off x="6156176" y="322508"/>
            <a:ext cx="2908514" cy="1234284"/>
            <a:chOff x="6156176" y="259792"/>
            <a:chExt cx="2908514" cy="1234284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27695" y="259792"/>
              <a:ext cx="1336995" cy="917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6176" y="281415"/>
              <a:ext cx="1310909" cy="895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文字方塊 4"/>
            <p:cNvSpPr txBox="1"/>
            <p:nvPr/>
          </p:nvSpPr>
          <p:spPr>
            <a:xfrm>
              <a:off x="8050837" y="1124744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NOR</a:t>
              </a:r>
              <a:endParaRPr lang="zh-TW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文字方塊 9"/>
            <p:cNvSpPr txBox="1"/>
            <p:nvPr/>
          </p:nvSpPr>
          <p:spPr>
            <a:xfrm>
              <a:off x="6561365" y="1124744"/>
              <a:ext cx="5309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OR</a:t>
              </a:r>
              <a:endParaRPr lang="zh-TW" alt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向右箭號 5"/>
            <p:cNvSpPr/>
            <p:nvPr/>
          </p:nvSpPr>
          <p:spPr>
            <a:xfrm>
              <a:off x="7532327" y="544325"/>
              <a:ext cx="230789" cy="292387"/>
            </a:xfrm>
            <a:prstGeom prst="rightArrow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452620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7504" y="116632"/>
            <a:ext cx="46313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(50)</a:t>
            </a:r>
            <a:r>
              <a:rPr lang="zh-TW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 This AND That</a:t>
            </a:r>
            <a:endParaRPr lang="zh-TW" alt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1" y="1700808"/>
            <a:ext cx="5642749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565295" y="701407"/>
            <a:ext cx="51257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To </a:t>
            </a:r>
            <a:r>
              <a:rPr lang="en-US" altLang="zh-TW" sz="20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demonstrate the concept of a NAND circuit</a:t>
            </a:r>
            <a:r>
              <a:rPr lang="en-US" altLang="zh-TW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.</a:t>
            </a:r>
          </a:p>
          <a:p>
            <a:r>
              <a:rPr lang="en-US" altLang="zh-TW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NAND</a:t>
            </a:r>
            <a:r>
              <a:rPr lang="zh-TW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電路</a:t>
            </a:r>
            <a:r>
              <a:rPr lang="zh-TW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概念</a:t>
            </a:r>
            <a:endParaRPr lang="en-US" altLang="zh-TW" sz="2400" b="1" dirty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796136" y="1628800"/>
            <a:ext cx="3279215" cy="5109091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6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glow rad="254000">
              <a:schemeClr val="bg1">
                <a:lumMod val="50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358775" indent="-358775">
              <a:spcBef>
                <a:spcPts val="1200"/>
              </a:spcBef>
              <a:buFont typeface="+mj-lt"/>
              <a:buAutoNum type="arabicPeriod"/>
            </a:pP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試試開關</a:t>
            </a:r>
            <a:r>
              <a:rPr lang="en-US" altLang="zh-TW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S1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與按壓</a:t>
            </a:r>
            <a:r>
              <a:rPr lang="en-US" altLang="zh-TW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S2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en-US" altLang="zh-TW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什麼狀況</a:t>
            </a:r>
            <a:r>
              <a:rPr lang="en-US" altLang="zh-TW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LED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會亮起或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熄滅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？</a:t>
            </a:r>
            <a:endParaRPr lang="en-US" altLang="zh-TW" sz="2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58775" indent="-358775">
              <a:spcBef>
                <a:spcPts val="1200"/>
              </a:spcBef>
              <a:buFont typeface="+mj-lt"/>
              <a:buAutoNum type="arabicPeriod"/>
            </a:pP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與實驗</a:t>
            </a:r>
            <a:r>
              <a:rPr lang="en-US" altLang="zh-TW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(48)</a:t>
            </a:r>
            <a:r>
              <a:rPr lang="en-US" altLang="zh-TW" sz="2200" dirty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AND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電路狀況</a:t>
            </a:r>
            <a:r>
              <a:rPr lang="zh-TW" altLang="en-US" sz="2200" dirty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完全</a:t>
            </a:r>
            <a:r>
              <a:rPr lang="zh-TW" altLang="en-US" sz="2200" dirty="0" smtClean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相反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TW" sz="2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58775" indent="-358775">
              <a:spcBef>
                <a:spcPts val="1200"/>
              </a:spcBef>
              <a:buFont typeface="+mj-lt"/>
              <a:buAutoNum type="arabicPeriod"/>
            </a:pPr>
            <a:r>
              <a:rPr lang="zh-TW" altLang="en-US" sz="2200" u="sng" dirty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只有</a:t>
            </a:r>
            <a:r>
              <a:rPr lang="zh-TW" altLang="en-US" sz="2200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同時</a:t>
            </a:r>
            <a:r>
              <a:rPr lang="en-US" altLang="zh-TW" sz="2200" u="sng" dirty="0" smtClean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S1:ON</a:t>
            </a:r>
            <a:r>
              <a:rPr lang="zh-TW" altLang="en-US" sz="2200" u="sng" dirty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與按壓</a:t>
            </a:r>
            <a:r>
              <a:rPr lang="en-US" altLang="zh-TW" sz="2200" u="sng" dirty="0" smtClean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S2</a:t>
            </a:r>
            <a:r>
              <a:rPr lang="zh-TW" altLang="en-US" sz="2200" u="sng" dirty="0" smtClean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en-US" altLang="zh-TW" sz="2200" u="sng" dirty="0" smtClean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LED</a:t>
            </a:r>
            <a:r>
              <a:rPr lang="zh-TW" altLang="en-US" sz="2200" u="sng" dirty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燈才會</a:t>
            </a:r>
            <a:r>
              <a:rPr lang="zh-TW" altLang="en-US" sz="2200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熄滅</a:t>
            </a:r>
            <a:r>
              <a:rPr lang="zh-TW" alt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TW" sz="2200" dirty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58775" indent="-358775">
              <a:spcBef>
                <a:spcPts val="1200"/>
              </a:spcBef>
              <a:buFont typeface="+mj-lt"/>
              <a:buAutoNum type="arabicPeriod"/>
            </a:pPr>
            <a:r>
              <a:rPr lang="en-US" altLang="zh-TW" sz="22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NAND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是</a:t>
            </a:r>
            <a:r>
              <a:rPr lang="en-US" altLang="zh-TW" sz="2200" dirty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NOT</a:t>
            </a:r>
            <a:r>
              <a:rPr lang="zh-TW" altLang="en-US" sz="2200" dirty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2200" dirty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this AND that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的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縮寫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TW" sz="2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58775" indent="-358775">
              <a:spcBef>
                <a:spcPts val="1200"/>
              </a:spcBef>
              <a:buFont typeface="+mj-lt"/>
              <a:buAutoNum type="arabicPeriod"/>
            </a:pP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電路開關可更多或更少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若只有一個輸入開關，則可形成</a:t>
            </a:r>
            <a:r>
              <a:rPr lang="en-US" altLang="zh-TW" sz="2200" dirty="0" smtClean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NOT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電路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TW" sz="22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grpSp>
        <p:nvGrpSpPr>
          <p:cNvPr id="8" name="群組 7"/>
          <p:cNvGrpSpPr/>
          <p:nvPr/>
        </p:nvGrpSpPr>
        <p:grpSpPr>
          <a:xfrm>
            <a:off x="5705320" y="108511"/>
            <a:ext cx="3388266" cy="1320083"/>
            <a:chOff x="5705320" y="108511"/>
            <a:chExt cx="3388266" cy="1320083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6336" y="108511"/>
              <a:ext cx="1497250" cy="1016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5320" y="108511"/>
              <a:ext cx="1514119" cy="1016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文字方塊 4"/>
            <p:cNvSpPr txBox="1"/>
            <p:nvPr/>
          </p:nvSpPr>
          <p:spPr>
            <a:xfrm>
              <a:off x="7895409" y="1039158"/>
              <a:ext cx="8515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NAND</a:t>
              </a:r>
              <a:endParaRPr lang="zh-TW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文字方塊 8"/>
            <p:cNvSpPr txBox="1"/>
            <p:nvPr/>
          </p:nvSpPr>
          <p:spPr>
            <a:xfrm>
              <a:off x="6058967" y="1059262"/>
              <a:ext cx="6848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</a:t>
              </a:r>
              <a:endParaRPr lang="zh-TW" alt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向右箭號 5"/>
            <p:cNvSpPr/>
            <p:nvPr/>
          </p:nvSpPr>
          <p:spPr>
            <a:xfrm>
              <a:off x="7289122" y="493668"/>
              <a:ext cx="307214" cy="271036"/>
            </a:xfrm>
            <a:prstGeom prst="rightArrow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467097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7504" y="44624"/>
            <a:ext cx="53260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(61)</a:t>
            </a:r>
            <a:r>
              <a:rPr lang="zh-TW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Light-Controlled Sounds</a:t>
            </a:r>
            <a:endParaRPr lang="zh-TW" alt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43050"/>
            <a:ext cx="6156176" cy="4699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395536" y="635594"/>
            <a:ext cx="6048672" cy="1054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2500"/>
              </a:lnSpc>
            </a:pPr>
            <a:r>
              <a:rPr lang="en-US" altLang="zh-TW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To </a:t>
            </a:r>
            <a:r>
              <a:rPr lang="en-US" altLang="zh-TW" sz="20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give a more dramatic</a:t>
            </a:r>
            <a:r>
              <a:rPr lang="zh-TW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20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demonstration of using</a:t>
            </a:r>
            <a:r>
              <a:rPr lang="zh-TW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20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the photosensitive resistance</a:t>
            </a:r>
            <a:r>
              <a:rPr lang="en-US" altLang="zh-TW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ts val="2500"/>
              </a:lnSpc>
            </a:pPr>
            <a:r>
              <a:rPr lang="zh-TW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使用光敏電阻來產生更具戲劇性的聲音表現</a:t>
            </a:r>
            <a:endParaRPr lang="en-US" altLang="zh-TW" sz="2400" b="1" dirty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588224" y="332656"/>
            <a:ext cx="2448272" cy="360098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6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glow rad="254000">
              <a:schemeClr val="bg1">
                <a:lumMod val="50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358775" indent="-358775">
              <a:spcBef>
                <a:spcPts val="1200"/>
              </a:spcBef>
              <a:buFont typeface="+mj-lt"/>
              <a:buAutoNum type="arabicPeriod"/>
            </a:pPr>
            <a:r>
              <a:rPr lang="zh-TW" altLang="en-US" sz="2200" dirty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開啟電源</a:t>
            </a:r>
            <a:r>
              <a:rPr lang="en-US" altLang="zh-TW" sz="2200" dirty="0" smtClean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S1:ON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en-US" altLang="zh-TW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WC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發出警車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聲響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TW" sz="2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58775" indent="-358775">
              <a:spcBef>
                <a:spcPts val="1200"/>
              </a:spcBef>
              <a:buFont typeface="+mj-lt"/>
              <a:buAutoNum type="arabicPeriod"/>
            </a:pP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此時</a:t>
            </a:r>
            <a:r>
              <a:rPr lang="zh-TW" altLang="en-US" sz="22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聲音大小可以利用</a:t>
            </a:r>
            <a:r>
              <a:rPr lang="en-US" altLang="zh-TW" sz="22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RP</a:t>
            </a:r>
            <a:r>
              <a:rPr lang="zh-TW" altLang="en-US" sz="22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照光強度來</a:t>
            </a:r>
            <a:r>
              <a:rPr lang="zh-TW" alt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控制。</a:t>
            </a:r>
            <a:endParaRPr lang="en-US" altLang="zh-TW" sz="2200" dirty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58775" indent="-358775">
              <a:spcBef>
                <a:spcPts val="1200"/>
              </a:spcBef>
              <a:buFont typeface="+mj-lt"/>
              <a:buAutoNum type="arabicPeriod"/>
            </a:pP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比較看看哪種狀況聲響較大？</a:t>
            </a:r>
            <a:r>
              <a:rPr lang="en-US" altLang="zh-TW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</a:p>
          <a:p>
            <a:pPr marL="358775" indent="-358775">
              <a:spcBef>
                <a:spcPts val="1200"/>
              </a:spcBef>
              <a:buFont typeface="+mj-lt"/>
              <a:buAutoNum type="arabicPeriod"/>
            </a:pPr>
            <a:r>
              <a:rPr lang="zh-TW" altLang="en-US" sz="2200" dirty="0" smtClean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為什麼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？</a:t>
            </a:r>
            <a:endParaRPr lang="en-US" altLang="zh-TW" sz="2200" dirty="0">
              <a:solidFill>
                <a:srgbClr val="0000CC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5688838"/>
              </p:ext>
            </p:extLst>
          </p:nvPr>
        </p:nvGraphicFramePr>
        <p:xfrm>
          <a:off x="5357785" y="4286254"/>
          <a:ext cx="3786215" cy="2571746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60362"/>
                <a:gridCol w="1187832"/>
                <a:gridCol w="1150189"/>
                <a:gridCol w="1187832"/>
              </a:tblGrid>
              <a:tr h="452751">
                <a:tc>
                  <a:txBody>
                    <a:bodyPr/>
                    <a:lstStyle/>
                    <a:p>
                      <a:endParaRPr lang="zh-TW" altLang="en-US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連接狀態</a:t>
                      </a:r>
                      <a:endParaRPr lang="zh-TW" altLang="en-US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電阻大小</a:t>
                      </a:r>
                      <a:endParaRPr lang="zh-TW" altLang="en-US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聲音大小</a:t>
                      </a:r>
                      <a:endParaRPr lang="zh-TW" altLang="en-US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23799">
                <a:tc>
                  <a:txBody>
                    <a:bodyPr/>
                    <a:lstStyle/>
                    <a:p>
                      <a:r>
                        <a:rPr lang="en-US" altLang="zh-TW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</a:t>
                      </a:r>
                      <a:endParaRPr lang="zh-TW" altLang="en-US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拿掉</a:t>
                      </a:r>
                      <a:r>
                        <a:rPr lang="en-US" altLang="zh-TW" sz="180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RP</a:t>
                      </a:r>
                      <a:r>
                        <a:rPr lang="zh-TW" altLang="en-US" sz="180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</a:t>
                      </a:r>
                      <a:endParaRPr lang="zh-TW" altLang="en-US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80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[R=∞</a:t>
                      </a:r>
                      <a:r>
                        <a:rPr lang="el-GR" altLang="zh-TW" sz="180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Ω</a:t>
                      </a:r>
                      <a:r>
                        <a:rPr lang="en-US" altLang="zh-TW" sz="180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] </a:t>
                      </a:r>
                      <a:endParaRPr lang="zh-TW" altLang="en-US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最小聲</a:t>
                      </a:r>
                      <a:endParaRPr lang="en-US" altLang="zh-TW" sz="1800" dirty="0" smtClean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23799">
                <a:tc>
                  <a:txBody>
                    <a:bodyPr/>
                    <a:lstStyle/>
                    <a:p>
                      <a:r>
                        <a:rPr lang="en-US" altLang="zh-TW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</a:t>
                      </a:r>
                      <a:endParaRPr lang="zh-TW" altLang="en-US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遮住</a:t>
                      </a:r>
                      <a:r>
                        <a:rPr lang="en-US" altLang="zh-TW" sz="180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RP</a:t>
                      </a:r>
                      <a:r>
                        <a:rPr lang="zh-TW" altLang="en-US" sz="180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</a:t>
                      </a:r>
                      <a:endParaRPr lang="zh-TW" altLang="en-US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80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[R~∞</a:t>
                      </a:r>
                      <a:r>
                        <a:rPr lang="el-GR" altLang="zh-TW" sz="180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Ω</a:t>
                      </a:r>
                      <a:r>
                        <a:rPr lang="en-US" altLang="zh-TW" sz="180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]</a:t>
                      </a:r>
                      <a:r>
                        <a:rPr lang="zh-TW" altLang="en-US" sz="180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</a:t>
                      </a:r>
                      <a:endParaRPr lang="zh-TW" altLang="en-US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小聲</a:t>
                      </a:r>
                      <a:endParaRPr lang="en-US" altLang="zh-TW" sz="1800" dirty="0" smtClean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23799">
                <a:tc>
                  <a:txBody>
                    <a:bodyPr/>
                    <a:lstStyle/>
                    <a:p>
                      <a:r>
                        <a:rPr lang="en-US" altLang="zh-TW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</a:t>
                      </a:r>
                      <a:endParaRPr lang="zh-TW" altLang="en-US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80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RP</a:t>
                      </a:r>
                      <a:r>
                        <a:rPr lang="zh-TW" altLang="en-US" sz="180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照強光 </a:t>
                      </a:r>
                      <a:endParaRPr lang="zh-TW" altLang="en-US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80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[R~1K</a:t>
                      </a:r>
                      <a:r>
                        <a:rPr lang="el-GR" altLang="zh-TW" sz="180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Ω</a:t>
                      </a:r>
                      <a:r>
                        <a:rPr lang="en-US" altLang="zh-TW" sz="180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]</a:t>
                      </a:r>
                      <a:r>
                        <a:rPr lang="zh-TW" altLang="en-US" sz="180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</a:t>
                      </a:r>
                      <a:endParaRPr lang="zh-TW" altLang="en-US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大聲</a:t>
                      </a:r>
                      <a:endParaRPr lang="en-US" altLang="zh-TW" sz="1800" dirty="0" smtClean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23799">
                <a:tc>
                  <a:txBody>
                    <a:bodyPr/>
                    <a:lstStyle/>
                    <a:p>
                      <a:r>
                        <a:rPr lang="en-US" altLang="zh-TW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4</a:t>
                      </a:r>
                      <a:endParaRPr lang="zh-TW" altLang="en-US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改接電阻 </a:t>
                      </a:r>
                      <a:endParaRPr lang="zh-TW" altLang="en-US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80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[R~100</a:t>
                      </a:r>
                      <a:r>
                        <a:rPr lang="el-GR" altLang="zh-TW" sz="180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Ω</a:t>
                      </a:r>
                      <a:r>
                        <a:rPr lang="en-US" altLang="zh-TW" sz="180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]</a:t>
                      </a:r>
                      <a:r>
                        <a:rPr lang="zh-TW" altLang="en-US" sz="180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</a:t>
                      </a:r>
                      <a:endParaRPr lang="zh-TW" altLang="en-US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最大聲</a:t>
                      </a:r>
                      <a:endParaRPr lang="en-US" altLang="zh-TW" sz="1800" dirty="0" smtClean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23799">
                <a:tc>
                  <a:txBody>
                    <a:bodyPr/>
                    <a:lstStyle/>
                    <a:p>
                      <a:r>
                        <a:rPr lang="en-US" altLang="zh-TW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5</a:t>
                      </a:r>
                      <a:endParaRPr lang="zh-TW" altLang="en-US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改接導線 </a:t>
                      </a:r>
                      <a:endParaRPr lang="zh-TW" altLang="en-US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80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[R~0</a:t>
                      </a:r>
                      <a:r>
                        <a:rPr lang="el-GR" altLang="zh-TW" sz="180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Ω</a:t>
                      </a:r>
                      <a:r>
                        <a:rPr lang="en-US" altLang="zh-TW" sz="180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]</a:t>
                      </a:r>
                      <a:r>
                        <a:rPr lang="zh-TW" altLang="en-US" sz="180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</a:t>
                      </a:r>
                      <a:endParaRPr lang="zh-TW" altLang="en-US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更小聲 </a:t>
                      </a:r>
                      <a:r>
                        <a:rPr lang="en-US" altLang="zh-TW" sz="18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??</a:t>
                      </a:r>
                      <a:endParaRPr lang="zh-TW" altLang="en-US" sz="18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6228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174074" y="2557353"/>
            <a:ext cx="484619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60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zh-TW" altLang="en-US" sz="60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60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TW" altLang="en-US" sz="60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60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END</a:t>
            </a:r>
            <a:r>
              <a:rPr lang="zh-TW" altLang="en-US" sz="60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60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endParaRPr lang="zh-TW" altLang="en-US" sz="6000" b="1" i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1364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787208" cy="1143000"/>
          </a:xfrm>
        </p:spPr>
        <p:txBody>
          <a:bodyPr>
            <a:noAutofit/>
          </a:bodyPr>
          <a:lstStyle/>
          <a:p>
            <a:r>
              <a:rPr lang="en-US" altLang="zh-TW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 of Electronics Snap Circuits Jr. (SC 100)</a:t>
            </a:r>
            <a:endParaRPr lang="zh-TW" altLang="en-US" sz="36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1520" y="1600200"/>
            <a:ext cx="8579296" cy="5257800"/>
          </a:xfrm>
        </p:spPr>
        <p:txBody>
          <a:bodyPr>
            <a:normAutofit fontScale="85000" lnSpcReduction="10000"/>
          </a:bodyPr>
          <a:lstStyle/>
          <a:p>
            <a:pPr algn="just">
              <a:buSzPct val="70000"/>
              <a:buFont typeface="Wingdings" panose="05000000000000000000" pitchFamily="2" charset="2"/>
              <a:buChar char="l"/>
            </a:pPr>
            <a:r>
              <a:rPr lang="en-US" altLang="zh-TW" dirty="0"/>
              <a:t>Snap Circuits® makes learning electronics easy and fun! </a:t>
            </a:r>
            <a:endParaRPr lang="en-US" altLang="zh-TW" dirty="0" smtClean="0"/>
          </a:p>
          <a:p>
            <a:pPr algn="just">
              <a:buSzPct val="70000"/>
              <a:buFont typeface="Wingdings" panose="05000000000000000000" pitchFamily="2" charset="2"/>
              <a:buChar char="l"/>
            </a:pPr>
            <a:r>
              <a:rPr lang="en-US" altLang="zh-TW" dirty="0" smtClean="0"/>
              <a:t>Just </a:t>
            </a:r>
            <a:r>
              <a:rPr lang="en-US" altLang="zh-TW" dirty="0"/>
              <a:t>follow the colorful pictures in our manual and build exciting projects such as a flying saucer; alarms; doorbells and much more! </a:t>
            </a:r>
            <a:endParaRPr lang="en-US" altLang="zh-TW" dirty="0" smtClean="0"/>
          </a:p>
          <a:p>
            <a:pPr algn="just">
              <a:buSzPct val="70000"/>
              <a:buFont typeface="Wingdings" panose="05000000000000000000" pitchFamily="2" charset="2"/>
              <a:buChar char="l"/>
            </a:pPr>
            <a:r>
              <a:rPr lang="en-US" altLang="zh-TW" dirty="0" smtClean="0"/>
              <a:t>You </a:t>
            </a:r>
            <a:r>
              <a:rPr lang="en-US" altLang="zh-TW" dirty="0"/>
              <a:t>can even play electronic games with your friends. </a:t>
            </a:r>
            <a:endParaRPr lang="en-US" altLang="zh-TW" dirty="0" smtClean="0"/>
          </a:p>
          <a:p>
            <a:pPr algn="just">
              <a:buSzPct val="70000"/>
              <a:buFont typeface="Wingdings" panose="05000000000000000000" pitchFamily="2" charset="2"/>
              <a:buChar char="l"/>
            </a:pPr>
            <a:r>
              <a:rPr lang="en-US" altLang="zh-TW" dirty="0" smtClean="0"/>
              <a:t>All </a:t>
            </a:r>
            <a:r>
              <a:rPr lang="en-US" altLang="zh-TW" dirty="0"/>
              <a:t>parts are mounted on plastic modules and snap together with ease. </a:t>
            </a:r>
            <a:endParaRPr lang="en-US" altLang="zh-TW" dirty="0" smtClean="0"/>
          </a:p>
          <a:p>
            <a:pPr algn="just">
              <a:buSzPct val="70000"/>
              <a:buFont typeface="Wingdings" panose="05000000000000000000" pitchFamily="2" charset="2"/>
              <a:buChar char="l"/>
            </a:pPr>
            <a:r>
              <a:rPr lang="en-US" altLang="zh-TW" dirty="0" smtClean="0"/>
              <a:t>Enjoy </a:t>
            </a:r>
            <a:r>
              <a:rPr lang="en-US" altLang="zh-TW" dirty="0"/>
              <a:t>hours of educational fun while learning about electronics. </a:t>
            </a:r>
            <a:endParaRPr lang="en-US" altLang="zh-TW" dirty="0" smtClean="0"/>
          </a:p>
          <a:p>
            <a:pPr algn="just">
              <a:buSzPct val="70000"/>
              <a:buFont typeface="Wingdings" panose="05000000000000000000" pitchFamily="2" charset="2"/>
              <a:buChar char="l"/>
            </a:pPr>
            <a:r>
              <a:rPr lang="en-US" altLang="zh-TW" dirty="0" smtClean="0"/>
              <a:t>No </a:t>
            </a:r>
            <a:r>
              <a:rPr lang="en-US" altLang="zh-TW" dirty="0"/>
              <a:t>tools required. </a:t>
            </a:r>
            <a:endParaRPr lang="en-US" altLang="zh-TW" dirty="0" smtClean="0"/>
          </a:p>
          <a:p>
            <a:pPr algn="just">
              <a:buSzPct val="70000"/>
              <a:buFont typeface="Wingdings" panose="05000000000000000000" pitchFamily="2" charset="2"/>
              <a:buChar char="l"/>
            </a:pPr>
            <a:r>
              <a:rPr lang="en-US" altLang="zh-TW" dirty="0" smtClean="0"/>
              <a:t>Includes </a:t>
            </a:r>
            <a:r>
              <a:rPr lang="en-US" altLang="zh-TW" dirty="0"/>
              <a:t>Projects 1-101 manual.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0045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771800" y="0"/>
            <a:ext cx="3240360" cy="778098"/>
          </a:xfrm>
        </p:spPr>
        <p:txBody>
          <a:bodyPr/>
          <a:lstStyle/>
          <a:p>
            <a:r>
              <a:rPr lang="en-US" altLang="zh-TW" b="1" u="sng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Content</a:t>
            </a:r>
            <a:endParaRPr lang="zh-TW" altLang="en-US" b="1" u="sng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79512" y="764704"/>
            <a:ext cx="8964488" cy="6192688"/>
          </a:xfrm>
        </p:spPr>
        <p:txBody>
          <a:bodyPr>
            <a:normAutofit fontScale="62500" lnSpcReduction="20000"/>
          </a:bodyPr>
          <a:lstStyle/>
          <a:p>
            <a:pPr marL="1343025" indent="-1343025">
              <a:lnSpc>
                <a:spcPct val="120000"/>
              </a:lnSpc>
              <a:spcBef>
                <a:spcPts val="400"/>
              </a:spcBef>
              <a:buNone/>
            </a:pPr>
            <a:r>
              <a:rPr lang="en-US" altLang="zh-TW" sz="3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Chapter 1: Basic Components &amp; Circuits </a:t>
            </a:r>
            <a:r>
              <a:rPr lang="en-US" altLang="zh-TW" sz="3800" dirty="0"/>
              <a:t>- Introduces electricity with the components and circuit types listed here. </a:t>
            </a:r>
            <a:r>
              <a:rPr lang="en-US" altLang="zh-TW" sz="3800" dirty="0" smtClean="0"/>
              <a:t>By building </a:t>
            </a:r>
            <a:r>
              <a:rPr lang="en-US" altLang="zh-TW" sz="3800" dirty="0"/>
              <a:t>circuits using Snap </a:t>
            </a:r>
            <a:r>
              <a:rPr lang="en-US" altLang="zh-TW" sz="3800" dirty="0" smtClean="0"/>
              <a:t>Circuits</a:t>
            </a:r>
            <a:r>
              <a:rPr lang="en-US" altLang="zh-TW" sz="2800" dirty="0"/>
              <a:t> ®</a:t>
            </a:r>
            <a:r>
              <a:rPr lang="en-US" altLang="zh-TW" sz="3800" dirty="0" smtClean="0"/>
              <a:t>, </a:t>
            </a:r>
            <a:r>
              <a:rPr lang="en-US" altLang="zh-TW" sz="3800" dirty="0"/>
              <a:t>students begin to understand the electrical world.</a:t>
            </a:r>
            <a:endParaRPr lang="en-US" altLang="zh-TW" sz="38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343025" indent="-1343025">
              <a:lnSpc>
                <a:spcPct val="120000"/>
              </a:lnSpc>
              <a:spcBef>
                <a:spcPts val="400"/>
              </a:spcBef>
              <a:buNone/>
            </a:pPr>
            <a:r>
              <a:rPr lang="en-US" altLang="zh-TW" sz="3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Chapter 2: Motors &amp; Electricity </a:t>
            </a:r>
            <a:r>
              <a:rPr lang="en-US" altLang="zh-TW" sz="3800" dirty="0"/>
              <a:t>- Students learn how electricity and magnetism are used in motors and generators, </a:t>
            </a:r>
            <a:r>
              <a:rPr lang="en-US" altLang="zh-TW" sz="3800" dirty="0" smtClean="0"/>
              <a:t>about the </a:t>
            </a:r>
            <a:r>
              <a:rPr lang="en-US" altLang="zh-TW" sz="3800" dirty="0"/>
              <a:t>electricity that runs their homes, and about lightning.</a:t>
            </a:r>
            <a:endParaRPr lang="en-US" altLang="zh-TW" sz="38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343025" indent="-1343025">
              <a:lnSpc>
                <a:spcPct val="120000"/>
              </a:lnSpc>
              <a:spcBef>
                <a:spcPts val="400"/>
              </a:spcBef>
              <a:buNone/>
            </a:pPr>
            <a:r>
              <a:rPr lang="en-US" altLang="zh-TW" sz="3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Chapter 3: Resistance- </a:t>
            </a:r>
            <a:r>
              <a:rPr lang="en-US" altLang="zh-TW" sz="3800" dirty="0" smtClean="0"/>
              <a:t>Students </a:t>
            </a:r>
            <a:r>
              <a:rPr lang="en-US" altLang="zh-TW" sz="3800" dirty="0"/>
              <a:t>learn how resistors are used to limit and control the flow of electricity. They also </a:t>
            </a:r>
            <a:r>
              <a:rPr lang="en-US" altLang="zh-TW" sz="3800" dirty="0" smtClean="0"/>
              <a:t>learn the </a:t>
            </a:r>
            <a:r>
              <a:rPr lang="en-US" altLang="zh-TW" sz="3800" dirty="0"/>
              <a:t>basic rules for understanding circuits, and receive an introduction to digital electronics.</a:t>
            </a:r>
            <a:endParaRPr lang="en-US" altLang="zh-TW" sz="38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343025" indent="-1343025">
              <a:lnSpc>
                <a:spcPct val="120000"/>
              </a:lnSpc>
              <a:spcBef>
                <a:spcPts val="400"/>
              </a:spcBef>
              <a:buNone/>
            </a:pPr>
            <a:r>
              <a:rPr lang="en-US" altLang="zh-TW" sz="3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Chapter 4: Electronic Sound and Integrated Circuits-</a:t>
            </a:r>
            <a:r>
              <a:rPr lang="en-US" altLang="zh-TW" sz="3800" dirty="0"/>
              <a:t>- Students learn how electricity makes sound. They also learn </a:t>
            </a:r>
            <a:r>
              <a:rPr lang="en-US" altLang="zh-TW" sz="3800" dirty="0" smtClean="0"/>
              <a:t>about the </a:t>
            </a:r>
            <a:r>
              <a:rPr lang="en-US" altLang="zh-TW" sz="3800" dirty="0"/>
              <a:t>integrated circuit modules included in Snap </a:t>
            </a:r>
            <a:r>
              <a:rPr lang="en-US" altLang="zh-TW" sz="3800" dirty="0" smtClean="0"/>
              <a:t>Circuits </a:t>
            </a:r>
            <a:r>
              <a:rPr lang="en-US" altLang="zh-TW" sz="3800" dirty="0"/>
              <a:t>and what is inside them. They have the opportunity to use </a:t>
            </a:r>
            <a:r>
              <a:rPr lang="en-US" altLang="zh-TW" sz="3800" dirty="0" err="1" smtClean="0"/>
              <a:t>Ics</a:t>
            </a:r>
            <a:r>
              <a:rPr lang="en-US" altLang="zh-TW" sz="3800" dirty="0" smtClean="0"/>
              <a:t> in </a:t>
            </a:r>
            <a:r>
              <a:rPr lang="en-US" altLang="zh-TW" sz="3800" dirty="0"/>
              <a:t>many types of circuits</a:t>
            </a:r>
            <a:r>
              <a:rPr lang="en-US" altLang="zh-TW" sz="3800" dirty="0" smtClean="0"/>
              <a:t>.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99135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416824" cy="576064"/>
          </a:xfrm>
        </p:spPr>
        <p:txBody>
          <a:bodyPr>
            <a:noAutofit/>
          </a:bodyPr>
          <a:lstStyle/>
          <a:p>
            <a:r>
              <a:rPr lang="en-US" altLang="zh-TW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Chapter 1: Basic Components &amp; Circuits </a:t>
            </a:r>
            <a:endParaRPr lang="zh-TW" alt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1520" y="764704"/>
            <a:ext cx="8767608" cy="60932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TW" sz="2400" dirty="0" smtClean="0"/>
              <a:t>Object:  </a:t>
            </a:r>
            <a:r>
              <a:rPr lang="en-US" altLang="zh-TW" sz="2400" i="1" dirty="0"/>
              <a:t>Introduces electricity with the components and circuit types listed here. </a:t>
            </a:r>
            <a:r>
              <a:rPr lang="en-US" altLang="zh-TW" sz="2400" i="1" dirty="0" smtClean="0"/>
              <a:t>By building </a:t>
            </a:r>
            <a:r>
              <a:rPr lang="en-US" altLang="zh-TW" sz="2400" i="1" dirty="0"/>
              <a:t>circuits using Snap </a:t>
            </a:r>
            <a:r>
              <a:rPr lang="en-US" altLang="zh-TW" sz="2400" i="1" dirty="0" smtClean="0"/>
              <a:t>Circuits Jr, </a:t>
            </a:r>
            <a:r>
              <a:rPr lang="en-US" altLang="zh-TW" sz="2400" i="1" dirty="0"/>
              <a:t>students begin to understand the electrical world.</a:t>
            </a:r>
          </a:p>
          <a:p>
            <a:pPr marL="625475" indent="0">
              <a:buNone/>
            </a:pPr>
            <a:r>
              <a:rPr lang="en-US" altLang="zh-TW" sz="2400" dirty="0" smtClean="0"/>
              <a:t>1-1   </a:t>
            </a:r>
            <a:r>
              <a:rPr lang="en-US" altLang="zh-TW" sz="2400" dirty="0"/>
              <a:t>Electricity</a:t>
            </a:r>
          </a:p>
          <a:p>
            <a:pPr marL="625475" indent="0">
              <a:buNone/>
            </a:pPr>
            <a:r>
              <a:rPr lang="en-US" altLang="zh-TW" sz="2400" dirty="0" smtClean="0"/>
              <a:t>1-2   </a:t>
            </a:r>
            <a:r>
              <a:rPr lang="en-US" altLang="zh-TW" sz="2400" dirty="0"/>
              <a:t>Wires</a:t>
            </a:r>
          </a:p>
          <a:p>
            <a:pPr marL="625475" indent="0">
              <a:buNone/>
            </a:pPr>
            <a:r>
              <a:rPr lang="en-US" altLang="zh-TW" sz="2400" dirty="0" smtClean="0"/>
              <a:t>1-3   </a:t>
            </a:r>
            <a:r>
              <a:rPr lang="en-US" altLang="zh-TW" sz="2400" dirty="0"/>
              <a:t>Batteries</a:t>
            </a:r>
          </a:p>
          <a:p>
            <a:pPr marL="625475" indent="0">
              <a:buNone/>
            </a:pPr>
            <a:r>
              <a:rPr lang="en-US" altLang="zh-TW" sz="2400" dirty="0" smtClean="0"/>
              <a:t>1-4   </a:t>
            </a:r>
            <a:r>
              <a:rPr lang="en-US" altLang="zh-TW" sz="2400" dirty="0"/>
              <a:t>Switches</a:t>
            </a:r>
          </a:p>
          <a:p>
            <a:pPr marL="625475" indent="0">
              <a:buNone/>
            </a:pPr>
            <a:r>
              <a:rPr lang="en-US" altLang="zh-TW" sz="2400" dirty="0" smtClean="0"/>
              <a:t>1-5   </a:t>
            </a:r>
            <a:r>
              <a:rPr lang="en-US" altLang="zh-TW" sz="2400" dirty="0"/>
              <a:t>Lamps</a:t>
            </a:r>
          </a:p>
          <a:p>
            <a:pPr marL="625475" indent="0">
              <a:buNone/>
            </a:pPr>
            <a:r>
              <a:rPr lang="en-US" altLang="zh-TW" sz="2400" dirty="0" smtClean="0"/>
              <a:t>1-6   Base </a:t>
            </a:r>
            <a:r>
              <a:rPr lang="en-US" altLang="zh-TW" sz="2400" dirty="0"/>
              <a:t>Grid </a:t>
            </a:r>
            <a:r>
              <a:rPr lang="en-US" altLang="zh-TW" sz="2400" i="1" dirty="0"/>
              <a:t>- project 1 is discussed</a:t>
            </a:r>
          </a:p>
          <a:p>
            <a:pPr marL="625475" indent="0">
              <a:buNone/>
            </a:pPr>
            <a:r>
              <a:rPr lang="en-US" altLang="zh-TW" sz="2400" dirty="0" smtClean="0"/>
              <a:t>1-7   Series </a:t>
            </a:r>
            <a:r>
              <a:rPr lang="en-US" altLang="zh-TW" sz="2400" dirty="0"/>
              <a:t>and Parallel circuits </a:t>
            </a:r>
            <a:r>
              <a:rPr lang="en-US" altLang="zh-TW" sz="2400" i="1" dirty="0"/>
              <a:t>- two mini-circuits are discussed</a:t>
            </a:r>
          </a:p>
          <a:p>
            <a:pPr marL="625475" indent="0">
              <a:buNone/>
            </a:pPr>
            <a:r>
              <a:rPr lang="en-US" altLang="zh-TW" sz="2400" dirty="0" smtClean="0"/>
              <a:t>1-8   </a:t>
            </a:r>
            <a:r>
              <a:rPr lang="en-US" altLang="zh-TW" sz="2400" dirty="0"/>
              <a:t>Short Circuits</a:t>
            </a:r>
          </a:p>
          <a:p>
            <a:pPr marL="625475" indent="0">
              <a:buNone/>
            </a:pPr>
            <a:r>
              <a:rPr lang="en-US" altLang="zh-TW" sz="2400" dirty="0"/>
              <a:t>1-9 </a:t>
            </a:r>
            <a:r>
              <a:rPr lang="en-US" altLang="zh-TW" sz="2400" dirty="0" smtClean="0"/>
              <a:t>  Solder</a:t>
            </a:r>
            <a:endParaRPr lang="en-US" altLang="zh-TW" sz="2400" dirty="0"/>
          </a:p>
          <a:p>
            <a:pPr marL="625475" indent="0">
              <a:buNone/>
            </a:pPr>
            <a:r>
              <a:rPr lang="en-US" altLang="zh-TW" sz="2400" dirty="0"/>
              <a:t>1-10 Schematics</a:t>
            </a:r>
          </a:p>
          <a:p>
            <a:pPr marL="625475" indent="0">
              <a:buNone/>
            </a:pPr>
            <a:r>
              <a:rPr lang="en-US" altLang="zh-TW" sz="2400" dirty="0"/>
              <a:t>Summary &amp; quiz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202791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75656" y="188640"/>
            <a:ext cx="6264696" cy="706090"/>
          </a:xfrm>
        </p:spPr>
        <p:txBody>
          <a:bodyPr>
            <a:normAutofit/>
          </a:bodyPr>
          <a:lstStyle/>
          <a:p>
            <a:r>
              <a:rPr lang="en-US" altLang="zh-TW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Chapter 2: Motors &amp; Electricity</a:t>
            </a:r>
            <a:endParaRPr lang="zh-TW" altLang="en-US" sz="36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23528" y="908720"/>
            <a:ext cx="8712968" cy="594928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  <a:buSzPct val="70000"/>
              <a:buFont typeface="Wingdings" panose="05000000000000000000" pitchFamily="2" charset="2"/>
              <a:buChar char="l"/>
            </a:pPr>
            <a:r>
              <a:rPr lang="en-US" altLang="zh-TW" dirty="0" smtClean="0"/>
              <a:t>To learn </a:t>
            </a:r>
            <a:r>
              <a:rPr lang="en-US" altLang="zh-TW" dirty="0"/>
              <a:t>how electricity and magnetism are used in motors and generators, </a:t>
            </a:r>
            <a:r>
              <a:rPr lang="en-US" altLang="zh-TW" dirty="0" smtClean="0"/>
              <a:t>about the </a:t>
            </a:r>
            <a:r>
              <a:rPr lang="en-US" altLang="zh-TW" dirty="0"/>
              <a:t>electricity that runs their homes, and about lightning.</a:t>
            </a:r>
          </a:p>
          <a:p>
            <a:pPr marL="1168400" indent="-542925">
              <a:lnSpc>
                <a:spcPct val="120000"/>
              </a:lnSpc>
              <a:buNone/>
            </a:pPr>
            <a:r>
              <a:rPr lang="en-US" altLang="zh-TW" dirty="0"/>
              <a:t>2-1 </a:t>
            </a:r>
            <a:r>
              <a:rPr lang="en-US" altLang="zh-TW" dirty="0" smtClean="0"/>
              <a:t>  Motors </a:t>
            </a:r>
            <a:r>
              <a:rPr lang="en-US" altLang="zh-TW" i="1" dirty="0"/>
              <a:t>- project </a:t>
            </a:r>
            <a:r>
              <a:rPr lang="en-US" altLang="zh-TW" i="1" dirty="0" smtClean="0"/>
              <a:t>2</a:t>
            </a:r>
            <a:endParaRPr lang="en-US" altLang="zh-TW" i="1" dirty="0"/>
          </a:p>
          <a:p>
            <a:pPr marL="1168400" indent="-542925">
              <a:lnSpc>
                <a:spcPct val="120000"/>
              </a:lnSpc>
              <a:buNone/>
            </a:pPr>
            <a:r>
              <a:rPr lang="en-US" altLang="zh-TW" dirty="0"/>
              <a:t>2-2 </a:t>
            </a:r>
            <a:r>
              <a:rPr lang="en-US" altLang="zh-TW" dirty="0" smtClean="0"/>
              <a:t>  Motor </a:t>
            </a:r>
            <a:r>
              <a:rPr lang="en-US" altLang="zh-TW" dirty="0"/>
              <a:t>circuits </a:t>
            </a:r>
            <a:r>
              <a:rPr lang="en-US" altLang="zh-TW" i="1" dirty="0"/>
              <a:t>- projects 5, 6, 80, 11, 12, </a:t>
            </a:r>
            <a:r>
              <a:rPr lang="en-US" altLang="zh-TW" i="1" dirty="0" smtClean="0"/>
              <a:t>13</a:t>
            </a:r>
            <a:endParaRPr lang="en-US" altLang="zh-TW" i="1" dirty="0"/>
          </a:p>
          <a:p>
            <a:pPr marL="1168400" indent="-542925">
              <a:lnSpc>
                <a:spcPct val="120000"/>
              </a:lnSpc>
              <a:buNone/>
            </a:pPr>
            <a:r>
              <a:rPr lang="en-US" altLang="zh-TW" dirty="0"/>
              <a:t>2-3 </a:t>
            </a:r>
            <a:r>
              <a:rPr lang="en-US" altLang="zh-TW" dirty="0" smtClean="0"/>
              <a:t>  Fuses </a:t>
            </a:r>
            <a:r>
              <a:rPr lang="en-US" altLang="zh-TW" i="1" dirty="0"/>
              <a:t>- project </a:t>
            </a:r>
            <a:r>
              <a:rPr lang="en-US" altLang="zh-TW" i="1" dirty="0" smtClean="0"/>
              <a:t>14</a:t>
            </a:r>
            <a:endParaRPr lang="en-US" altLang="zh-TW" i="1" dirty="0"/>
          </a:p>
          <a:p>
            <a:pPr marL="1168400" indent="-542925">
              <a:lnSpc>
                <a:spcPct val="120000"/>
              </a:lnSpc>
              <a:buNone/>
            </a:pPr>
            <a:r>
              <a:rPr lang="en-US" altLang="zh-TW" dirty="0"/>
              <a:t>2-4 </a:t>
            </a:r>
            <a:r>
              <a:rPr lang="en-US" altLang="zh-TW" dirty="0" smtClean="0"/>
              <a:t>  Your </a:t>
            </a:r>
            <a:r>
              <a:rPr lang="en-US" altLang="zh-TW" dirty="0"/>
              <a:t>electric company </a:t>
            </a:r>
            <a:r>
              <a:rPr lang="en-US" altLang="zh-TW" i="1" dirty="0"/>
              <a:t>- projects 55 and </a:t>
            </a:r>
            <a:r>
              <a:rPr lang="en-US" altLang="zh-TW" i="1" dirty="0" smtClean="0"/>
              <a:t>56</a:t>
            </a:r>
            <a:endParaRPr lang="en-US" altLang="zh-TW" i="1" dirty="0"/>
          </a:p>
          <a:p>
            <a:pPr marL="1168400" indent="-542925">
              <a:lnSpc>
                <a:spcPct val="120000"/>
              </a:lnSpc>
              <a:buNone/>
            </a:pPr>
            <a:r>
              <a:rPr lang="en-US" altLang="zh-TW" dirty="0"/>
              <a:t>2-5 </a:t>
            </a:r>
            <a:r>
              <a:rPr lang="en-US" altLang="zh-TW" dirty="0" smtClean="0"/>
              <a:t>  Static </a:t>
            </a:r>
            <a:r>
              <a:rPr lang="en-US" altLang="zh-TW" dirty="0"/>
              <a:t>Electricity</a:t>
            </a:r>
          </a:p>
          <a:p>
            <a:pPr marL="1168400" indent="-542925">
              <a:lnSpc>
                <a:spcPct val="120000"/>
              </a:lnSpc>
              <a:buNone/>
            </a:pPr>
            <a:r>
              <a:rPr lang="en-US" altLang="zh-TW" dirty="0"/>
              <a:t>2-6 </a:t>
            </a:r>
            <a:r>
              <a:rPr lang="en-US" altLang="zh-TW" dirty="0" smtClean="0"/>
              <a:t>  Types </a:t>
            </a:r>
            <a:r>
              <a:rPr lang="en-US" altLang="zh-TW" dirty="0"/>
              <a:t>of lamps</a:t>
            </a:r>
          </a:p>
          <a:p>
            <a:pPr marL="1168400" indent="-542925">
              <a:lnSpc>
                <a:spcPct val="120000"/>
              </a:lnSpc>
              <a:buNone/>
            </a:pPr>
            <a:r>
              <a:rPr lang="en-US" altLang="zh-TW" dirty="0"/>
              <a:t>2-7 </a:t>
            </a:r>
            <a:r>
              <a:rPr lang="en-US" altLang="zh-TW" dirty="0" smtClean="0"/>
              <a:t>  Types </a:t>
            </a:r>
            <a:r>
              <a:rPr lang="en-US" altLang="zh-TW" dirty="0"/>
              <a:t>of switches</a:t>
            </a:r>
          </a:p>
          <a:p>
            <a:pPr marL="1168400" indent="-542925">
              <a:lnSpc>
                <a:spcPct val="120000"/>
              </a:lnSpc>
              <a:buNone/>
            </a:pPr>
            <a:r>
              <a:rPr lang="en-US" altLang="zh-TW" dirty="0"/>
              <a:t>2-8 </a:t>
            </a:r>
            <a:r>
              <a:rPr lang="en-US" altLang="zh-TW" dirty="0" smtClean="0"/>
              <a:t>  Electricians</a:t>
            </a:r>
            <a:endParaRPr lang="en-US" altLang="zh-TW" dirty="0"/>
          </a:p>
          <a:p>
            <a:pPr marL="1168400" indent="-542925">
              <a:lnSpc>
                <a:spcPct val="120000"/>
              </a:lnSpc>
              <a:buNone/>
            </a:pPr>
            <a:r>
              <a:rPr lang="en-US" altLang="zh-TW" dirty="0"/>
              <a:t>Summary &amp; quiz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93895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7667" y="0"/>
            <a:ext cx="8720758" cy="669626"/>
          </a:xfrm>
        </p:spPr>
        <p:txBody>
          <a:bodyPr>
            <a:normAutofit/>
          </a:bodyPr>
          <a:lstStyle/>
          <a:p>
            <a:r>
              <a:rPr lang="en-US" altLang="zh-TW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SC-100</a:t>
            </a:r>
            <a:r>
              <a:rPr lang="zh-TW" altLang="en-US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電子元件清單：</a:t>
            </a:r>
            <a:r>
              <a:rPr lang="zh-TW" alt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元件</a:t>
            </a:r>
            <a:r>
              <a:rPr lang="zh-TW" altLang="en-US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符號＆零件編號</a:t>
            </a:r>
            <a:endParaRPr lang="zh-TW" altLang="en-US" sz="3200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99" y="638347"/>
            <a:ext cx="9036495" cy="6187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圓角矩形 4"/>
          <p:cNvSpPr/>
          <p:nvPr/>
        </p:nvSpPr>
        <p:spPr>
          <a:xfrm>
            <a:off x="611560" y="4653136"/>
            <a:ext cx="3888432" cy="2172593"/>
          </a:xfrm>
          <a:prstGeom prst="round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圓角矩形 5"/>
          <p:cNvSpPr/>
          <p:nvPr/>
        </p:nvSpPr>
        <p:spPr>
          <a:xfrm>
            <a:off x="5513412" y="3212852"/>
            <a:ext cx="3456384" cy="1584176"/>
          </a:xfrm>
          <a:prstGeom prst="roundRect">
            <a:avLst/>
          </a:prstGeom>
          <a:noFill/>
          <a:ln w="3492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06842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79712" y="116632"/>
            <a:ext cx="5400600" cy="706090"/>
          </a:xfrm>
        </p:spPr>
        <p:txBody>
          <a:bodyPr>
            <a:normAutofit fontScale="90000"/>
          </a:bodyPr>
          <a:lstStyle/>
          <a:p>
            <a:r>
              <a:rPr lang="en-US" altLang="zh-TW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Chapter 3: Resistance</a:t>
            </a:r>
            <a:endParaRPr lang="zh-TW" altLang="en-US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23528" y="836712"/>
            <a:ext cx="8820472" cy="59860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2600" dirty="0" smtClean="0"/>
              <a:t>To </a:t>
            </a:r>
            <a:r>
              <a:rPr lang="en-US" altLang="zh-TW" sz="2600" dirty="0"/>
              <a:t>learn how resistors are used to limit and control the flow of electricity. They also </a:t>
            </a:r>
            <a:r>
              <a:rPr lang="en-US" altLang="zh-TW" sz="2600" dirty="0" smtClean="0"/>
              <a:t>learn the </a:t>
            </a:r>
            <a:r>
              <a:rPr lang="en-US" altLang="zh-TW" sz="2600" dirty="0"/>
              <a:t>basic rules for understanding circuits, and receive an introduction to digital electronics.</a:t>
            </a:r>
          </a:p>
          <a:p>
            <a:pPr marL="0" indent="0">
              <a:buNone/>
            </a:pPr>
            <a:r>
              <a:rPr lang="en-US" altLang="zh-TW" sz="2600" dirty="0"/>
              <a:t>3-1 </a:t>
            </a:r>
            <a:r>
              <a:rPr lang="en-US" altLang="zh-TW" sz="2600" dirty="0" smtClean="0"/>
              <a:t> Resistors</a:t>
            </a:r>
            <a:endParaRPr lang="en-US" altLang="zh-TW" sz="2600" dirty="0"/>
          </a:p>
          <a:p>
            <a:pPr marL="0" indent="0">
              <a:buNone/>
            </a:pPr>
            <a:r>
              <a:rPr lang="en-US" altLang="zh-TW" sz="2600" dirty="0"/>
              <a:t>3-2 </a:t>
            </a:r>
            <a:r>
              <a:rPr lang="en-US" altLang="zh-TW" sz="2600" dirty="0" smtClean="0"/>
              <a:t> LEDs </a:t>
            </a:r>
            <a:r>
              <a:rPr lang="en-US" altLang="zh-TW" sz="2600" i="1" dirty="0"/>
              <a:t>- projects 7 &amp;</a:t>
            </a:r>
            <a:r>
              <a:rPr lang="en-US" altLang="zh-TW" sz="2600" i="1" dirty="0" smtClean="0"/>
              <a:t> 8</a:t>
            </a:r>
            <a:endParaRPr lang="en-US" altLang="zh-TW" sz="2600" i="1" dirty="0"/>
          </a:p>
          <a:p>
            <a:pPr marL="0" indent="0">
              <a:buNone/>
            </a:pPr>
            <a:r>
              <a:rPr lang="en-US" altLang="zh-TW" sz="2600" dirty="0"/>
              <a:t>3-3 </a:t>
            </a:r>
            <a:r>
              <a:rPr lang="en-US" altLang="zh-TW" sz="2600" dirty="0" smtClean="0"/>
              <a:t> The </a:t>
            </a:r>
            <a:r>
              <a:rPr lang="en-US" altLang="zh-TW" sz="2600" dirty="0" err="1"/>
              <a:t>Photoresistor</a:t>
            </a:r>
            <a:r>
              <a:rPr lang="en-US" altLang="zh-TW" sz="2600" dirty="0"/>
              <a:t> </a:t>
            </a:r>
            <a:r>
              <a:rPr lang="en-US" altLang="zh-TW" sz="2600" i="1" dirty="0"/>
              <a:t>- one mini-circuit is discussed</a:t>
            </a:r>
          </a:p>
          <a:p>
            <a:pPr marL="625475" indent="-625475">
              <a:buNone/>
            </a:pPr>
            <a:r>
              <a:rPr lang="en-US" altLang="zh-TW" sz="2600" dirty="0"/>
              <a:t>3-4 </a:t>
            </a:r>
            <a:r>
              <a:rPr lang="en-US" altLang="zh-TW" sz="2600" dirty="0" smtClean="0"/>
              <a:t> Resistors </a:t>
            </a:r>
            <a:r>
              <a:rPr lang="en-US" altLang="zh-TW" sz="2600" dirty="0"/>
              <a:t>in series and parallel </a:t>
            </a:r>
            <a:r>
              <a:rPr lang="en-US" altLang="zh-TW" sz="2600" i="1" dirty="0"/>
              <a:t>- three mini-circuits </a:t>
            </a:r>
            <a:r>
              <a:rPr lang="en-US" altLang="zh-TW" sz="2600" dirty="0"/>
              <a:t>are </a:t>
            </a:r>
            <a:r>
              <a:rPr lang="en-US" altLang="zh-TW" sz="2600" dirty="0" smtClean="0"/>
              <a:t>discussed</a:t>
            </a:r>
            <a:endParaRPr lang="en-US" altLang="zh-TW" sz="2600" dirty="0"/>
          </a:p>
          <a:p>
            <a:pPr marL="0" indent="0">
              <a:buNone/>
            </a:pPr>
            <a:r>
              <a:rPr lang="en-US" altLang="zh-TW" sz="2600" dirty="0" smtClean="0"/>
              <a:t>3-5   Resistance </a:t>
            </a:r>
            <a:r>
              <a:rPr lang="en-US" altLang="zh-TW" sz="2600" dirty="0"/>
              <a:t>- </a:t>
            </a:r>
            <a:r>
              <a:rPr lang="en-US" altLang="zh-TW" sz="2600" i="1" dirty="0"/>
              <a:t>project 9 is discussed</a:t>
            </a:r>
          </a:p>
          <a:p>
            <a:pPr marL="0" indent="0">
              <a:buNone/>
            </a:pPr>
            <a:r>
              <a:rPr lang="en-US" altLang="zh-TW" sz="2600" dirty="0"/>
              <a:t>3-6 </a:t>
            </a:r>
            <a:r>
              <a:rPr lang="en-US" altLang="zh-TW" sz="2600" dirty="0" smtClean="0"/>
              <a:t>  Resistance </a:t>
            </a:r>
            <a:r>
              <a:rPr lang="en-US" altLang="zh-TW" sz="2600" dirty="0"/>
              <a:t>of water </a:t>
            </a:r>
            <a:r>
              <a:rPr lang="en-US" altLang="zh-TW" sz="2600" i="1" dirty="0"/>
              <a:t>- projects 98 and </a:t>
            </a:r>
            <a:r>
              <a:rPr lang="en-US" altLang="zh-TW" sz="2600" i="1" dirty="0" smtClean="0"/>
              <a:t>99</a:t>
            </a:r>
            <a:endParaRPr lang="en-US" altLang="zh-TW" sz="2600" i="1" dirty="0"/>
          </a:p>
          <a:p>
            <a:pPr marL="0" indent="0">
              <a:buNone/>
            </a:pPr>
            <a:r>
              <a:rPr lang="en-US" altLang="zh-TW" sz="2600" dirty="0"/>
              <a:t>3-7 </a:t>
            </a:r>
            <a:r>
              <a:rPr lang="en-US" altLang="zh-TW" sz="2600" dirty="0" smtClean="0"/>
              <a:t>  Introduction </a:t>
            </a:r>
            <a:r>
              <a:rPr lang="en-US" altLang="zh-TW" sz="2600" dirty="0"/>
              <a:t>to logic </a:t>
            </a:r>
            <a:r>
              <a:rPr lang="en-US" altLang="zh-TW" sz="2600" i="1" dirty="0"/>
              <a:t>- projects 47, 48, 49, </a:t>
            </a:r>
            <a:r>
              <a:rPr lang="en-US" altLang="zh-TW" sz="2600" i="1" dirty="0" smtClean="0"/>
              <a:t>50</a:t>
            </a:r>
          </a:p>
          <a:p>
            <a:pPr marL="0" indent="0">
              <a:buNone/>
            </a:pPr>
            <a:r>
              <a:rPr lang="en-US" altLang="zh-TW" sz="2600" dirty="0" smtClean="0"/>
              <a:t>3-8   Digital </a:t>
            </a:r>
            <a:r>
              <a:rPr lang="en-US" altLang="zh-TW" sz="2600" dirty="0"/>
              <a:t>electronics</a:t>
            </a:r>
          </a:p>
          <a:p>
            <a:pPr marL="0" indent="0">
              <a:buNone/>
            </a:pPr>
            <a:r>
              <a:rPr lang="en-US" altLang="zh-TW" sz="2600" dirty="0"/>
              <a:t>Summary &amp; </a:t>
            </a:r>
            <a:r>
              <a:rPr lang="en-US" altLang="zh-TW" sz="2600" dirty="0" smtClean="0"/>
              <a:t>quiz</a:t>
            </a:r>
            <a:endParaRPr lang="en-US" altLang="zh-TW" sz="2600" dirty="0"/>
          </a:p>
        </p:txBody>
      </p:sp>
    </p:spTree>
    <p:extLst>
      <p:ext uri="{BB962C8B-B14F-4D97-AF65-F5344CB8AC3E}">
        <p14:creationId xmlns:p14="http://schemas.microsoft.com/office/powerpoint/2010/main" val="3567063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512" y="44624"/>
            <a:ext cx="8784976" cy="634082"/>
          </a:xfrm>
        </p:spPr>
        <p:txBody>
          <a:bodyPr>
            <a:normAutofit fontScale="90000"/>
          </a:bodyPr>
          <a:lstStyle/>
          <a:p>
            <a:r>
              <a:rPr lang="en-US" altLang="zh-TW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Chapter 4: Electronic Sound and Integrated Circuits </a:t>
            </a:r>
            <a:endParaRPr lang="zh-TW" altLang="en-US" sz="36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5536" y="836712"/>
            <a:ext cx="8424936" cy="5904656"/>
          </a:xfrm>
        </p:spPr>
        <p:txBody>
          <a:bodyPr>
            <a:noAutofit/>
          </a:bodyPr>
          <a:lstStyle/>
          <a:p>
            <a:pPr marL="358775" indent="-358775">
              <a:spcBef>
                <a:spcPts val="600"/>
              </a:spcBef>
              <a:buSzPct val="70000"/>
              <a:buFont typeface="Wingdings" panose="05000000000000000000" pitchFamily="2" charset="2"/>
              <a:buChar char="l"/>
            </a:pPr>
            <a:r>
              <a:rPr lang="en-US" altLang="zh-TW" sz="2400" dirty="0" smtClean="0"/>
              <a:t>To learn </a:t>
            </a:r>
            <a:r>
              <a:rPr lang="en-US" altLang="zh-TW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electricity makes sound</a:t>
            </a:r>
            <a:r>
              <a:rPr lang="en-US" altLang="zh-TW" sz="2400" dirty="0"/>
              <a:t>. </a:t>
            </a:r>
            <a:endParaRPr lang="en-US" altLang="zh-TW" sz="2400" dirty="0" smtClean="0"/>
          </a:p>
          <a:p>
            <a:pPr marL="358775" indent="-358775">
              <a:spcBef>
                <a:spcPts val="600"/>
              </a:spcBef>
              <a:buSzPct val="70000"/>
              <a:buFont typeface="Wingdings" panose="05000000000000000000" pitchFamily="2" charset="2"/>
              <a:buChar char="l"/>
            </a:pPr>
            <a:r>
              <a:rPr lang="en-US" altLang="zh-TW" sz="2400" dirty="0" smtClean="0"/>
              <a:t>To learn about </a:t>
            </a:r>
            <a:r>
              <a:rPr lang="en-US" altLang="zh-TW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altLang="zh-TW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integrated circuit modules </a:t>
            </a:r>
            <a:r>
              <a:rPr lang="en-US" altLang="zh-TW" sz="2400" dirty="0"/>
              <a:t>included in Snap </a:t>
            </a:r>
            <a:r>
              <a:rPr lang="en-US" altLang="zh-TW" sz="2400" dirty="0" smtClean="0"/>
              <a:t>Circuits </a:t>
            </a:r>
            <a:r>
              <a:rPr lang="en-US" altLang="zh-TW" sz="2400" dirty="0"/>
              <a:t>and what is inside them. </a:t>
            </a:r>
            <a:endParaRPr lang="en-US" altLang="zh-TW" sz="2400" dirty="0" smtClean="0"/>
          </a:p>
          <a:p>
            <a:pPr marL="358775" indent="-358775">
              <a:spcBef>
                <a:spcPts val="600"/>
              </a:spcBef>
              <a:buSzPct val="70000"/>
              <a:buFont typeface="Wingdings" panose="05000000000000000000" pitchFamily="2" charset="2"/>
              <a:buChar char="l"/>
            </a:pPr>
            <a:r>
              <a:rPr lang="en-US" altLang="zh-TW" sz="2400" dirty="0" smtClean="0"/>
              <a:t>To have the opportunity to </a:t>
            </a:r>
            <a:r>
              <a:rPr lang="en-US" altLang="zh-TW" sz="2400" dirty="0"/>
              <a:t>use </a:t>
            </a:r>
            <a:r>
              <a:rPr lang="en-US" altLang="zh-TW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Ic</a:t>
            </a:r>
            <a:r>
              <a:rPr lang="en-US" altLang="zh-TW" sz="2400" dirty="0" err="1" smtClean="0"/>
              <a:t>s</a:t>
            </a:r>
            <a:r>
              <a:rPr lang="en-US" altLang="zh-TW" sz="2400" dirty="0" smtClean="0"/>
              <a:t> in </a:t>
            </a:r>
            <a:r>
              <a:rPr lang="en-US" altLang="zh-TW" sz="2400" dirty="0"/>
              <a:t>many types of circuits.</a:t>
            </a:r>
          </a:p>
          <a:p>
            <a:pPr marL="450850" indent="0">
              <a:lnSpc>
                <a:spcPct val="110000"/>
              </a:lnSpc>
              <a:spcBef>
                <a:spcPts val="1800"/>
              </a:spcBef>
              <a:buNone/>
            </a:pPr>
            <a:r>
              <a:rPr lang="en-US" altLang="zh-TW" sz="2400" dirty="0"/>
              <a:t>4-1 </a:t>
            </a:r>
            <a:r>
              <a:rPr lang="en-US" altLang="zh-TW" sz="2400" dirty="0" smtClean="0"/>
              <a:t>  Electronic </a:t>
            </a:r>
            <a:r>
              <a:rPr lang="en-US" altLang="zh-TW" sz="2400" dirty="0"/>
              <a:t>Sound </a:t>
            </a:r>
            <a:r>
              <a:rPr lang="en-US" altLang="zh-TW" sz="2400" i="1" dirty="0"/>
              <a:t>- three mini-circuits are discussed</a:t>
            </a:r>
          </a:p>
          <a:p>
            <a:pPr marL="45085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altLang="zh-TW" sz="2400" dirty="0"/>
              <a:t>4-2 </a:t>
            </a:r>
            <a:r>
              <a:rPr lang="en-US" altLang="zh-TW" sz="2400" dirty="0" smtClean="0"/>
              <a:t>  Whistle </a:t>
            </a:r>
            <a:r>
              <a:rPr lang="en-US" altLang="zh-TW" sz="2400" dirty="0"/>
              <a:t>Chip </a:t>
            </a:r>
            <a:r>
              <a:rPr lang="en-US" altLang="zh-TW" sz="2400" i="1" dirty="0"/>
              <a:t>- one mini-circuit is discussed</a:t>
            </a:r>
          </a:p>
          <a:p>
            <a:pPr marL="45085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altLang="zh-TW" sz="2400" dirty="0"/>
              <a:t>4-3 </a:t>
            </a:r>
            <a:r>
              <a:rPr lang="en-US" altLang="zh-TW" sz="2400" dirty="0" smtClean="0"/>
              <a:t>  The </a:t>
            </a:r>
            <a:r>
              <a:rPr lang="en-US" altLang="zh-TW" sz="2400" dirty="0"/>
              <a:t>ICs in snap circuits</a:t>
            </a:r>
          </a:p>
          <a:p>
            <a:pPr marL="45085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altLang="zh-TW" sz="2400" dirty="0"/>
              <a:t>4-4 </a:t>
            </a:r>
            <a:r>
              <a:rPr lang="en-US" altLang="zh-TW" sz="2400" dirty="0" smtClean="0"/>
              <a:t>  Description </a:t>
            </a:r>
            <a:r>
              <a:rPr lang="en-US" altLang="zh-TW" sz="2400" dirty="0"/>
              <a:t>of all projects using ICs</a:t>
            </a:r>
          </a:p>
          <a:p>
            <a:pPr marL="0" indent="0">
              <a:lnSpc>
                <a:spcPct val="110000"/>
              </a:lnSpc>
              <a:spcBef>
                <a:spcPts val="1800"/>
              </a:spcBef>
              <a:buNone/>
            </a:pPr>
            <a:r>
              <a:rPr lang="en-US" altLang="zh-TW" sz="2400" i="1" dirty="0"/>
              <a:t>No projects are discussed in detail here but projects 38, 51, 58, 61, 81, and 83 are recommended.</a:t>
            </a:r>
          </a:p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altLang="zh-TW" sz="2400" dirty="0"/>
              <a:t>Summary &amp; quiz</a:t>
            </a:r>
          </a:p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altLang="zh-TW" sz="2400" dirty="0"/>
              <a:t>Summary of Components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395610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" y="30534"/>
            <a:ext cx="9036495" cy="6782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8955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623870" cy="648072"/>
          </a:xfrm>
        </p:spPr>
        <p:txBody>
          <a:bodyPr>
            <a:normAutofit/>
          </a:bodyPr>
          <a:lstStyle/>
          <a:p>
            <a:r>
              <a:rPr lang="en-US" altLang="zh-TW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does electricity turn the shaft in the motor? </a:t>
            </a:r>
            <a:endParaRPr lang="zh-TW" alt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88590" y="692696"/>
            <a:ext cx="8830816" cy="4669979"/>
          </a:xfrm>
        </p:spPr>
        <p:txBody>
          <a:bodyPr>
            <a:normAutofit/>
          </a:bodyPr>
          <a:lstStyle/>
          <a:p>
            <a:pPr marL="266700" indent="-266700">
              <a:buSzPct val="70000"/>
              <a:buFont typeface="Wingdings" panose="05000000000000000000" pitchFamily="2" charset="2"/>
              <a:buChar char="l"/>
            </a:pPr>
            <a:r>
              <a:rPr lang="en-US" altLang="zh-TW" sz="2400" dirty="0" smtClean="0"/>
              <a:t>The </a:t>
            </a:r>
            <a:r>
              <a:rPr lang="en-US" altLang="zh-TW" sz="2400" dirty="0"/>
              <a:t>answer </a:t>
            </a:r>
            <a:r>
              <a:rPr lang="en-US" altLang="zh-TW" sz="2400" dirty="0" smtClean="0"/>
              <a:t>is </a:t>
            </a:r>
            <a:r>
              <a:rPr lang="en-US" altLang="zh-TW" sz="2400" b="1" dirty="0" smtClean="0">
                <a:solidFill>
                  <a:srgbClr val="0000CC"/>
                </a:solidFill>
              </a:rPr>
              <a:t>magnetism</a:t>
            </a:r>
            <a:r>
              <a:rPr lang="en-US" altLang="zh-TW" sz="2400" dirty="0"/>
              <a:t>. </a:t>
            </a:r>
            <a:endParaRPr lang="en-US" altLang="zh-TW" sz="2400" dirty="0" smtClean="0"/>
          </a:p>
          <a:p>
            <a:pPr marL="266700" indent="-266700">
              <a:buSzPct val="70000"/>
              <a:buFont typeface="Wingdings" panose="05000000000000000000" pitchFamily="2" charset="2"/>
              <a:buChar char="l"/>
            </a:pPr>
            <a:r>
              <a:rPr lang="en-US" altLang="zh-TW" sz="2400" dirty="0" smtClean="0"/>
              <a:t>Electricity </a:t>
            </a:r>
            <a:r>
              <a:rPr lang="en-US" altLang="zh-TW" sz="2400" dirty="0"/>
              <a:t>is closely related to magnetism, and an </a:t>
            </a:r>
            <a:r>
              <a:rPr lang="en-US" altLang="zh-TW" sz="2400" dirty="0" smtClean="0"/>
              <a:t>electric current </a:t>
            </a:r>
            <a:r>
              <a:rPr lang="en-US" altLang="zh-TW" sz="2400" dirty="0"/>
              <a:t>flowing in a wire has a magnetic field similar to that of </a:t>
            </a:r>
            <a:r>
              <a:rPr lang="en-US" altLang="zh-TW" sz="2400" dirty="0" smtClean="0"/>
              <a:t>a very</a:t>
            </a:r>
            <a:r>
              <a:rPr lang="en-US" altLang="zh-TW" sz="2400" dirty="0"/>
              <a:t>, very tiny magnet. </a:t>
            </a:r>
            <a:endParaRPr lang="en-US" altLang="zh-TW" sz="2400" dirty="0" smtClean="0"/>
          </a:p>
          <a:p>
            <a:pPr marL="266700" indent="-266700">
              <a:buSzPct val="70000"/>
              <a:buFont typeface="Wingdings" panose="05000000000000000000" pitchFamily="2" charset="2"/>
              <a:buChar char="l"/>
            </a:pPr>
            <a:r>
              <a:rPr lang="en-US" altLang="zh-TW" sz="2400" dirty="0" smtClean="0"/>
              <a:t>Inside </a:t>
            </a:r>
            <a:r>
              <a:rPr lang="en-US" altLang="zh-TW" sz="2400" dirty="0"/>
              <a:t>the motor is a coil of wire with </a:t>
            </a:r>
            <a:r>
              <a:rPr lang="en-US" altLang="zh-TW" sz="2400" dirty="0" smtClean="0"/>
              <a:t>many loops</a:t>
            </a:r>
            <a:r>
              <a:rPr lang="en-US" altLang="zh-TW" sz="2400" dirty="0"/>
              <a:t>, if a large electric current flows through the loops the </a:t>
            </a:r>
            <a:r>
              <a:rPr lang="en-US" altLang="zh-TW" sz="2400" dirty="0" smtClean="0"/>
              <a:t>magnetic effects </a:t>
            </a:r>
            <a:r>
              <a:rPr lang="en-US" altLang="zh-TW" sz="2400" dirty="0"/>
              <a:t>become concentrated enough to move a small magnet.</a:t>
            </a:r>
          </a:p>
          <a:p>
            <a:pPr>
              <a:buSzPct val="70000"/>
              <a:buFont typeface="Wingdings" panose="05000000000000000000" pitchFamily="2" charset="2"/>
              <a:buChar char="l"/>
            </a:pPr>
            <a:endParaRPr lang="zh-TW" altLang="en-US" sz="2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573016"/>
            <a:ext cx="4591422" cy="30054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179512" y="3631664"/>
            <a:ext cx="4392488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>
              <a:spcBef>
                <a:spcPts val="600"/>
              </a:spcBef>
              <a:buSzPct val="70000"/>
              <a:buFont typeface="Wingdings" panose="05000000000000000000" pitchFamily="2" charset="2"/>
              <a:buChar char="l"/>
            </a:pPr>
            <a:r>
              <a:rPr lang="en-US" altLang="zh-TW" sz="2400" dirty="0">
                <a:solidFill>
                  <a:prstClr val="black"/>
                </a:solidFill>
              </a:rPr>
              <a:t>The motor also has a small magnet, on a shaft. </a:t>
            </a:r>
            <a:endParaRPr lang="en-US" altLang="zh-TW" sz="2400" dirty="0" smtClean="0">
              <a:solidFill>
                <a:prstClr val="black"/>
              </a:solidFill>
            </a:endParaRPr>
          </a:p>
          <a:p>
            <a:pPr marL="342900" indent="-342900">
              <a:spcBef>
                <a:spcPts val="600"/>
              </a:spcBef>
              <a:buSzPct val="100000"/>
              <a:buFont typeface="Wingdings" panose="05000000000000000000" pitchFamily="2" charset="2"/>
              <a:buChar char=""/>
            </a:pPr>
            <a:r>
              <a:rPr lang="en-US" altLang="zh-TW" sz="2400" dirty="0" smtClean="0">
                <a:solidFill>
                  <a:prstClr val="black"/>
                </a:solidFill>
              </a:rPr>
              <a:t>When </a:t>
            </a:r>
            <a:r>
              <a:rPr lang="en-US" altLang="zh-TW" sz="2400" dirty="0">
                <a:solidFill>
                  <a:prstClr val="black"/>
                </a:solidFill>
              </a:rPr>
              <a:t>electricity moves the magnet, the shaft spins</a:t>
            </a:r>
            <a:r>
              <a:rPr lang="en-US" altLang="zh-TW" sz="2400" dirty="0" smtClean="0">
                <a:solidFill>
                  <a:prstClr val="black"/>
                </a:solidFill>
              </a:rPr>
              <a:t>.</a:t>
            </a:r>
          </a:p>
          <a:p>
            <a:pPr marL="342900" indent="-342900">
              <a:spcBef>
                <a:spcPts val="600"/>
              </a:spcBef>
              <a:buSzPct val="100000"/>
              <a:buFont typeface="Wingdings" panose="05000000000000000000" pitchFamily="2" charset="2"/>
              <a:buChar char=""/>
            </a:pPr>
            <a:r>
              <a:rPr lang="en-US" altLang="zh-TW" sz="2400" dirty="0" smtClean="0">
                <a:solidFill>
                  <a:prstClr val="black"/>
                </a:solidFill>
              </a:rPr>
              <a:t>If </a:t>
            </a:r>
            <a:r>
              <a:rPr lang="en-US" altLang="zh-TW" sz="2400" dirty="0">
                <a:solidFill>
                  <a:prstClr val="black"/>
                </a:solidFill>
              </a:rPr>
              <a:t>the fan is on the motor shaft then its blades will create airflow.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73758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483768" y="116632"/>
            <a:ext cx="4248472" cy="706090"/>
          </a:xfrm>
        </p:spPr>
        <p:txBody>
          <a:bodyPr>
            <a:normAutofit fontScale="90000"/>
          </a:bodyPr>
          <a:lstStyle/>
          <a:p>
            <a:r>
              <a:rPr lang="en-US" altLang="zh-TW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Integrated Circuits</a:t>
            </a:r>
            <a:endParaRPr lang="zh-TW" altLang="en-US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7504" y="836713"/>
            <a:ext cx="9036496" cy="3456384"/>
          </a:xfrm>
        </p:spPr>
        <p:txBody>
          <a:bodyPr>
            <a:normAutofit/>
          </a:bodyPr>
          <a:lstStyle/>
          <a:p>
            <a:pPr marL="266700" indent="-266700">
              <a:buSzPct val="70000"/>
              <a:buFont typeface="Wingdings" panose="05000000000000000000" pitchFamily="2" charset="2"/>
              <a:buChar char="l"/>
            </a:pPr>
            <a:r>
              <a:rPr lang="en-US" altLang="zh-TW" sz="2400" dirty="0"/>
              <a:t>Although Snap Circuits includes several parts </a:t>
            </a:r>
            <a:r>
              <a:rPr lang="en-US" altLang="zh-TW" sz="2400" dirty="0" smtClean="0"/>
              <a:t>that are </a:t>
            </a:r>
            <a:r>
              <a:rPr lang="en-US" altLang="zh-TW" sz="2400" dirty="0"/>
              <a:t>called integrated circuits, they are </a:t>
            </a:r>
            <a:r>
              <a:rPr lang="en-US" altLang="zh-TW" sz="2400" dirty="0" smtClean="0"/>
              <a:t>actually modules </a:t>
            </a:r>
            <a:r>
              <a:rPr lang="en-US" altLang="zh-TW" sz="2400" dirty="0"/>
              <a:t>containing a number of parts. </a:t>
            </a:r>
            <a:endParaRPr lang="en-US" altLang="zh-TW" sz="2400" dirty="0" smtClean="0"/>
          </a:p>
          <a:p>
            <a:pPr marL="266700" indent="-266700">
              <a:buSzPct val="70000"/>
              <a:buFont typeface="Wingdings" panose="05000000000000000000" pitchFamily="2" charset="2"/>
              <a:buChar char="l"/>
            </a:pPr>
            <a:r>
              <a:rPr lang="en-US" altLang="zh-TW" sz="2400" dirty="0" smtClean="0"/>
              <a:t>The modules contain </a:t>
            </a:r>
            <a:r>
              <a:rPr lang="en-US" altLang="zh-TW" sz="2400" dirty="0"/>
              <a:t>specialized sound-generation </a:t>
            </a:r>
            <a:r>
              <a:rPr lang="en-US" altLang="zh-TW" sz="2400" dirty="0" smtClean="0"/>
              <a:t>and amplifier </a:t>
            </a:r>
            <a:r>
              <a:rPr lang="en-US" altLang="zh-TW" sz="2400" dirty="0"/>
              <a:t>ICs and other supporting </a:t>
            </a:r>
            <a:r>
              <a:rPr lang="en-US" altLang="zh-TW" sz="2400" dirty="0" smtClean="0"/>
              <a:t>components (resistors</a:t>
            </a:r>
            <a:r>
              <a:rPr lang="en-US" altLang="zh-TW" sz="2400" dirty="0"/>
              <a:t>, capacitors, and transistors) that </a:t>
            </a:r>
            <a:r>
              <a:rPr lang="en-US" altLang="zh-TW" sz="2400" dirty="0" smtClean="0"/>
              <a:t>are always </a:t>
            </a:r>
            <a:r>
              <a:rPr lang="en-US" altLang="zh-TW" sz="2400" dirty="0"/>
              <a:t>needed with them. </a:t>
            </a:r>
            <a:endParaRPr lang="en-US" altLang="zh-TW" sz="2400" dirty="0" smtClean="0"/>
          </a:p>
          <a:p>
            <a:pPr marL="266700" indent="-266700">
              <a:buSzPct val="70000"/>
              <a:buFont typeface="Wingdings" panose="05000000000000000000" pitchFamily="2" charset="2"/>
              <a:buChar char="l"/>
            </a:pPr>
            <a:r>
              <a:rPr lang="en-US" altLang="zh-TW" sz="2400" dirty="0" smtClean="0"/>
              <a:t>This </a:t>
            </a:r>
            <a:r>
              <a:rPr lang="en-US" altLang="zh-TW" sz="2400" dirty="0"/>
              <a:t>was done to </a:t>
            </a:r>
            <a:r>
              <a:rPr lang="en-US" altLang="zh-TW" sz="2400" dirty="0" smtClean="0"/>
              <a:t>simplify the </a:t>
            </a:r>
            <a:r>
              <a:rPr lang="en-US" altLang="zh-TW" sz="2400" dirty="0"/>
              <a:t>connections you need to make to </a:t>
            </a:r>
            <a:r>
              <a:rPr lang="en-US" altLang="zh-TW" sz="2400" dirty="0" smtClean="0"/>
              <a:t>use them</a:t>
            </a:r>
            <a:r>
              <a:rPr lang="en-US" altLang="zh-TW" sz="2400" dirty="0"/>
              <a:t>.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884552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7504" y="1268760"/>
            <a:ext cx="9036496" cy="5688632"/>
          </a:xfrm>
        </p:spPr>
        <p:txBody>
          <a:bodyPr>
            <a:normAutofit fontScale="85000" lnSpcReduction="20000"/>
          </a:bodyPr>
          <a:lstStyle/>
          <a:p>
            <a:pPr marL="358775" indent="-358775">
              <a:lnSpc>
                <a:spcPct val="120000"/>
              </a:lnSpc>
              <a:buFont typeface="+mj-lt"/>
              <a:buAutoNum type="arabicPeriod"/>
            </a:pPr>
            <a:r>
              <a:rPr lang="en-US" altLang="zh-TW" dirty="0"/>
              <a:t>Some types of electronic components can be super-miniaturized, </a:t>
            </a:r>
            <a:r>
              <a:rPr lang="en-US" altLang="zh-TW" dirty="0" smtClean="0"/>
              <a:t>allowing</a:t>
            </a:r>
            <a:r>
              <a:rPr lang="zh-TW" altLang="en-US" dirty="0" smtClean="0"/>
              <a:t> </a:t>
            </a:r>
            <a:r>
              <a:rPr lang="en-US" altLang="zh-TW" dirty="0" smtClean="0"/>
              <a:t>many </a:t>
            </a:r>
            <a:r>
              <a:rPr lang="en-US" altLang="zh-TW" dirty="0"/>
              <a:t>thousands of parts to fit into an area smaller that your fingernail. </a:t>
            </a:r>
            <a:endParaRPr lang="en-US" altLang="zh-TW" dirty="0" smtClean="0"/>
          </a:p>
          <a:p>
            <a:pPr marL="358775" indent="-358775">
              <a:lnSpc>
                <a:spcPct val="120000"/>
              </a:lnSpc>
              <a:buFont typeface="+mj-lt"/>
              <a:buAutoNum type="arabicPeriod"/>
            </a:pPr>
            <a:r>
              <a:rPr lang="en-US" altLang="zh-TW" dirty="0" smtClean="0"/>
              <a:t>These</a:t>
            </a:r>
            <a:r>
              <a:rPr lang="zh-TW" altLang="en-US" dirty="0" smtClean="0"/>
              <a:t> </a:t>
            </a:r>
            <a:r>
              <a:rPr lang="en-US" altLang="zh-TW" dirty="0" smtClean="0"/>
              <a:t>“integrated </a:t>
            </a:r>
            <a:r>
              <a:rPr lang="en-US" altLang="zh-TW" dirty="0"/>
              <a:t>circuits” (ICs) are used in everything from simple electronic toys </a:t>
            </a:r>
            <a:r>
              <a:rPr lang="en-US" altLang="zh-TW" dirty="0" smtClean="0"/>
              <a:t>to</a:t>
            </a:r>
            <a:r>
              <a:rPr lang="zh-TW" altLang="en-US" dirty="0" smtClean="0"/>
              <a:t> </a:t>
            </a:r>
            <a:r>
              <a:rPr lang="en-US" altLang="zh-TW" dirty="0" smtClean="0"/>
              <a:t>the </a:t>
            </a:r>
            <a:r>
              <a:rPr lang="en-US" altLang="zh-TW" dirty="0"/>
              <a:t>most advanced computers. </a:t>
            </a:r>
            <a:endParaRPr lang="en-US" altLang="zh-TW" dirty="0" smtClean="0"/>
          </a:p>
          <a:p>
            <a:pPr marL="358775" indent="-358775">
              <a:lnSpc>
                <a:spcPct val="120000"/>
              </a:lnSpc>
              <a:buFont typeface="+mj-lt"/>
              <a:buAutoNum type="arabicPeriod"/>
            </a:pPr>
            <a:r>
              <a:rPr lang="en-US" altLang="zh-TW" b="1" dirty="0" smtClean="0"/>
              <a:t>The </a:t>
            </a:r>
            <a:r>
              <a:rPr lang="en-US" altLang="zh-TW" b="1" dirty="0"/>
              <a:t>music, alarm, and space war ICs (U1</a:t>
            </a:r>
            <a:r>
              <a:rPr lang="en-US" altLang="zh-TW" b="1" dirty="0" smtClean="0"/>
              <a:t>,</a:t>
            </a:r>
            <a:r>
              <a:rPr lang="zh-TW" altLang="en-US" b="1" dirty="0" smtClean="0"/>
              <a:t> </a:t>
            </a:r>
            <a:r>
              <a:rPr lang="en-US" altLang="zh-TW" b="1" dirty="0" smtClean="0"/>
              <a:t>U2</a:t>
            </a:r>
            <a:r>
              <a:rPr lang="en-US" altLang="zh-TW" b="1" dirty="0"/>
              <a:t>, and U3) </a:t>
            </a:r>
            <a:r>
              <a:rPr lang="en-US" altLang="zh-TW" dirty="0"/>
              <a:t>in Snap Circuits® are actually modules containing </a:t>
            </a:r>
            <a:r>
              <a:rPr lang="en-US" altLang="zh-TW" dirty="0" smtClean="0"/>
              <a:t>specialized</a:t>
            </a:r>
            <a:r>
              <a:rPr lang="zh-TW" altLang="en-US" dirty="0" smtClean="0"/>
              <a:t> </a:t>
            </a:r>
            <a:r>
              <a:rPr lang="en-US" altLang="zh-TW" dirty="0" smtClean="0"/>
              <a:t>sound-generation </a:t>
            </a:r>
            <a:r>
              <a:rPr lang="en-US" altLang="zh-TW" dirty="0"/>
              <a:t>ICs and other supporting components (resistors</a:t>
            </a:r>
            <a:r>
              <a:rPr lang="en-US" altLang="zh-TW" dirty="0" smtClean="0"/>
              <a:t>,</a:t>
            </a:r>
            <a:r>
              <a:rPr lang="zh-TW" altLang="en-US" dirty="0" smtClean="0"/>
              <a:t> </a:t>
            </a:r>
            <a:r>
              <a:rPr lang="en-US" altLang="zh-TW" dirty="0" smtClean="0"/>
              <a:t>capacitors</a:t>
            </a:r>
            <a:r>
              <a:rPr lang="en-US" altLang="zh-TW" dirty="0"/>
              <a:t>, and transistors) that are always needed with them. </a:t>
            </a:r>
            <a:endParaRPr lang="en-US" altLang="zh-TW" dirty="0" smtClean="0"/>
          </a:p>
          <a:p>
            <a:pPr marL="358775" indent="-358775">
              <a:lnSpc>
                <a:spcPct val="120000"/>
              </a:lnSpc>
              <a:buFont typeface="+mj-lt"/>
              <a:buAutoNum type="arabicPeriod"/>
            </a:pPr>
            <a:r>
              <a:rPr lang="en-US" altLang="zh-TW" dirty="0" smtClean="0"/>
              <a:t>This </a:t>
            </a:r>
            <a:r>
              <a:rPr lang="en-US" altLang="zh-TW" dirty="0"/>
              <a:t>was </a:t>
            </a:r>
            <a:r>
              <a:rPr lang="en-US" altLang="zh-TW" dirty="0" smtClean="0"/>
              <a:t>done</a:t>
            </a:r>
            <a:r>
              <a:rPr lang="zh-TW" altLang="en-US" dirty="0" smtClean="0"/>
              <a:t> </a:t>
            </a:r>
            <a:r>
              <a:rPr lang="en-US" altLang="zh-TW" dirty="0" smtClean="0"/>
              <a:t>to </a:t>
            </a:r>
            <a:r>
              <a:rPr lang="en-US" altLang="zh-TW" dirty="0"/>
              <a:t>simplify the connections you need to make to use them. </a:t>
            </a:r>
            <a:endParaRPr lang="en-US" altLang="zh-TW" dirty="0" smtClean="0"/>
          </a:p>
        </p:txBody>
      </p:sp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2051720" y="188640"/>
            <a:ext cx="4896544" cy="819132"/>
          </a:xfr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cap="rnd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zh-TW" sz="3600" b="1" u="sng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Sound IC </a:t>
            </a:r>
            <a:r>
              <a:rPr lang="zh-TW" altLang="en-US" sz="3600" b="1" u="sng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聲音晶片</a:t>
            </a:r>
            <a:endParaRPr lang="zh-TW" altLang="en-US" sz="3600" b="1" u="sng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96191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9"/>
          <a:stretch/>
        </p:blipFill>
        <p:spPr bwMode="auto">
          <a:xfrm>
            <a:off x="5253666" y="1342718"/>
            <a:ext cx="3561663" cy="1816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1520" y="43201"/>
            <a:ext cx="4536504" cy="864096"/>
          </a:xfr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rmAutofit/>
          </a:bodyPr>
          <a:lstStyle/>
          <a:p>
            <a:r>
              <a:rPr lang="en-US" altLang="zh-TW" sz="3600" b="1" u="sng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Sound IC </a:t>
            </a:r>
            <a:r>
              <a:rPr lang="zh-TW" altLang="en-US" sz="3600" b="1" u="sng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聲音晶片</a:t>
            </a:r>
            <a:endParaRPr lang="zh-TW" altLang="en-US" sz="3600" b="1" u="sng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1520" y="980728"/>
            <a:ext cx="4680520" cy="5877272"/>
          </a:xfrm>
          <a:ln w="6350" cmpd="dbl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B prst="relaxedInset"/>
          </a:sp3d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TW" sz="2400" b="1" u="sng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U1- Music </a:t>
            </a:r>
            <a:r>
              <a:rPr lang="en-US" altLang="zh-TW" sz="2400" b="1" u="sng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IC:</a:t>
            </a:r>
          </a:p>
          <a:p>
            <a:pPr marL="515937">
              <a:buFont typeface="Wingdings" panose="05000000000000000000" pitchFamily="2" charset="2"/>
              <a:buAutoNum type="circleNumWdWhitePlain"/>
            </a:pPr>
            <a:r>
              <a:rPr lang="en-US" altLang="zh-TW" sz="1800" dirty="0" smtClean="0"/>
              <a:t>HLD </a:t>
            </a:r>
            <a:r>
              <a:rPr lang="en-US" altLang="zh-TW" sz="1800" dirty="0"/>
              <a:t>- hold control input</a:t>
            </a:r>
          </a:p>
          <a:p>
            <a:pPr marL="515937">
              <a:buFont typeface="Wingdings" panose="05000000000000000000" pitchFamily="2" charset="2"/>
              <a:buAutoNum type="circleNumWdWhitePlain"/>
            </a:pPr>
            <a:r>
              <a:rPr lang="en-US" altLang="zh-TW" sz="1800" dirty="0"/>
              <a:t>TRG - trigger control input</a:t>
            </a:r>
          </a:p>
          <a:p>
            <a:pPr marL="458787" indent="-285750">
              <a:buFont typeface="Wingdings" panose="05000000000000000000" pitchFamily="2" charset="2"/>
              <a:buChar char="l"/>
            </a:pPr>
            <a:r>
              <a:rPr lang="en-US" altLang="zh-TW" sz="1800" dirty="0"/>
              <a:t>Music for a few seconds on power-up, </a:t>
            </a:r>
            <a:endParaRPr lang="en-US" altLang="zh-TW" sz="1800" dirty="0" smtClean="0"/>
          </a:p>
          <a:p>
            <a:pPr marL="171450" indent="279400">
              <a:buNone/>
            </a:pPr>
            <a:r>
              <a:rPr lang="en-US" altLang="zh-TW" sz="1800" dirty="0" smtClean="0"/>
              <a:t>then </a:t>
            </a:r>
            <a:r>
              <a:rPr lang="en-US" altLang="zh-TW" sz="1800" dirty="0"/>
              <a:t>hold HLD to (+)</a:t>
            </a:r>
          </a:p>
          <a:p>
            <a:pPr marL="458787" indent="-285750">
              <a:buFont typeface="Wingdings" panose="05000000000000000000" pitchFamily="2" charset="2"/>
              <a:buChar char="l"/>
            </a:pPr>
            <a:r>
              <a:rPr lang="en-US" altLang="zh-TW" sz="1800" dirty="0"/>
              <a:t>power or touch TRG to (+) power to resume music.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altLang="zh-TW" sz="2400" b="1" u="sng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U2-- Alarm </a:t>
            </a:r>
            <a:r>
              <a:rPr lang="en-US" altLang="zh-TW" sz="2400" b="1" u="sng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IC:</a:t>
            </a:r>
          </a:p>
          <a:p>
            <a:pPr marL="458787" indent="-285750">
              <a:buFont typeface="Wingdings" panose="05000000000000000000" pitchFamily="2" charset="2"/>
              <a:buChar char="l"/>
            </a:pPr>
            <a:r>
              <a:rPr lang="en-US" altLang="zh-TW" sz="1800" dirty="0"/>
              <a:t>IN1, IN2, IN3 - control inputs</a:t>
            </a:r>
          </a:p>
          <a:p>
            <a:pPr marL="458787" indent="-285750">
              <a:buFont typeface="Wingdings" panose="05000000000000000000" pitchFamily="2" charset="2"/>
              <a:buChar char="l"/>
            </a:pPr>
            <a:r>
              <a:rPr lang="en-US" altLang="zh-TW" sz="1800" dirty="0" smtClean="0"/>
              <a:t>Connect </a:t>
            </a:r>
            <a:r>
              <a:rPr lang="en-US" altLang="zh-TW" sz="1800" dirty="0"/>
              <a:t>control inputs to (+) power to make five </a:t>
            </a:r>
            <a:r>
              <a:rPr lang="en-US" altLang="zh-TW" sz="1800" dirty="0" smtClean="0"/>
              <a:t>alarm.</a:t>
            </a:r>
            <a:endParaRPr lang="en-US" altLang="zh-TW" sz="1800" dirty="0"/>
          </a:p>
          <a:p>
            <a:pPr marL="458787" indent="-285750">
              <a:buFont typeface="Wingdings" panose="05000000000000000000" pitchFamily="2" charset="2"/>
              <a:buChar char="l"/>
            </a:pPr>
            <a:r>
              <a:rPr lang="en-US" altLang="zh-TW" sz="1800" dirty="0"/>
              <a:t>sounds, see project 22 for configurations.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altLang="zh-TW" sz="2400" b="1" u="sng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U3-- Space </a:t>
            </a:r>
            <a:r>
              <a:rPr lang="en-US" altLang="zh-TW" sz="2400" b="1" u="sng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 IC:</a:t>
            </a:r>
          </a:p>
          <a:p>
            <a:pPr marL="450850" indent="-277813">
              <a:buFont typeface="Wingdings" panose="05000000000000000000" pitchFamily="2" charset="2"/>
              <a:buChar char="l"/>
            </a:pPr>
            <a:r>
              <a:rPr lang="en-US" altLang="zh-TW" sz="1800" dirty="0" smtClean="0"/>
              <a:t>IN1</a:t>
            </a:r>
            <a:r>
              <a:rPr lang="en-US" altLang="zh-TW" sz="1800" dirty="0"/>
              <a:t>, IN2 - control inputs</a:t>
            </a:r>
          </a:p>
          <a:p>
            <a:pPr marL="450850" indent="-277813">
              <a:buFont typeface="Wingdings" panose="05000000000000000000" pitchFamily="2" charset="2"/>
              <a:buChar char="l"/>
            </a:pPr>
            <a:r>
              <a:rPr lang="en-US" altLang="zh-TW" sz="1800" dirty="0"/>
              <a:t>Connect each control input to (–) power to sequence </a:t>
            </a:r>
            <a:r>
              <a:rPr lang="en-US" altLang="zh-TW" sz="1800" dirty="0" smtClean="0"/>
              <a:t>through 8 </a:t>
            </a:r>
            <a:r>
              <a:rPr lang="en-US" altLang="zh-TW" sz="1800" dirty="0"/>
              <a:t>sounds</a:t>
            </a:r>
            <a:r>
              <a:rPr lang="en-US" altLang="zh-TW" sz="1800" dirty="0" smtClean="0"/>
              <a:t>.</a:t>
            </a:r>
            <a:endParaRPr lang="en-US" altLang="zh-TW" sz="1800" dirty="0"/>
          </a:p>
        </p:txBody>
      </p:sp>
      <p:sp>
        <p:nvSpPr>
          <p:cNvPr id="4" name="矩形 3"/>
          <p:cNvSpPr/>
          <p:nvPr/>
        </p:nvSpPr>
        <p:spPr>
          <a:xfrm>
            <a:off x="7111648" y="1249736"/>
            <a:ext cx="19266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dirty="0" smtClean="0">
                <a:solidFill>
                  <a:srgbClr val="0000CC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接正電位電源</a:t>
            </a:r>
            <a:endParaRPr lang="zh-TW" altLang="en-US" sz="2000" dirty="0">
              <a:solidFill>
                <a:srgbClr val="0000CC"/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788024" y="142389"/>
            <a:ext cx="45365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850" lvl="0" indent="-277813">
              <a:buFont typeface="+mj-lt"/>
              <a:buAutoNum type="arabicPeriod"/>
            </a:pPr>
            <a:r>
              <a:rPr lang="en-US" altLang="zh-TW" sz="2400" b="1" dirty="0">
                <a:solidFill>
                  <a:prstClr val="black"/>
                </a:solidFill>
              </a:rPr>
              <a:t>(+) - power from batteries</a:t>
            </a:r>
          </a:p>
          <a:p>
            <a:pPr marL="450850" lvl="0" indent="-277813">
              <a:buFont typeface="+mj-lt"/>
              <a:buAutoNum type="arabicPeriod"/>
            </a:pPr>
            <a:r>
              <a:rPr lang="en-US" altLang="zh-TW" sz="2400" b="1" dirty="0">
                <a:solidFill>
                  <a:prstClr val="black"/>
                </a:solidFill>
              </a:rPr>
              <a:t>(–) - power return to batteries</a:t>
            </a:r>
          </a:p>
          <a:p>
            <a:pPr marL="450850" lvl="0" indent="-277813">
              <a:buFont typeface="+mj-lt"/>
              <a:buAutoNum type="arabicPeriod"/>
            </a:pPr>
            <a:r>
              <a:rPr lang="en-US" altLang="zh-TW" sz="2400" b="1" dirty="0">
                <a:solidFill>
                  <a:prstClr val="black"/>
                </a:solidFill>
              </a:rPr>
              <a:t>OUT - output connection</a:t>
            </a:r>
            <a:endParaRPr lang="en-US" altLang="zh-TW" sz="2400" b="1" u="sng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666" y="5044482"/>
            <a:ext cx="3561664" cy="1696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666" y="3219433"/>
            <a:ext cx="3561664" cy="1770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141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ICs</a:t>
            </a:r>
            <a:endParaRPr lang="zh-TW" altLang="en-US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6037373" y="1519863"/>
            <a:ext cx="3085264" cy="3137867"/>
            <a:chOff x="6012160" y="2852936"/>
            <a:chExt cx="3085264" cy="3137867"/>
          </a:xfrm>
        </p:grpSpPr>
        <p:sp>
          <p:nvSpPr>
            <p:cNvPr id="5" name="矩形 4"/>
            <p:cNvSpPr/>
            <p:nvPr/>
          </p:nvSpPr>
          <p:spPr>
            <a:xfrm>
              <a:off x="6012161" y="4221088"/>
              <a:ext cx="3085263" cy="1769715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altLang="zh-TW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(+) - power from batteries</a:t>
              </a:r>
            </a:p>
            <a:p>
              <a:pPr>
                <a:spcBef>
                  <a:spcPts val="600"/>
                </a:spcBef>
              </a:pPr>
              <a:r>
                <a:rPr lang="en-US" altLang="zh-TW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(–) - power return to batteries </a:t>
              </a:r>
            </a:p>
            <a:p>
              <a:pPr>
                <a:spcBef>
                  <a:spcPts val="600"/>
                </a:spcBef>
              </a:pPr>
              <a:r>
                <a:rPr lang="en-US" altLang="zh-TW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OUT - output connection</a:t>
              </a:r>
            </a:p>
            <a:p>
              <a:pPr>
                <a:spcBef>
                  <a:spcPts val="600"/>
                </a:spcBef>
              </a:pPr>
              <a:r>
                <a:rPr lang="en-US" altLang="zh-TW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IN1, IN2 - control inputs</a:t>
              </a:r>
              <a:endParaRPr lang="zh-TW" alt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2161" y="2852936"/>
              <a:ext cx="3070343" cy="1415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矩形 6"/>
            <p:cNvSpPr/>
            <p:nvPr/>
          </p:nvSpPr>
          <p:spPr>
            <a:xfrm>
              <a:off x="6012160" y="2852936"/>
              <a:ext cx="3070344" cy="3052209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8" name="群組 7"/>
          <p:cNvGrpSpPr/>
          <p:nvPr/>
        </p:nvGrpSpPr>
        <p:grpSpPr>
          <a:xfrm>
            <a:off x="2903746" y="1519863"/>
            <a:ext cx="3085264" cy="2722369"/>
            <a:chOff x="6012160" y="44624"/>
            <a:chExt cx="3085264" cy="2722369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2160" y="44624"/>
              <a:ext cx="3085263" cy="137609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xtLst/>
          </p:spPr>
        </p:pic>
        <p:sp>
          <p:nvSpPr>
            <p:cNvPr id="10" name="矩形 9"/>
            <p:cNvSpPr/>
            <p:nvPr/>
          </p:nvSpPr>
          <p:spPr>
            <a:xfrm>
              <a:off x="6012161" y="1412776"/>
              <a:ext cx="3085263" cy="1354217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altLang="zh-TW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IN1, IN2, IN3 - control inputs</a:t>
              </a:r>
            </a:p>
            <a:p>
              <a:pPr>
                <a:spcBef>
                  <a:spcPts val="600"/>
                </a:spcBef>
              </a:pPr>
              <a:r>
                <a:rPr lang="en-US" altLang="zh-TW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(–) - power return to batteries</a:t>
              </a:r>
            </a:p>
            <a:p>
              <a:pPr>
                <a:spcBef>
                  <a:spcPts val="600"/>
                </a:spcBef>
              </a:pPr>
              <a:r>
                <a:rPr lang="en-US" altLang="zh-TW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OUT - output connection</a:t>
              </a:r>
              <a:endParaRPr lang="zh-TW" alt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6012160" y="44624"/>
              <a:ext cx="3070344" cy="2722369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5" name="群組 14"/>
          <p:cNvGrpSpPr/>
          <p:nvPr/>
        </p:nvGrpSpPr>
        <p:grpSpPr>
          <a:xfrm>
            <a:off x="72008" y="1520726"/>
            <a:ext cx="2771800" cy="3492450"/>
            <a:chOff x="0" y="1615620"/>
            <a:chExt cx="2771800" cy="3492450"/>
          </a:xfrm>
        </p:grpSpPr>
        <p:sp>
          <p:nvSpPr>
            <p:cNvPr id="12" name="矩形 11"/>
            <p:cNvSpPr/>
            <p:nvPr/>
          </p:nvSpPr>
          <p:spPr>
            <a:xfrm>
              <a:off x="35497" y="3045967"/>
              <a:ext cx="2736303" cy="2062103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altLang="zh-TW" b="1" dirty="0"/>
                <a:t>(+) - power from batteries</a:t>
              </a:r>
            </a:p>
            <a:p>
              <a:pPr marL="450850" indent="-450850">
                <a:spcBef>
                  <a:spcPts val="600"/>
                </a:spcBef>
              </a:pPr>
              <a:r>
                <a:rPr lang="en-US" altLang="zh-TW" b="1" dirty="0"/>
                <a:t>(–) - power return to batteries</a:t>
              </a:r>
            </a:p>
            <a:p>
              <a:pPr>
                <a:spcBef>
                  <a:spcPts val="600"/>
                </a:spcBef>
              </a:pPr>
              <a:r>
                <a:rPr lang="en-US" altLang="zh-TW" b="1" dirty="0"/>
                <a:t>OUT - output </a:t>
              </a:r>
              <a:r>
                <a:rPr lang="en-US" altLang="zh-TW" b="1" dirty="0" smtClean="0"/>
                <a:t>connection</a:t>
              </a:r>
            </a:p>
            <a:p>
              <a:pPr>
                <a:spcBef>
                  <a:spcPts val="600"/>
                </a:spcBef>
              </a:pPr>
              <a:r>
                <a:rPr lang="en-US" altLang="zh-TW" b="1" dirty="0"/>
                <a:t>HLD - hold control input</a:t>
              </a:r>
            </a:p>
            <a:p>
              <a:pPr>
                <a:spcBef>
                  <a:spcPts val="600"/>
                </a:spcBef>
              </a:pPr>
              <a:r>
                <a:rPr lang="en-US" altLang="zh-TW" b="1" dirty="0"/>
                <a:t>TRG - trigger control input</a:t>
              </a:r>
              <a:endParaRPr lang="zh-TW" altLang="en-US" b="1" dirty="0"/>
            </a:p>
          </p:txBody>
        </p:sp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615620"/>
              <a:ext cx="2736304" cy="1430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矩形 13"/>
            <p:cNvSpPr/>
            <p:nvPr/>
          </p:nvSpPr>
          <p:spPr>
            <a:xfrm>
              <a:off x="0" y="1615620"/>
              <a:ext cx="2771800" cy="3492450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352504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7667" y="0"/>
            <a:ext cx="8720758" cy="669626"/>
          </a:xfrm>
        </p:spPr>
        <p:txBody>
          <a:bodyPr>
            <a:normAutofit/>
          </a:bodyPr>
          <a:lstStyle/>
          <a:p>
            <a:r>
              <a:rPr lang="en-US" altLang="zh-TW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SC-100</a:t>
            </a:r>
            <a:r>
              <a:rPr lang="zh-TW" altLang="en-US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電子元件清單：</a:t>
            </a:r>
            <a:r>
              <a:rPr lang="zh-TW" alt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元件</a:t>
            </a:r>
            <a:r>
              <a:rPr lang="zh-TW" altLang="en-US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符號＆零件編號</a:t>
            </a:r>
            <a:endParaRPr lang="zh-TW" altLang="en-US" sz="3200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5536" y="692696"/>
            <a:ext cx="8075240" cy="360040"/>
          </a:xfrm>
        </p:spPr>
        <p:txBody>
          <a:bodyPr>
            <a:noAutofit/>
          </a:bodyPr>
          <a:lstStyle/>
          <a:p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4</a:t>
            </a:r>
            <a:r>
              <a:rPr lang="zh-TW" altLang="en-US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種不同機制、不同用途與功能的切換開關</a:t>
            </a:r>
            <a:endParaRPr lang="zh-TW" altLang="en-US" sz="28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5" t="65997" r="50000" b="214"/>
          <a:stretch/>
        </p:blipFill>
        <p:spPr bwMode="auto">
          <a:xfrm>
            <a:off x="467544" y="1340768"/>
            <a:ext cx="8238293" cy="4320480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內容版面配置區 2"/>
          <p:cNvSpPr txBox="1">
            <a:spLocks/>
          </p:cNvSpPr>
          <p:nvPr/>
        </p:nvSpPr>
        <p:spPr>
          <a:xfrm>
            <a:off x="434413" y="1340768"/>
            <a:ext cx="8075240" cy="360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 sz="28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15889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7667" y="0"/>
            <a:ext cx="8720758" cy="669626"/>
          </a:xfrm>
        </p:spPr>
        <p:txBody>
          <a:bodyPr>
            <a:normAutofit/>
          </a:bodyPr>
          <a:lstStyle/>
          <a:p>
            <a:r>
              <a:rPr lang="en-US" altLang="zh-TW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SC-100</a:t>
            </a:r>
            <a:r>
              <a:rPr lang="zh-TW" altLang="en-US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電子元件清單：</a:t>
            </a:r>
            <a:r>
              <a:rPr lang="zh-TW" alt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元件</a:t>
            </a:r>
            <a:r>
              <a:rPr lang="zh-TW" altLang="en-US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符號＆零件編號</a:t>
            </a:r>
            <a:endParaRPr lang="zh-TW" altLang="en-US" sz="3200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51" t="33198" b="32788"/>
          <a:stretch/>
        </p:blipFill>
        <p:spPr bwMode="auto">
          <a:xfrm>
            <a:off x="357158" y="1857364"/>
            <a:ext cx="8113621" cy="4204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內容版面配置區 2"/>
          <p:cNvSpPr txBox="1">
            <a:spLocks/>
          </p:cNvSpPr>
          <p:nvPr/>
        </p:nvSpPr>
        <p:spPr>
          <a:xfrm>
            <a:off x="357158" y="785794"/>
            <a:ext cx="8501122" cy="6429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Speaker + 3</a:t>
            </a:r>
            <a:r>
              <a:rPr lang="zh-TW" altLang="en-US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種不同</a:t>
            </a:r>
            <a:r>
              <a:rPr lang="zh-TW" altLang="en-US" sz="28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組合</a:t>
            </a:r>
            <a:r>
              <a:rPr lang="zh-TW" altLang="en-US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、不同用途與功能的聲音產生</a:t>
            </a: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IC</a:t>
            </a:r>
            <a:r>
              <a:rPr lang="zh-TW" altLang="en-US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模組</a:t>
            </a:r>
            <a:endParaRPr lang="zh-TW" altLang="en-US" sz="28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15889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864096"/>
          </a:xfrm>
        </p:spPr>
        <p:txBody>
          <a:bodyPr>
            <a:normAutofit/>
          </a:bodyPr>
          <a:lstStyle/>
          <a:p>
            <a:r>
              <a:rPr lang="zh-TW" altLang="en-US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聲音產生積體電路套件</a:t>
            </a:r>
            <a:r>
              <a:rPr lang="en-US" altLang="zh-TW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U1, U2, U3</a:t>
            </a:r>
            <a:r>
              <a:rPr lang="zh-TW" altLang="en-US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各</a:t>
            </a:r>
            <a:r>
              <a:rPr lang="zh-TW" altLang="en-US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接點用途</a:t>
            </a:r>
            <a:endParaRPr lang="zh-TW" alt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anose="03000509000000000000" pitchFamily="65" charset="-120"/>
              <a:cs typeface="Times New Roman" pitchFamily="18" charset="0"/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6084168" y="980728"/>
            <a:ext cx="2966461" cy="2799313"/>
            <a:chOff x="6156176" y="1519863"/>
            <a:chExt cx="2966461" cy="2799313"/>
          </a:xfrm>
        </p:grpSpPr>
        <p:sp>
          <p:nvSpPr>
            <p:cNvPr id="5" name="矩形 4"/>
            <p:cNvSpPr/>
            <p:nvPr/>
          </p:nvSpPr>
          <p:spPr>
            <a:xfrm>
              <a:off x="6156753" y="2888015"/>
              <a:ext cx="2965884" cy="1431161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altLang="zh-TW" b="1" dirty="0">
                  <a:solidFill>
                    <a:srgbClr val="FF000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(+)</a:t>
              </a:r>
              <a:r>
                <a:rPr lang="en-US" altLang="zh-TW" b="1" dirty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 : </a:t>
              </a:r>
              <a:r>
                <a:rPr lang="zh-TW" altLang="en-US" b="1" dirty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連接電池之正極</a:t>
              </a:r>
              <a:endParaRPr lang="en-US" altLang="zh-TW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  <a:p>
              <a:pPr marL="450850" indent="-450850">
                <a:spcBef>
                  <a:spcPts val="600"/>
                </a:spcBef>
              </a:pPr>
              <a:r>
                <a:rPr lang="en-US" altLang="zh-TW" b="1" dirty="0">
                  <a:solidFill>
                    <a:srgbClr val="FF000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(–)</a:t>
              </a:r>
              <a:r>
                <a:rPr lang="en-US" altLang="zh-TW" b="1" dirty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 : </a:t>
              </a:r>
              <a:r>
                <a:rPr lang="zh-TW" altLang="en-US" b="1" dirty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連接電池之負極</a:t>
              </a:r>
              <a:endParaRPr lang="en-US" altLang="zh-TW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  <a:p>
              <a:pPr marL="450850" indent="-450850">
                <a:spcBef>
                  <a:spcPts val="600"/>
                </a:spcBef>
              </a:pPr>
              <a:r>
                <a:rPr lang="en-US" altLang="zh-TW" b="1" dirty="0">
                  <a:solidFill>
                    <a:srgbClr val="FF000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OUT</a:t>
              </a:r>
              <a:r>
                <a:rPr lang="en-US" altLang="zh-TW" b="1" dirty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 : </a:t>
              </a:r>
              <a:r>
                <a:rPr lang="zh-TW" altLang="en-US" b="1" dirty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輸出端</a:t>
              </a:r>
              <a:endParaRPr lang="en-US" altLang="zh-TW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  <a:p>
              <a:pPr>
                <a:spcBef>
                  <a:spcPts val="600"/>
                </a:spcBef>
              </a:pPr>
              <a:r>
                <a:rPr lang="en-US" altLang="zh-TW" b="1" dirty="0">
                  <a:solidFill>
                    <a:srgbClr val="FF000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IN1, </a:t>
              </a:r>
              <a:r>
                <a:rPr lang="en-US" altLang="zh-TW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IN2 </a:t>
              </a:r>
              <a:r>
                <a:rPr lang="en-US" altLang="zh-TW" b="1" dirty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: </a:t>
              </a:r>
              <a:r>
                <a:rPr lang="zh-TW" altLang="en-US" b="1" dirty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控制輸入端</a:t>
              </a:r>
              <a:endParaRPr lang="en-US" altLang="zh-TW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</p:txBody>
        </p:sp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6176" y="1519863"/>
              <a:ext cx="2951541" cy="1415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矩形 6"/>
            <p:cNvSpPr/>
            <p:nvPr/>
          </p:nvSpPr>
          <p:spPr>
            <a:xfrm>
              <a:off x="6156753" y="1519863"/>
              <a:ext cx="2950964" cy="2799313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群組 7"/>
          <p:cNvGrpSpPr/>
          <p:nvPr/>
        </p:nvGrpSpPr>
        <p:grpSpPr>
          <a:xfrm>
            <a:off x="3143415" y="980728"/>
            <a:ext cx="2857170" cy="2445371"/>
            <a:chOff x="6012160" y="44624"/>
            <a:chExt cx="3085264" cy="2445371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2160" y="44624"/>
              <a:ext cx="3085263" cy="137609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xtLst/>
          </p:spPr>
        </p:pic>
        <p:sp>
          <p:nvSpPr>
            <p:cNvPr id="10" name="矩形 9"/>
            <p:cNvSpPr/>
            <p:nvPr/>
          </p:nvSpPr>
          <p:spPr>
            <a:xfrm>
              <a:off x="6012161" y="1412776"/>
              <a:ext cx="3085263" cy="1077218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altLang="zh-TW" b="1" dirty="0">
                  <a:solidFill>
                    <a:srgbClr val="FF000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IN1, IN2, IN3 </a:t>
              </a:r>
              <a:r>
                <a:rPr lang="en-US" altLang="zh-TW" b="1" dirty="0" smtClean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: </a:t>
              </a:r>
              <a:r>
                <a:rPr lang="zh-TW" altLang="en-US" b="1" dirty="0" smtClean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控制輸入端</a:t>
              </a:r>
              <a:endParaRPr lang="en-US" altLang="zh-TW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  <a:p>
              <a:pPr marL="450850" indent="-450850">
                <a:spcBef>
                  <a:spcPts val="600"/>
                </a:spcBef>
              </a:pPr>
              <a:r>
                <a:rPr lang="en-US" altLang="zh-TW" b="1" dirty="0">
                  <a:solidFill>
                    <a:srgbClr val="FF000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(–) </a:t>
              </a:r>
              <a:r>
                <a:rPr lang="en-US" altLang="zh-TW" b="1" dirty="0" smtClean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:</a:t>
              </a:r>
              <a:r>
                <a:rPr lang="zh-TW" altLang="en-US" b="1" dirty="0" smtClean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 連接</a:t>
              </a:r>
              <a:r>
                <a:rPr lang="zh-TW" altLang="en-US" b="1" dirty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電池之負極</a:t>
              </a:r>
              <a:endParaRPr lang="en-US" altLang="zh-TW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  <a:p>
              <a:pPr>
                <a:spcBef>
                  <a:spcPts val="600"/>
                </a:spcBef>
              </a:pPr>
              <a:r>
                <a:rPr lang="en-US" altLang="zh-TW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OUT</a:t>
              </a:r>
              <a:r>
                <a:rPr lang="en-US" altLang="zh-TW" b="1" dirty="0" smtClean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 </a:t>
              </a:r>
              <a:r>
                <a:rPr lang="en-US" altLang="zh-TW" b="1" dirty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:</a:t>
              </a:r>
              <a:r>
                <a:rPr lang="en-US" altLang="zh-TW" b="1" dirty="0" smtClean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 </a:t>
              </a:r>
              <a:r>
                <a:rPr lang="zh-TW" altLang="en-US" b="1" dirty="0" smtClean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輸出端</a:t>
              </a:r>
              <a:endParaRPr lang="zh-TW" altLang="en-US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6012160" y="44625"/>
              <a:ext cx="3070344" cy="2445370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群組 14"/>
          <p:cNvGrpSpPr/>
          <p:nvPr/>
        </p:nvGrpSpPr>
        <p:grpSpPr>
          <a:xfrm>
            <a:off x="144016" y="981591"/>
            <a:ext cx="2915816" cy="3215451"/>
            <a:chOff x="0" y="1615620"/>
            <a:chExt cx="2771800" cy="3215451"/>
          </a:xfrm>
        </p:grpSpPr>
        <p:sp>
          <p:nvSpPr>
            <p:cNvPr id="12" name="矩形 11"/>
            <p:cNvSpPr/>
            <p:nvPr/>
          </p:nvSpPr>
          <p:spPr>
            <a:xfrm>
              <a:off x="35497" y="3045967"/>
              <a:ext cx="2736303" cy="1785104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altLang="zh-TW" b="1" dirty="0">
                  <a:solidFill>
                    <a:srgbClr val="FF000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(+)</a:t>
              </a:r>
              <a:r>
                <a:rPr lang="en-US" altLang="zh-TW" b="1" dirty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 :</a:t>
              </a:r>
              <a:r>
                <a:rPr lang="en-US" altLang="zh-TW" b="1" dirty="0" smtClean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 </a:t>
              </a:r>
              <a:r>
                <a:rPr lang="zh-TW" altLang="en-US" b="1" dirty="0" smtClean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連接電池之正極</a:t>
              </a:r>
              <a:endParaRPr lang="en-US" altLang="zh-TW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  <a:p>
              <a:pPr marL="450850" indent="-450850">
                <a:spcBef>
                  <a:spcPts val="600"/>
                </a:spcBef>
              </a:pPr>
              <a:r>
                <a:rPr lang="en-US" altLang="zh-TW" b="1" dirty="0">
                  <a:solidFill>
                    <a:srgbClr val="FF000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(–)</a:t>
              </a:r>
              <a:r>
                <a:rPr lang="en-US" altLang="zh-TW" b="1" dirty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 </a:t>
              </a:r>
              <a:r>
                <a:rPr lang="en-US" altLang="zh-TW" b="1" dirty="0" smtClean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: </a:t>
              </a:r>
              <a:r>
                <a:rPr lang="zh-TW" altLang="en-US" b="1" dirty="0" smtClean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連接電池之負極</a:t>
              </a:r>
              <a:endParaRPr lang="en-US" altLang="zh-TW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  <a:p>
              <a:pPr marL="450850" indent="-450850">
                <a:spcBef>
                  <a:spcPts val="600"/>
                </a:spcBef>
              </a:pPr>
              <a:r>
                <a:rPr lang="en-US" altLang="zh-TW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OUT</a:t>
              </a:r>
              <a:r>
                <a:rPr lang="en-US" altLang="zh-TW" b="1" dirty="0" smtClean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 : </a:t>
              </a:r>
              <a:r>
                <a:rPr lang="zh-TW" altLang="en-US" b="1" dirty="0" smtClean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輸出端</a:t>
              </a:r>
              <a:endParaRPr lang="en-US" altLang="zh-TW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  <a:p>
              <a:pPr>
                <a:spcBef>
                  <a:spcPts val="600"/>
                </a:spcBef>
              </a:pPr>
              <a:r>
                <a:rPr lang="en-US" altLang="zh-TW" b="1" dirty="0">
                  <a:solidFill>
                    <a:srgbClr val="FF000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HLD</a:t>
              </a:r>
              <a:r>
                <a:rPr lang="en-US" altLang="zh-TW" b="1" dirty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 </a:t>
              </a:r>
              <a:r>
                <a:rPr lang="en-US" altLang="zh-TW" b="1" dirty="0" smtClean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: </a:t>
              </a:r>
              <a:r>
                <a:rPr lang="zh-TW" altLang="en-US" b="1" dirty="0" smtClean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持續式控制輸入端</a:t>
              </a:r>
              <a:endParaRPr lang="en-US" altLang="zh-TW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  <a:p>
              <a:pPr>
                <a:spcBef>
                  <a:spcPts val="600"/>
                </a:spcBef>
              </a:pPr>
              <a:r>
                <a:rPr lang="en-US" altLang="zh-TW" b="1" dirty="0">
                  <a:solidFill>
                    <a:srgbClr val="FF000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TRG</a:t>
              </a:r>
              <a:r>
                <a:rPr lang="en-US" altLang="zh-TW" b="1" dirty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 </a:t>
              </a:r>
              <a:r>
                <a:rPr lang="en-US" altLang="zh-TW" b="1" dirty="0" smtClean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: </a:t>
              </a:r>
              <a:r>
                <a:rPr lang="zh-TW" altLang="en-US" b="1" dirty="0" smtClean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觸發式控制輸入端</a:t>
              </a:r>
              <a:endParaRPr lang="zh-TW" altLang="en-US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</p:txBody>
        </p:sp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615620"/>
              <a:ext cx="2736304" cy="1430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矩形 13"/>
            <p:cNvSpPr/>
            <p:nvPr/>
          </p:nvSpPr>
          <p:spPr>
            <a:xfrm>
              <a:off x="0" y="1615620"/>
              <a:ext cx="2771800" cy="3215451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向下箭號 3"/>
          <p:cNvSpPr/>
          <p:nvPr/>
        </p:nvSpPr>
        <p:spPr>
          <a:xfrm>
            <a:off x="3989027" y="3501008"/>
            <a:ext cx="1375061" cy="576064"/>
          </a:xfrm>
          <a:prstGeom prst="downArrow">
            <a:avLst/>
          </a:prstGeom>
          <a:solidFill>
            <a:srgbClr val="FF0000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 smtClean="0">
                <a:solidFill>
                  <a:schemeClr val="tx1"/>
                </a:solidFill>
              </a:rPr>
              <a:t>U2</a:t>
            </a:r>
            <a:endParaRPr lang="zh-TW" altLang="en-US" sz="2800" b="1" dirty="0">
              <a:solidFill>
                <a:schemeClr val="tx1"/>
              </a:solidFill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3143416" y="4052044"/>
            <a:ext cx="5677056" cy="26776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2400" b="1" dirty="0" smtClean="0">
                <a:solidFill>
                  <a:srgbClr val="FF0000"/>
                </a:solidFill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IN2</a:t>
            </a:r>
            <a:r>
              <a:rPr lang="zh-TW" altLang="en-US" sz="2400" b="1" dirty="0" smtClean="0">
                <a:solidFill>
                  <a:srgbClr val="FF0000"/>
                </a:solidFill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                          ：警車</a:t>
            </a:r>
            <a:endParaRPr lang="en-US" altLang="zh-TW" sz="2400" b="1" dirty="0" smtClean="0">
              <a:solidFill>
                <a:srgbClr val="FF0000"/>
              </a:solidFill>
              <a:latin typeface="Times New Roman" pitchFamily="18" charset="0"/>
              <a:ea typeface="標楷體" panose="03000509000000000000" pitchFamily="65" charset="-120"/>
              <a:cs typeface="Times New Roman" pitchFamily="18" charset="0"/>
            </a:endParaRPr>
          </a:p>
          <a:p>
            <a:r>
              <a:rPr lang="en-US" altLang="zh-TW" sz="2400" b="1" dirty="0" smtClean="0">
                <a:solidFill>
                  <a:srgbClr val="FF0000"/>
                </a:solidFill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IN2</a:t>
            </a:r>
            <a:r>
              <a:rPr lang="zh-TW" altLang="en-US" sz="2400" b="1" dirty="0" smtClean="0">
                <a:solidFill>
                  <a:srgbClr val="FF0000"/>
                </a:solidFill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 </a:t>
            </a:r>
            <a:r>
              <a:rPr lang="en-US" altLang="zh-TW" sz="2400" b="1" dirty="0" smtClean="0">
                <a:solidFill>
                  <a:srgbClr val="FF0000"/>
                </a:solidFill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&amp;</a:t>
            </a:r>
            <a:r>
              <a:rPr lang="zh-TW" altLang="en-US" sz="2400" b="1" dirty="0" smtClean="0">
                <a:solidFill>
                  <a:srgbClr val="FF0000"/>
                </a:solidFill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 </a:t>
            </a:r>
            <a:r>
              <a:rPr lang="en-US" altLang="zh-TW" sz="2400" b="1" dirty="0" smtClean="0">
                <a:solidFill>
                  <a:srgbClr val="FF0000"/>
                </a:solidFill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IN1</a:t>
            </a:r>
            <a:r>
              <a:rPr lang="zh-TW" altLang="en-US" sz="2400" b="1" dirty="0" smtClean="0">
                <a:solidFill>
                  <a:srgbClr val="FF0000"/>
                </a:solidFill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              ：</a:t>
            </a:r>
            <a:r>
              <a:rPr lang="zh-TW" altLang="en-US" sz="2400" b="1" dirty="0">
                <a:solidFill>
                  <a:srgbClr val="FF0000"/>
                </a:solidFill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消防車</a:t>
            </a:r>
            <a:endParaRPr lang="en-US" altLang="zh-TW" sz="2400" b="1" dirty="0" smtClean="0">
              <a:solidFill>
                <a:srgbClr val="FF0000"/>
              </a:solidFill>
              <a:latin typeface="Times New Roman" pitchFamily="18" charset="0"/>
              <a:ea typeface="標楷體" panose="03000509000000000000" pitchFamily="65" charset="-120"/>
              <a:cs typeface="Times New Roman" pitchFamily="18" charset="0"/>
            </a:endParaRPr>
          </a:p>
          <a:p>
            <a:r>
              <a:rPr lang="en-US" altLang="zh-TW" sz="2400" b="1" dirty="0" smtClean="0">
                <a:solidFill>
                  <a:srgbClr val="FF0000"/>
                </a:solidFill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IN2</a:t>
            </a:r>
            <a:r>
              <a:rPr lang="zh-TW" altLang="en-US" sz="2400" b="1" dirty="0" smtClean="0">
                <a:solidFill>
                  <a:srgbClr val="FF0000"/>
                </a:solidFill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 </a:t>
            </a:r>
            <a:r>
              <a:rPr lang="en-US" altLang="zh-TW" sz="2400" b="1" dirty="0" smtClean="0">
                <a:solidFill>
                  <a:srgbClr val="FF0000"/>
                </a:solidFill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&amp;</a:t>
            </a:r>
            <a:r>
              <a:rPr lang="zh-TW" altLang="en-US" sz="2400" b="1" dirty="0" smtClean="0">
                <a:solidFill>
                  <a:srgbClr val="FF0000"/>
                </a:solidFill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 </a:t>
            </a:r>
            <a:r>
              <a:rPr lang="en-US" altLang="zh-TW" sz="2400" b="1" dirty="0" smtClean="0">
                <a:solidFill>
                  <a:srgbClr val="FF0000"/>
                </a:solidFill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[</a:t>
            </a:r>
            <a:r>
              <a:rPr lang="zh-TW" altLang="en-US" sz="2400" b="1" dirty="0" smtClean="0">
                <a:solidFill>
                  <a:srgbClr val="FF0000"/>
                </a:solidFill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 </a:t>
            </a:r>
            <a:r>
              <a:rPr lang="en-US" altLang="zh-TW" sz="2400" b="1" dirty="0" smtClean="0">
                <a:solidFill>
                  <a:srgbClr val="FF0000"/>
                </a:solidFill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IN1</a:t>
            </a:r>
            <a:r>
              <a:rPr lang="zh-TW" altLang="en-US" sz="2400" b="1" dirty="0" smtClean="0">
                <a:solidFill>
                  <a:srgbClr val="FF0000"/>
                </a:solidFill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 </a:t>
            </a:r>
            <a:r>
              <a:rPr lang="en-US" altLang="zh-TW" sz="2400" b="1" dirty="0" smtClean="0">
                <a:solidFill>
                  <a:srgbClr val="FF0000"/>
                </a:solidFill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+</a:t>
            </a:r>
            <a:r>
              <a:rPr lang="zh-TW" altLang="en-US" sz="2400" b="1" dirty="0" smtClean="0">
                <a:solidFill>
                  <a:srgbClr val="FF0000"/>
                </a:solidFill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 </a:t>
            </a:r>
            <a:r>
              <a:rPr lang="en-US" altLang="zh-TW" sz="2400" b="1" dirty="0" smtClean="0">
                <a:solidFill>
                  <a:srgbClr val="FF0000"/>
                </a:solidFill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(-)</a:t>
            </a:r>
            <a:r>
              <a:rPr lang="zh-TW" altLang="en-US" sz="2400" b="1" dirty="0" smtClean="0">
                <a:solidFill>
                  <a:srgbClr val="FF0000"/>
                </a:solidFill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 </a:t>
            </a:r>
            <a:r>
              <a:rPr lang="en-US" altLang="zh-TW" sz="2400" b="1" dirty="0" smtClean="0">
                <a:solidFill>
                  <a:srgbClr val="FF0000"/>
                </a:solidFill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]</a:t>
            </a:r>
            <a:r>
              <a:rPr lang="zh-TW" altLang="en-US" sz="2400" b="1" dirty="0" smtClean="0">
                <a:solidFill>
                  <a:srgbClr val="FF0000"/>
                </a:solidFill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 ：</a:t>
            </a:r>
            <a:r>
              <a:rPr lang="zh-TW" altLang="en-US" sz="2400" b="1" dirty="0">
                <a:solidFill>
                  <a:srgbClr val="FF0000"/>
                </a:solidFill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救護車</a:t>
            </a:r>
            <a:endParaRPr lang="en-US" altLang="zh-TW" sz="2400" b="1" dirty="0" smtClean="0">
              <a:solidFill>
                <a:srgbClr val="FF0000"/>
              </a:solidFill>
              <a:latin typeface="Times New Roman" pitchFamily="18" charset="0"/>
              <a:ea typeface="標楷體" panose="03000509000000000000" pitchFamily="65" charset="-120"/>
              <a:cs typeface="Times New Roman" pitchFamily="18" charset="0"/>
            </a:endParaRPr>
          </a:p>
          <a:p>
            <a:r>
              <a:rPr lang="en-US" altLang="zh-TW" sz="2400" b="1" dirty="0" smtClean="0">
                <a:solidFill>
                  <a:srgbClr val="FF0000"/>
                </a:solidFill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------------------------------------------------------</a:t>
            </a:r>
          </a:p>
          <a:p>
            <a:r>
              <a:rPr lang="en-US" altLang="zh-TW" sz="2400" b="1" dirty="0" smtClean="0">
                <a:solidFill>
                  <a:srgbClr val="FF0000"/>
                </a:solidFill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IN3</a:t>
            </a:r>
            <a:r>
              <a:rPr lang="zh-TW" altLang="en-US" sz="2400" b="1" dirty="0" smtClean="0">
                <a:solidFill>
                  <a:srgbClr val="FF0000"/>
                </a:solidFill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             ：</a:t>
            </a:r>
            <a:r>
              <a:rPr lang="zh-TW" altLang="en-US" sz="2400" b="1" dirty="0">
                <a:solidFill>
                  <a:srgbClr val="FF0000"/>
                </a:solidFill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槍</a:t>
            </a:r>
            <a:r>
              <a:rPr lang="zh-TW" altLang="en-US" sz="2400" b="1" dirty="0" smtClean="0">
                <a:solidFill>
                  <a:srgbClr val="FF0000"/>
                </a:solidFill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聲</a:t>
            </a:r>
            <a:r>
              <a:rPr lang="en-US" altLang="zh-TW" sz="2400" b="1" dirty="0" smtClean="0">
                <a:solidFill>
                  <a:srgbClr val="FF0000"/>
                </a:solidFill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(</a:t>
            </a:r>
            <a:r>
              <a:rPr lang="zh-TW" altLang="en-US" sz="2400" b="1" dirty="0" smtClean="0">
                <a:solidFill>
                  <a:srgbClr val="FF0000"/>
                </a:solidFill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電玩飛行戰鬥機</a:t>
            </a:r>
            <a:r>
              <a:rPr lang="en-US" altLang="zh-TW" sz="2400" b="1" dirty="0" smtClean="0">
                <a:solidFill>
                  <a:srgbClr val="FF0000"/>
                </a:solidFill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,</a:t>
            </a:r>
            <a:r>
              <a:rPr lang="zh-TW" altLang="en-US" sz="2400" b="1" dirty="0" smtClean="0">
                <a:solidFill>
                  <a:srgbClr val="FF0000"/>
                </a:solidFill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低音</a:t>
            </a:r>
            <a:r>
              <a:rPr lang="en-US" altLang="zh-TW" sz="2400" b="1" dirty="0" smtClean="0">
                <a:solidFill>
                  <a:srgbClr val="FF0000"/>
                </a:solidFill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)</a:t>
            </a:r>
          </a:p>
          <a:p>
            <a:r>
              <a:rPr lang="en-US" altLang="zh-TW" sz="2400" b="1" dirty="0" smtClean="0">
                <a:solidFill>
                  <a:srgbClr val="FF0000"/>
                </a:solidFill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IN3</a:t>
            </a:r>
            <a:r>
              <a:rPr lang="zh-TW" altLang="en-US" sz="2400" b="1" dirty="0" smtClean="0">
                <a:solidFill>
                  <a:srgbClr val="FF0000"/>
                </a:solidFill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 </a:t>
            </a:r>
            <a:r>
              <a:rPr lang="en-US" altLang="zh-TW" sz="2400" b="1" dirty="0" smtClean="0">
                <a:solidFill>
                  <a:srgbClr val="FF0000"/>
                </a:solidFill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&amp;</a:t>
            </a:r>
            <a:r>
              <a:rPr lang="zh-TW" altLang="en-US" sz="2400" b="1" dirty="0" smtClean="0">
                <a:solidFill>
                  <a:srgbClr val="FF0000"/>
                </a:solidFill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 </a:t>
            </a:r>
            <a:r>
              <a:rPr lang="en-US" altLang="zh-TW" sz="2400" b="1" dirty="0" smtClean="0">
                <a:solidFill>
                  <a:srgbClr val="FF0000"/>
                </a:solidFill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IN2</a:t>
            </a:r>
            <a:r>
              <a:rPr lang="zh-TW" altLang="en-US" sz="2400" b="1" dirty="0" smtClean="0">
                <a:solidFill>
                  <a:srgbClr val="FF0000"/>
                </a:solidFill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 ：</a:t>
            </a:r>
            <a:r>
              <a:rPr lang="zh-TW" altLang="en-US" sz="2400" b="1" dirty="0">
                <a:solidFill>
                  <a:srgbClr val="FF0000"/>
                </a:solidFill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槍</a:t>
            </a:r>
            <a:r>
              <a:rPr lang="zh-TW" altLang="en-US" sz="2400" b="1" dirty="0" smtClean="0">
                <a:solidFill>
                  <a:srgbClr val="FF0000"/>
                </a:solidFill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聲</a:t>
            </a:r>
            <a:r>
              <a:rPr lang="en-US" altLang="zh-TW" sz="2400" b="1" dirty="0" smtClean="0">
                <a:solidFill>
                  <a:srgbClr val="FF0000"/>
                </a:solidFill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(</a:t>
            </a:r>
            <a:r>
              <a:rPr lang="zh-TW" altLang="en-US" sz="2400" b="1" dirty="0" smtClean="0">
                <a:solidFill>
                  <a:srgbClr val="FF0000"/>
                </a:solidFill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電玩飛行戰鬥機</a:t>
            </a:r>
            <a:r>
              <a:rPr lang="en-US" altLang="zh-TW" sz="2400" b="1" dirty="0" smtClean="0">
                <a:solidFill>
                  <a:srgbClr val="FF0000"/>
                </a:solidFill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,</a:t>
            </a:r>
            <a:r>
              <a:rPr lang="zh-TW" altLang="en-US" sz="2400" b="1" dirty="0" smtClean="0">
                <a:solidFill>
                  <a:srgbClr val="FF0000"/>
                </a:solidFill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高音</a:t>
            </a:r>
            <a:r>
              <a:rPr lang="en-US" altLang="zh-TW" sz="2400" b="1" dirty="0" smtClean="0">
                <a:solidFill>
                  <a:srgbClr val="FF0000"/>
                </a:solidFill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)</a:t>
            </a:r>
          </a:p>
          <a:p>
            <a:r>
              <a:rPr lang="en-US" altLang="zh-TW" sz="2400" b="1" dirty="0" smtClean="0">
                <a:solidFill>
                  <a:srgbClr val="FF0000"/>
                </a:solidFill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IN3</a:t>
            </a:r>
            <a:r>
              <a:rPr lang="zh-TW" altLang="en-US" sz="2400" b="1" dirty="0" smtClean="0">
                <a:solidFill>
                  <a:srgbClr val="FF0000"/>
                </a:solidFill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 </a:t>
            </a:r>
            <a:r>
              <a:rPr lang="en-US" altLang="zh-TW" sz="2400" b="1" dirty="0" smtClean="0">
                <a:solidFill>
                  <a:srgbClr val="FF0000"/>
                </a:solidFill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&amp;</a:t>
            </a:r>
            <a:r>
              <a:rPr lang="zh-TW" altLang="en-US" sz="2400" b="1" dirty="0" smtClean="0">
                <a:solidFill>
                  <a:srgbClr val="FF0000"/>
                </a:solidFill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 </a:t>
            </a:r>
            <a:r>
              <a:rPr lang="en-US" altLang="zh-TW" sz="2400" b="1" dirty="0" smtClean="0">
                <a:solidFill>
                  <a:srgbClr val="FF0000"/>
                </a:solidFill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IN1</a:t>
            </a:r>
            <a:r>
              <a:rPr lang="zh-TW" altLang="en-US" sz="2400" b="1" dirty="0" smtClean="0">
                <a:solidFill>
                  <a:srgbClr val="FF0000"/>
                </a:solidFill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 ：槍聲</a:t>
            </a:r>
            <a:r>
              <a:rPr lang="en-US" altLang="zh-TW" sz="2400" b="1" dirty="0" smtClean="0">
                <a:solidFill>
                  <a:srgbClr val="FF0000"/>
                </a:solidFill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(</a:t>
            </a:r>
            <a:r>
              <a:rPr lang="zh-TW" altLang="en-US" sz="2400" b="1" dirty="0">
                <a:solidFill>
                  <a:srgbClr val="FF0000"/>
                </a:solidFill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電玩</a:t>
            </a:r>
            <a:r>
              <a:rPr lang="zh-TW" altLang="en-US" sz="2400" b="1" dirty="0" smtClean="0">
                <a:solidFill>
                  <a:srgbClr val="FF0000"/>
                </a:solidFill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機關槍</a:t>
            </a:r>
            <a:r>
              <a:rPr lang="en-US" altLang="zh-TW" sz="2400" b="1" dirty="0" smtClean="0">
                <a:solidFill>
                  <a:srgbClr val="FF0000"/>
                </a:solidFill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,</a:t>
            </a:r>
            <a:r>
              <a:rPr lang="zh-TW" altLang="en-US" sz="2400" b="1" dirty="0">
                <a:solidFill>
                  <a:srgbClr val="FF0000"/>
                </a:solidFill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中</a:t>
            </a:r>
            <a:r>
              <a:rPr lang="zh-TW" altLang="en-US" sz="2400" b="1" dirty="0" smtClean="0">
                <a:solidFill>
                  <a:srgbClr val="FF0000"/>
                </a:solidFill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音</a:t>
            </a:r>
            <a:r>
              <a:rPr lang="en-US" altLang="zh-TW" sz="2400" b="1" dirty="0" smtClean="0">
                <a:solidFill>
                  <a:srgbClr val="FF0000"/>
                </a:solidFill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)</a:t>
            </a:r>
            <a:endParaRPr lang="zh-TW" altLang="en-US" sz="2400" b="1" dirty="0">
              <a:solidFill>
                <a:srgbClr val="FF0000"/>
              </a:solidFill>
              <a:latin typeface="Times New Roman" pitchFamily="18" charset="0"/>
              <a:ea typeface="標楷體" panose="03000509000000000000" pitchFamily="65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7962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492866" y="91713"/>
            <a:ext cx="4815438" cy="562074"/>
          </a:xfr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12700" cmpd="dbl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US" altLang="zh-TW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U1: Music IC Module</a:t>
            </a:r>
            <a:endParaRPr lang="zh-TW" altLang="en-US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矩形 3"/>
          <p:cNvSpPr/>
          <p:nvPr/>
        </p:nvSpPr>
        <p:spPr>
          <a:xfrm>
            <a:off x="90337" y="653787"/>
            <a:ext cx="90536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2400" dirty="0" smtClean="0">
                <a:solidFill>
                  <a:prstClr val="black"/>
                </a:solidFill>
              </a:rPr>
              <a:t>This module </a:t>
            </a:r>
            <a:r>
              <a:rPr lang="en-US" altLang="zh-TW" sz="2400" dirty="0">
                <a:solidFill>
                  <a:prstClr val="black"/>
                </a:solidFill>
              </a:rPr>
              <a:t>contains </a:t>
            </a:r>
            <a:r>
              <a:rPr lang="en-US" altLang="zh-TW" sz="2400" dirty="0">
                <a:solidFill>
                  <a:srgbClr val="0000CC"/>
                </a:solidFill>
              </a:rPr>
              <a:t>sound-generation ICs </a:t>
            </a:r>
            <a:r>
              <a:rPr lang="en-US" altLang="zh-TW" sz="2400" dirty="0">
                <a:solidFill>
                  <a:prstClr val="black"/>
                </a:solidFill>
              </a:rPr>
              <a:t>and supporting components</a:t>
            </a:r>
            <a:r>
              <a:rPr lang="en-US" altLang="zh-TW" sz="2400" dirty="0" smtClean="0">
                <a:solidFill>
                  <a:prstClr val="black"/>
                </a:solidFill>
              </a:rPr>
              <a:t>.</a:t>
            </a:r>
          </a:p>
          <a:p>
            <a:pPr lvl="0"/>
            <a:r>
              <a:rPr lang="en-US" altLang="zh-TW" sz="2400" dirty="0" smtClean="0">
                <a:solidFill>
                  <a:prstClr val="black"/>
                </a:solidFill>
              </a:rPr>
              <a:t> </a:t>
            </a:r>
            <a:r>
              <a:rPr lang="en-US" altLang="zh-TW" sz="2400" dirty="0">
                <a:solidFill>
                  <a:prstClr val="black"/>
                </a:solidFill>
              </a:rPr>
              <a:t>It can </a:t>
            </a:r>
            <a:r>
              <a:rPr lang="en-US" altLang="zh-TW" sz="2400" b="1" u="sng" dirty="0">
                <a:solidFill>
                  <a:srgbClr val="0000CC"/>
                </a:solidFill>
              </a:rPr>
              <a:t>play several musical tunes </a:t>
            </a:r>
            <a:r>
              <a:rPr lang="en-US" altLang="zh-TW" sz="2400" dirty="0">
                <a:solidFill>
                  <a:prstClr val="black"/>
                </a:solidFill>
              </a:rPr>
              <a:t>that are recorded in it. </a:t>
            </a:r>
            <a:endParaRPr lang="en-US" altLang="zh-TW" sz="2400" dirty="0" smtClean="0">
              <a:solidFill>
                <a:prstClr val="black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7504" y="4545702"/>
            <a:ext cx="566338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indent="-360363">
              <a:buFont typeface="Wingdings" panose="05000000000000000000" pitchFamily="2" charset="2"/>
              <a:buAutoNum type="circleNumWdWhitePlain"/>
            </a:pPr>
            <a:r>
              <a:rPr lang="en-US" altLang="zh-TW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Having </a:t>
            </a:r>
            <a:r>
              <a:rPr lang="en-US" altLang="zh-TW" sz="2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 </a:t>
            </a:r>
            <a:r>
              <a:rPr lang="en-US" altLang="zh-TW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different control </a:t>
            </a:r>
            <a:r>
              <a:rPr lang="en-US" altLang="zh-TW" sz="2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inputs</a:t>
            </a:r>
            <a:r>
              <a:rPr lang="en-US" altLang="zh-TW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360363" indent="-360363">
              <a:buFont typeface="Wingdings" panose="05000000000000000000" pitchFamily="2" charset="2"/>
              <a:buAutoNum type="circleNumWdWhitePlain"/>
            </a:pPr>
            <a:r>
              <a:rPr lang="en-US" altLang="zh-TW" sz="2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TW" sz="2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 connection </a:t>
            </a:r>
            <a:r>
              <a:rPr lang="en-US" altLang="zh-TW" sz="2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pulls current into the module (not out of it)</a:t>
            </a:r>
            <a:r>
              <a:rPr lang="en-US" altLang="zh-TW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usually from a speaker. This current is adjusted to make the music. </a:t>
            </a:r>
          </a:p>
          <a:p>
            <a:pPr marL="360363" indent="-360363">
              <a:buFont typeface="Wingdings" panose="05000000000000000000" pitchFamily="2" charset="2"/>
              <a:buAutoNum type="circleNumWdWhitePlain"/>
            </a:pPr>
            <a:r>
              <a:rPr lang="en-US" altLang="zh-TW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Snap Circuits projects 15 and 16 show how to connect this part and what it can do.</a:t>
            </a:r>
            <a:endParaRPr lang="zh-TW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162945" y="3167097"/>
            <a:ext cx="2873551" cy="206210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TW" b="1" dirty="0"/>
              <a:t>(+) - power from batteries</a:t>
            </a:r>
          </a:p>
          <a:p>
            <a:pPr marL="450850" indent="-450850">
              <a:spcBef>
                <a:spcPts val="600"/>
              </a:spcBef>
            </a:pPr>
            <a:r>
              <a:rPr lang="en-US" altLang="zh-TW" b="1" dirty="0"/>
              <a:t>(–) - power return to batteries</a:t>
            </a:r>
          </a:p>
          <a:p>
            <a:pPr>
              <a:spcBef>
                <a:spcPts val="600"/>
              </a:spcBef>
            </a:pPr>
            <a:r>
              <a:rPr lang="en-US" altLang="zh-TW" b="1" dirty="0"/>
              <a:t>OUT - output </a:t>
            </a:r>
            <a:r>
              <a:rPr lang="en-US" altLang="zh-TW" b="1" dirty="0" smtClean="0"/>
              <a:t>connection</a:t>
            </a:r>
          </a:p>
          <a:p>
            <a:pPr>
              <a:spcBef>
                <a:spcPts val="600"/>
              </a:spcBef>
            </a:pPr>
            <a:r>
              <a:rPr lang="en-US" altLang="zh-TW" b="1" dirty="0"/>
              <a:t>HLD - hold control input</a:t>
            </a:r>
          </a:p>
          <a:p>
            <a:pPr>
              <a:spcBef>
                <a:spcPts val="600"/>
              </a:spcBef>
            </a:pPr>
            <a:r>
              <a:rPr lang="en-US" altLang="zh-TW" b="1" dirty="0"/>
              <a:t>TRG - trigger control input</a:t>
            </a:r>
            <a:endParaRPr lang="zh-TW" altLang="en-US" b="1" dirty="0"/>
          </a:p>
        </p:txBody>
      </p:sp>
      <p:grpSp>
        <p:nvGrpSpPr>
          <p:cNvPr id="12" name="群組 11"/>
          <p:cNvGrpSpPr/>
          <p:nvPr/>
        </p:nvGrpSpPr>
        <p:grpSpPr>
          <a:xfrm>
            <a:off x="107504" y="1567375"/>
            <a:ext cx="6055441" cy="2869737"/>
            <a:chOff x="107504" y="1349479"/>
            <a:chExt cx="6055441" cy="2869737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2" cstate="print">
              <a:lum bright="-20000" contras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281" y="1349479"/>
              <a:ext cx="5976664" cy="28697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矩形 8"/>
            <p:cNvSpPr/>
            <p:nvPr/>
          </p:nvSpPr>
          <p:spPr>
            <a:xfrm>
              <a:off x="5515013" y="2555612"/>
              <a:ext cx="60465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b="1" dirty="0" smtClean="0">
                  <a:solidFill>
                    <a:srgbClr val="0000CC"/>
                  </a:solidFill>
                </a:rPr>
                <a:t>OUT</a:t>
              </a:r>
              <a:endParaRPr lang="zh-TW" altLang="en-US" b="1" dirty="0">
                <a:solidFill>
                  <a:srgbClr val="0000CC"/>
                </a:solidFill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5220072" y="1484784"/>
              <a:ext cx="44114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b="1" dirty="0" smtClean="0">
                  <a:solidFill>
                    <a:srgbClr val="0000CC"/>
                  </a:solidFill>
                </a:rPr>
                <a:t>(–)</a:t>
              </a:r>
              <a:endParaRPr lang="zh-TW" altLang="en-US" b="1" dirty="0">
                <a:solidFill>
                  <a:srgbClr val="0000CC"/>
                </a:solidFill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2051720" y="1349479"/>
              <a:ext cx="44114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b="1" dirty="0" smtClean="0">
                  <a:solidFill>
                    <a:srgbClr val="0000CC"/>
                  </a:solidFill>
                </a:rPr>
                <a:t>(+)</a:t>
              </a:r>
              <a:endParaRPr lang="zh-TW" altLang="en-US" b="1" dirty="0">
                <a:solidFill>
                  <a:srgbClr val="0000CC"/>
                </a:solidFill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107504" y="1854116"/>
              <a:ext cx="57400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b="1" dirty="0" smtClean="0">
                  <a:solidFill>
                    <a:srgbClr val="0000CC"/>
                  </a:solidFill>
                </a:rPr>
                <a:t>TRG</a:t>
              </a:r>
              <a:endParaRPr lang="zh-TW" altLang="en-US" b="1" dirty="0">
                <a:solidFill>
                  <a:srgbClr val="0000CC"/>
                </a:solidFill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107504" y="3059668"/>
              <a:ext cx="5741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b="1" dirty="0" smtClean="0">
                  <a:solidFill>
                    <a:srgbClr val="0000CC"/>
                  </a:solidFill>
                </a:rPr>
                <a:t>HLD</a:t>
              </a:r>
              <a:endParaRPr lang="zh-TW" altLang="en-US" b="1" dirty="0">
                <a:solidFill>
                  <a:srgbClr val="0000CC"/>
                </a:solidFill>
              </a:endParaRPr>
            </a:p>
          </p:txBody>
        </p:sp>
      </p:grpSp>
      <p:sp>
        <p:nvSpPr>
          <p:cNvPr id="11" name="矩形 10"/>
          <p:cNvSpPr/>
          <p:nvPr/>
        </p:nvSpPr>
        <p:spPr>
          <a:xfrm>
            <a:off x="6162944" y="5325015"/>
            <a:ext cx="2873551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TW" b="1" dirty="0"/>
              <a:t>Music for ~20 sec on power-up, then hold HLD to (+) power or </a:t>
            </a:r>
            <a:r>
              <a:rPr lang="en-US" altLang="zh-TW" b="1" dirty="0" smtClean="0"/>
              <a:t>touch TRG </a:t>
            </a:r>
            <a:r>
              <a:rPr lang="en-US" altLang="zh-TW" b="1" dirty="0"/>
              <a:t>to (+) power to resume music.</a:t>
            </a:r>
            <a:endParaRPr lang="zh-TW" altLang="en-US" b="1" dirty="0"/>
          </a:p>
        </p:txBody>
      </p:sp>
      <p:sp>
        <p:nvSpPr>
          <p:cNvPr id="3" name="矩形 2"/>
          <p:cNvSpPr/>
          <p:nvPr/>
        </p:nvSpPr>
        <p:spPr>
          <a:xfrm>
            <a:off x="223443" y="3903002"/>
            <a:ext cx="2485915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300" b="1" dirty="0" smtClean="0">
                <a:solidFill>
                  <a:srgbClr val="00B050"/>
                </a:solidFill>
              </a:rPr>
              <a:t>Actual schematic</a:t>
            </a:r>
            <a:endParaRPr lang="zh-TW" altLang="en-US" b="1" dirty="0">
              <a:solidFill>
                <a:srgbClr val="00B050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076" y="1567375"/>
            <a:ext cx="2873420" cy="1502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27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PT首頁w跨領域科教中心LOG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PPT首頁w跨領域科教中心LOGO</Template>
  <TotalTime>5564</TotalTime>
  <Words>5394</Words>
  <Application>Microsoft Office PowerPoint</Application>
  <PresentationFormat>如螢幕大小 (4:3)</PresentationFormat>
  <Paragraphs>533</Paragraphs>
  <Slides>57</Slides>
  <Notes>3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57</vt:i4>
      </vt:variant>
    </vt:vector>
  </HeadingPairs>
  <TitlesOfParts>
    <vt:vector size="58" baseType="lpstr">
      <vt:lpstr>PPT首頁w跨領域科教中心LOGO</vt:lpstr>
      <vt:lpstr>電子電路工程師培訓  - 3小時 精選課程適用</vt:lpstr>
      <vt:lpstr>電學動手篇：生活中實用之聲、光、力學式控制電路實驗DIY與其探究</vt:lpstr>
      <vt:lpstr>SC-100 英文實驗教材 </vt:lpstr>
      <vt:lpstr>零件收存配置圖 SC-100 Snap Circuits® Block Layout</vt:lpstr>
      <vt:lpstr>SC-100 電子元件清單：元件符號＆零件編號</vt:lpstr>
      <vt:lpstr>SC-100 電子元件清單：元件符號＆零件編號</vt:lpstr>
      <vt:lpstr>SC-100 電子元件清單：元件符號＆零件編號</vt:lpstr>
      <vt:lpstr>聲音產生積體電路套件U1, U2, U3各接點用途</vt:lpstr>
      <vt:lpstr>U1: Music IC Module</vt:lpstr>
      <vt:lpstr>U2: Alarm IC Module-make several siren sounds</vt:lpstr>
      <vt:lpstr>U3: Space War Sound IC Module-</vt:lpstr>
      <vt:lpstr>操作 說明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U1: Music IC Module</vt:lpstr>
      <vt:lpstr>PowerPoint 簡報</vt:lpstr>
      <vt:lpstr>PowerPoint 簡報</vt:lpstr>
      <vt:lpstr>U2: Alarm IC Module-make several siren sounds</vt:lpstr>
      <vt:lpstr>U3: Space War Sound IC Module-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Introduction of Electronics Snap Circuits Jr. (SC 100)</vt:lpstr>
      <vt:lpstr>Content</vt:lpstr>
      <vt:lpstr>Chapter 1: Basic Components &amp; Circuits </vt:lpstr>
      <vt:lpstr>Chapter 2: Motors &amp; Electricity</vt:lpstr>
      <vt:lpstr>Chapter 3: Resistance</vt:lpstr>
      <vt:lpstr>Chapter 4: Electronic Sound and Integrated Circuits </vt:lpstr>
      <vt:lpstr>PowerPoint 簡報</vt:lpstr>
      <vt:lpstr>How does electricity turn the shaft in the motor? </vt:lpstr>
      <vt:lpstr>Integrated Circuits</vt:lpstr>
      <vt:lpstr>Sound IC 聲音晶片</vt:lpstr>
      <vt:lpstr>Sound IC 聲音晶片</vt:lpstr>
      <vt:lpstr>ICs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Win7User</cp:lastModifiedBy>
  <cp:revision>728</cp:revision>
  <cp:lastPrinted>2016-06-02T09:09:08Z</cp:lastPrinted>
  <dcterms:created xsi:type="dcterms:W3CDTF">2016-03-29T01:09:13Z</dcterms:created>
  <dcterms:modified xsi:type="dcterms:W3CDTF">2016-08-09T07:47:08Z</dcterms:modified>
</cp:coreProperties>
</file>