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0"/>
  </p:notesMasterIdLst>
  <p:handoutMasterIdLst>
    <p:handoutMasterId r:id="rId111"/>
  </p:handoutMasterIdLst>
  <p:sldIdLst>
    <p:sldId id="256" r:id="rId2"/>
    <p:sldId id="445" r:id="rId3"/>
    <p:sldId id="257" r:id="rId4"/>
    <p:sldId id="318" r:id="rId5"/>
    <p:sldId id="574" r:id="rId6"/>
    <p:sldId id="465" r:id="rId7"/>
    <p:sldId id="317" r:id="rId8"/>
    <p:sldId id="453" r:id="rId9"/>
    <p:sldId id="565" r:id="rId10"/>
    <p:sldId id="566" r:id="rId11"/>
    <p:sldId id="344" r:id="rId12"/>
    <p:sldId id="584" r:id="rId13"/>
    <p:sldId id="585" r:id="rId14"/>
    <p:sldId id="266" r:id="rId15"/>
    <p:sldId id="405" r:id="rId16"/>
    <p:sldId id="454" r:id="rId17"/>
    <p:sldId id="457" r:id="rId18"/>
    <p:sldId id="456" r:id="rId19"/>
    <p:sldId id="455" r:id="rId20"/>
    <p:sldId id="458" r:id="rId21"/>
    <p:sldId id="571" r:id="rId22"/>
    <p:sldId id="567" r:id="rId23"/>
    <p:sldId id="568" r:id="rId24"/>
    <p:sldId id="459" r:id="rId25"/>
    <p:sldId id="569" r:id="rId26"/>
    <p:sldId id="570" r:id="rId27"/>
    <p:sldId id="460" r:id="rId28"/>
    <p:sldId id="461" r:id="rId29"/>
    <p:sldId id="552" r:id="rId30"/>
    <p:sldId id="462" r:id="rId31"/>
    <p:sldId id="463" r:id="rId32"/>
    <p:sldId id="464" r:id="rId33"/>
    <p:sldId id="572" r:id="rId34"/>
    <p:sldId id="573" r:id="rId35"/>
    <p:sldId id="466" r:id="rId36"/>
    <p:sldId id="467" r:id="rId37"/>
    <p:sldId id="468" r:id="rId38"/>
    <p:sldId id="469" r:id="rId39"/>
    <p:sldId id="470" r:id="rId40"/>
    <p:sldId id="477" r:id="rId41"/>
    <p:sldId id="478" r:id="rId42"/>
    <p:sldId id="515" r:id="rId43"/>
    <p:sldId id="479" r:id="rId44"/>
    <p:sldId id="480" r:id="rId45"/>
    <p:sldId id="481" r:id="rId46"/>
    <p:sldId id="484" r:id="rId47"/>
    <p:sldId id="485" r:id="rId48"/>
    <p:sldId id="487" r:id="rId49"/>
    <p:sldId id="489" r:id="rId50"/>
    <p:sldId id="491" r:id="rId51"/>
    <p:sldId id="492" r:id="rId52"/>
    <p:sldId id="493" r:id="rId53"/>
    <p:sldId id="494" r:id="rId54"/>
    <p:sldId id="575" r:id="rId55"/>
    <p:sldId id="495" r:id="rId56"/>
    <p:sldId id="496" r:id="rId57"/>
    <p:sldId id="497" r:id="rId58"/>
    <p:sldId id="498" r:id="rId59"/>
    <p:sldId id="499" r:id="rId60"/>
    <p:sldId id="500" r:id="rId61"/>
    <p:sldId id="501" r:id="rId62"/>
    <p:sldId id="502" r:id="rId63"/>
    <p:sldId id="503" r:id="rId64"/>
    <p:sldId id="504" r:id="rId65"/>
    <p:sldId id="505" r:id="rId66"/>
    <p:sldId id="506" r:id="rId67"/>
    <p:sldId id="516" r:id="rId68"/>
    <p:sldId id="577" r:id="rId69"/>
    <p:sldId id="579" r:id="rId70"/>
    <p:sldId id="471" r:id="rId71"/>
    <p:sldId id="580" r:id="rId72"/>
    <p:sldId id="576" r:id="rId73"/>
    <p:sldId id="507" r:id="rId74"/>
    <p:sldId id="472" r:id="rId75"/>
    <p:sldId id="473" r:id="rId76"/>
    <p:sldId id="475" r:id="rId77"/>
    <p:sldId id="474" r:id="rId78"/>
    <p:sldId id="511" r:id="rId79"/>
    <p:sldId id="512" r:id="rId80"/>
    <p:sldId id="517" r:id="rId81"/>
    <p:sldId id="581" r:id="rId82"/>
    <p:sldId id="510" r:id="rId83"/>
    <p:sldId id="518" r:id="rId84"/>
    <p:sldId id="513" r:id="rId85"/>
    <p:sldId id="514" r:id="rId86"/>
    <p:sldId id="519" r:id="rId87"/>
    <p:sldId id="582" r:id="rId88"/>
    <p:sldId id="520" r:id="rId89"/>
    <p:sldId id="521" r:id="rId90"/>
    <p:sldId id="522" r:id="rId91"/>
    <p:sldId id="524" r:id="rId92"/>
    <p:sldId id="526" r:id="rId93"/>
    <p:sldId id="527" r:id="rId94"/>
    <p:sldId id="529" r:id="rId95"/>
    <p:sldId id="530" r:id="rId96"/>
    <p:sldId id="583" r:id="rId97"/>
    <p:sldId id="531" r:id="rId98"/>
    <p:sldId id="532" r:id="rId99"/>
    <p:sldId id="533" r:id="rId100"/>
    <p:sldId id="542" r:id="rId101"/>
    <p:sldId id="543" r:id="rId102"/>
    <p:sldId id="544" r:id="rId103"/>
    <p:sldId id="545" r:id="rId104"/>
    <p:sldId id="546" r:id="rId105"/>
    <p:sldId id="547" r:id="rId106"/>
    <p:sldId id="549" r:id="rId107"/>
    <p:sldId id="551" r:id="rId108"/>
    <p:sldId id="375" r:id="rId109"/>
  </p:sldIdLst>
  <p:sldSz cx="9144000" cy="6858000" type="screen4x3"/>
  <p:notesSz cx="9928225" cy="679767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99CCFF"/>
    <a:srgbClr val="FFFFCC"/>
    <a:srgbClr val="660066"/>
    <a:srgbClr val="00AC4E"/>
    <a:srgbClr val="007E39"/>
    <a:srgbClr val="00CC99"/>
    <a:srgbClr val="FFFFE1"/>
    <a:srgbClr val="FFFFDD"/>
    <a:srgbClr val="F3F0F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383" autoAdjust="0"/>
    <p:restoredTop sz="79457" autoAdjust="0"/>
  </p:normalViewPr>
  <p:slideViewPr>
    <p:cSldViewPr>
      <p:cViewPr varScale="1">
        <p:scale>
          <a:sx n="50" d="100"/>
          <a:sy n="50" d="100"/>
        </p:scale>
        <p:origin x="-1008" y="-80"/>
      </p:cViewPr>
      <p:guideLst>
        <p:guide orient="horz" pos="2160"/>
        <p:guide pos="2880"/>
      </p:guideLst>
    </p:cSldViewPr>
  </p:slideViewPr>
  <p:outlineViewPr>
    <p:cViewPr>
      <p:scale>
        <a:sx n="33" d="100"/>
        <a:sy n="33" d="100"/>
      </p:scale>
      <p:origin x="0" y="26428"/>
    </p:cViewPr>
  </p:outlineViewPr>
  <p:notesTextViewPr>
    <p:cViewPr>
      <p:scale>
        <a:sx n="1" d="1"/>
        <a:sy n="1" d="1"/>
      </p:scale>
      <p:origin x="0" y="0"/>
    </p:cViewPr>
  </p:notesTextViewPr>
  <p:notesViewPr>
    <p:cSldViewPr>
      <p:cViewPr varScale="1">
        <p:scale>
          <a:sx n="66" d="100"/>
          <a:sy n="66" d="100"/>
        </p:scale>
        <p:origin x="-1696" y="-64"/>
      </p:cViewPr>
      <p:guideLst>
        <p:guide orient="horz" pos="2141"/>
        <p:guide pos="3127"/>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3313" cy="34021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5622594" y="0"/>
            <a:ext cx="4303313" cy="340210"/>
          </a:xfrm>
          <a:prstGeom prst="rect">
            <a:avLst/>
          </a:prstGeom>
        </p:spPr>
        <p:txBody>
          <a:bodyPr vert="horz" lIns="91440" tIns="45720" rIns="91440" bIns="45720" rtlCol="0"/>
          <a:lstStyle>
            <a:lvl1pPr algn="r">
              <a:defRPr sz="1200"/>
            </a:lvl1pPr>
          </a:lstStyle>
          <a:p>
            <a:fld id="{05C4514D-462B-452C-9513-145CCEDC38E0}" type="datetimeFigureOut">
              <a:rPr lang="zh-TW" altLang="en-US" smtClean="0"/>
              <a:pPr/>
              <a:t>2016/8/25</a:t>
            </a:fld>
            <a:endParaRPr lang="zh-TW" altLang="en-US"/>
          </a:p>
        </p:txBody>
      </p:sp>
      <p:sp>
        <p:nvSpPr>
          <p:cNvPr id="4" name="頁尾版面配置區 3"/>
          <p:cNvSpPr>
            <a:spLocks noGrp="1"/>
          </p:cNvSpPr>
          <p:nvPr>
            <p:ph type="ftr" sz="quarter" idx="2"/>
          </p:nvPr>
        </p:nvSpPr>
        <p:spPr>
          <a:xfrm>
            <a:off x="0" y="6456378"/>
            <a:ext cx="4303313" cy="34021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2594" y="6456378"/>
            <a:ext cx="4303313" cy="340210"/>
          </a:xfrm>
          <a:prstGeom prst="rect">
            <a:avLst/>
          </a:prstGeom>
        </p:spPr>
        <p:txBody>
          <a:bodyPr vert="horz" lIns="91440" tIns="45720" rIns="91440" bIns="45720" rtlCol="0" anchor="b"/>
          <a:lstStyle>
            <a:lvl1pPr algn="r">
              <a:defRPr sz="1200"/>
            </a:lvl1pPr>
          </a:lstStyle>
          <a:p>
            <a:fld id="{BFE5601E-F0F9-4E4F-B7DC-60F3FCF03401}" type="slidenum">
              <a:rPr lang="zh-TW" altLang="en-US" smtClean="0"/>
              <a:pPr/>
              <a:t>‹#›</a:t>
            </a:fld>
            <a:endParaRPr lang="zh-TW" altLang="en-US"/>
          </a:p>
        </p:txBody>
      </p:sp>
    </p:spTree>
    <p:extLst>
      <p:ext uri="{BB962C8B-B14F-4D97-AF65-F5344CB8AC3E}">
        <p14:creationId xmlns:p14="http://schemas.microsoft.com/office/powerpoint/2010/main" xmlns="" val="3100995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4302231" cy="339884"/>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623698" y="0"/>
            <a:ext cx="4302231" cy="339884"/>
          </a:xfrm>
          <a:prstGeom prst="rect">
            <a:avLst/>
          </a:prstGeom>
        </p:spPr>
        <p:txBody>
          <a:bodyPr vert="horz" lIns="91440" tIns="45720" rIns="91440" bIns="45720" rtlCol="0"/>
          <a:lstStyle>
            <a:lvl1pPr algn="r">
              <a:defRPr sz="1200"/>
            </a:lvl1pPr>
          </a:lstStyle>
          <a:p>
            <a:fld id="{5C7D7F4C-4491-4685-A330-2066DD312D48}" type="datetimeFigureOut">
              <a:rPr lang="zh-TW" altLang="en-US" smtClean="0"/>
              <a:pPr/>
              <a:t>2016/8/25</a:t>
            </a:fld>
            <a:endParaRPr lang="zh-TW" altLang="en-US"/>
          </a:p>
        </p:txBody>
      </p:sp>
      <p:sp>
        <p:nvSpPr>
          <p:cNvPr id="4" name="投影片圖像版面配置區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92823" y="3228896"/>
            <a:ext cx="7942580" cy="3058954"/>
          </a:xfrm>
          <a:prstGeom prst="rect">
            <a:avLst/>
          </a:prstGeom>
        </p:spPr>
        <p:txBody>
          <a:bodyPr vert="horz" lIns="91440" tIns="45720" rIns="91440" bIns="45720" rtlCol="0"/>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1" y="6456612"/>
            <a:ext cx="4302231" cy="339884"/>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3698" y="6456612"/>
            <a:ext cx="4302231" cy="339884"/>
          </a:xfrm>
          <a:prstGeom prst="rect">
            <a:avLst/>
          </a:prstGeom>
        </p:spPr>
        <p:txBody>
          <a:bodyPr vert="horz" lIns="91440" tIns="45720" rIns="91440" bIns="45720" rtlCol="0" anchor="b"/>
          <a:lstStyle>
            <a:lvl1pPr algn="r">
              <a:defRPr sz="1200"/>
            </a:lvl1pPr>
          </a:lstStyle>
          <a:p>
            <a:fld id="{33B5CE6E-5F75-4246-BA16-C27352A62F3E}" type="slidenum">
              <a:rPr lang="zh-TW" altLang="en-US" smtClean="0"/>
              <a:pPr/>
              <a:t>‹#›</a:t>
            </a:fld>
            <a:endParaRPr lang="zh-TW" altLang="en-US"/>
          </a:p>
        </p:txBody>
      </p:sp>
    </p:spTree>
    <p:extLst>
      <p:ext uri="{BB962C8B-B14F-4D97-AF65-F5344CB8AC3E}">
        <p14:creationId xmlns:p14="http://schemas.microsoft.com/office/powerpoint/2010/main" xmlns="" val="1362529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itchFamily="18" charset="0"/>
        <a:ea typeface="DFKai-SB" pitchFamily="65" charset="-120"/>
        <a:cs typeface="Times New Roman" pitchFamily="18" charset="0"/>
      </a:defRPr>
    </a:lvl1pPr>
    <a:lvl2pPr marL="457200" algn="l" defTabSz="914400" rtl="0" eaLnBrk="1" latinLnBrk="0" hangingPunct="1">
      <a:defRPr sz="1200" kern="1200">
        <a:solidFill>
          <a:schemeClr val="tx1"/>
        </a:solidFill>
        <a:latin typeface="Times New Roman" pitchFamily="18" charset="0"/>
        <a:ea typeface="DFKai-SB" pitchFamily="65" charset="-120"/>
        <a:cs typeface="Times New Roman" pitchFamily="18" charset="0"/>
      </a:defRPr>
    </a:lvl2pPr>
    <a:lvl3pPr marL="914400" algn="l" defTabSz="914400" rtl="0" eaLnBrk="1" latinLnBrk="0" hangingPunct="1">
      <a:defRPr sz="1200" kern="1200">
        <a:solidFill>
          <a:schemeClr val="tx1"/>
        </a:solidFill>
        <a:latin typeface="Times New Roman" pitchFamily="18" charset="0"/>
        <a:ea typeface="DFKai-SB" pitchFamily="65" charset="-120"/>
        <a:cs typeface="Times New Roman" pitchFamily="18" charset="0"/>
      </a:defRPr>
    </a:lvl3pPr>
    <a:lvl4pPr marL="1371600" algn="l" defTabSz="914400" rtl="0" eaLnBrk="1" latinLnBrk="0" hangingPunct="1">
      <a:defRPr sz="1200" kern="1200">
        <a:solidFill>
          <a:schemeClr val="tx1"/>
        </a:solidFill>
        <a:latin typeface="Times New Roman" pitchFamily="18" charset="0"/>
        <a:ea typeface="DFKai-SB" pitchFamily="65" charset="-120"/>
        <a:cs typeface="Times New Roman" pitchFamily="18" charset="0"/>
      </a:defRPr>
    </a:lvl4pPr>
    <a:lvl5pPr marL="1828800" algn="l" defTabSz="914400" rtl="0" eaLnBrk="1" latinLnBrk="0" hangingPunct="1">
      <a:defRPr sz="1200" kern="1200">
        <a:solidFill>
          <a:schemeClr val="tx1"/>
        </a:solidFill>
        <a:latin typeface="Times New Roman" pitchFamily="18" charset="0"/>
        <a:ea typeface="DFKai-SB" pitchFamily="65" charset="-120"/>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11</a:t>
            </a:fld>
            <a:endParaRPr lang="zh-TW" altLang="en-US"/>
          </a:p>
        </p:txBody>
      </p:sp>
    </p:spTree>
    <p:extLst>
      <p:ext uri="{BB962C8B-B14F-4D97-AF65-F5344CB8AC3E}">
        <p14:creationId xmlns:p14="http://schemas.microsoft.com/office/powerpoint/2010/main" xmlns="" val="1993120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latin typeface="Times New Roman" panose="02020603050405020304" pitchFamily="18" charset="0"/>
                <a:cs typeface="Times New Roman" panose="02020603050405020304" pitchFamily="18" charset="0"/>
              </a:rPr>
              <a:t>(26)</a:t>
            </a:r>
            <a:r>
              <a:rPr lang="zh-TW" altLang="en-US" sz="1200" b="1" dirty="0" smtClean="0">
                <a:solidFill>
                  <a:srgbClr val="0000CC"/>
                </a:solidFill>
                <a:latin typeface="DFKai-SB" pitchFamily="65" charset="-120"/>
                <a:ea typeface="DFKai-SB" pitchFamily="65" charset="-120"/>
                <a:cs typeface="Times New Roman" panose="02020603050405020304" pitchFamily="18" charset="0"/>
              </a:rPr>
              <a:t>更響的閃光</a:t>
            </a:r>
            <a:r>
              <a:rPr lang="en-US" altLang="zh-TW" sz="1200" b="1" dirty="0" smtClean="0">
                <a:solidFill>
                  <a:srgbClr val="0000CC"/>
                </a:solidFill>
                <a:latin typeface="Times New Roman" panose="02020603050405020304" pitchFamily="18" charset="0"/>
                <a:cs typeface="Times New Roman" panose="02020603050405020304" pitchFamily="18" charset="0"/>
              </a:rPr>
              <a:t>(Louder Strobe Light)</a:t>
            </a:r>
            <a:endParaRPr lang="zh-TW" altLang="en-US" sz="1200" b="1" dirty="0" smtClean="0">
              <a:solidFill>
                <a:srgbClr val="0000CC"/>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Modify the preceding circuit to be this one, which has the white LED (D6) in parallel with the speaker (SP). </a:t>
            </a: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Build the circuit and turn on the switch (S1).</a:t>
            </a: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Adjust the blink rate and sound using the lever on the adjustable resistor (RV), and by pushing the press switch (S2).</a:t>
            </a:r>
            <a:endParaRPr lang="zh-TW" altLang="en-US"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anose="02020603050405020304" pitchFamily="18" charset="0"/>
                <a:cs typeface="Times New Roman" panose="02020603050405020304" pitchFamily="18" charset="0"/>
              </a:rPr>
              <a:t>This circuit is louder than the previous circuits because the speaker is in parallel with the LED instead of in series with it. This increases the voltage across the speaker, making it louder.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(27) Louder Color Strobe Light:  </a:t>
            </a:r>
            <a:r>
              <a:rPr lang="en-US" altLang="zh-TW" dirty="0" smtClean="0">
                <a:latin typeface="Times New Roman" pitchFamily="18" charset="0"/>
                <a:cs typeface="Times New Roman" pitchFamily="18" charset="0"/>
              </a:rPr>
              <a:t>Use the preceding circuit but replace the white LED (D6) with the red LED (D1) or the color LED (D8).</a:t>
            </a:r>
            <a:endParaRPr lang="zh-TW" altLang="en-US" dirty="0" smtClean="0">
              <a:latin typeface="Times New Roman" pitchFamily="18" charset="0"/>
              <a:cs typeface="Times New Roman"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48</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(28) Triple Strobe Light</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this circuit and turn on the slide switch (S1).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Adjust the blink rate using the lever on the adjustable resistor (RV), and by pushing the press switch (S2).</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Note: In rare cases the circuit may not work at all settings on RV.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If this happens, move the RV lever to the side near the strobe IC, turn the slide switch off and on to reset the circuit, and only move the RV lever over a small range.</a:t>
            </a:r>
            <a:endParaRPr lang="zh-TW" altLang="en-US" dirty="0" smtClean="0">
              <a:latin typeface="Times New Roman" pitchFamily="18" charset="0"/>
              <a:cs typeface="Times New Roman"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49</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(30) Noisy Triple </a:t>
            </a:r>
            <a:r>
              <a:rPr lang="en-US" altLang="zh-TW" sz="1200" b="1" dirty="0" err="1" smtClean="0">
                <a:solidFill>
                  <a:srgbClr val="0000CC"/>
                </a:solidFill>
                <a:latin typeface="Times New Roman" pitchFamily="18" charset="0"/>
                <a:cs typeface="Times New Roman" pitchFamily="18" charset="0"/>
              </a:rPr>
              <a:t>Strober</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this circuit and turn on the slide switch (S1).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Adjust the blink rate and sound using the lever on the adjustable resistor (RV), and by pushing the press switch (S2).</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Note: In rare cases the circuit may not work at all settings on RV.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If this happens, move the RV lever to the side near the strobe IC, turn the slide switch off and on to reset the circuit, and only move the RV lever over a small range.</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latin typeface="Times New Roman" pitchFamily="18" charset="0"/>
                <a:cs typeface="Times New Roman" pitchFamily="18" charset="0"/>
              </a:rPr>
              <a:t>(31) Triple Light Noisy</a:t>
            </a:r>
            <a:r>
              <a:rPr lang="zh-TW" altLang="en-US" sz="1200" b="1" dirty="0" smtClean="0">
                <a:solidFill>
                  <a:srgbClr val="0000CC"/>
                </a:solidFill>
                <a:latin typeface="Times New Roman" pitchFamily="18" charset="0"/>
                <a:cs typeface="Times New Roman" pitchFamily="18" charset="0"/>
              </a:rPr>
              <a:t> </a:t>
            </a:r>
            <a:r>
              <a:rPr lang="en-US" altLang="zh-TW" sz="1200" b="1" dirty="0" smtClean="0">
                <a:solidFill>
                  <a:srgbClr val="0000CC"/>
                </a:solidFill>
                <a:latin typeface="Times New Roman" pitchFamily="18" charset="0"/>
                <a:cs typeface="Times New Roman" pitchFamily="18" charset="0"/>
              </a:rPr>
              <a:t>Motion </a:t>
            </a:r>
            <a:r>
              <a:rPr lang="en-US" altLang="zh-TW" sz="1200" b="1" dirty="0" err="1" smtClean="0">
                <a:solidFill>
                  <a:srgbClr val="0000CC"/>
                </a:solidFill>
                <a:latin typeface="Times New Roman" pitchFamily="18" charset="0"/>
                <a:cs typeface="Times New Roman" pitchFamily="18" charset="0"/>
              </a:rPr>
              <a:t>Strober</a:t>
            </a:r>
            <a:r>
              <a:rPr lang="en-US" altLang="zh-TW" sz="1200" b="1" dirty="0" smtClean="0">
                <a:solidFill>
                  <a:srgbClr val="0000CC"/>
                </a:solidFill>
                <a:latin typeface="Times New Roman" pitchFamily="18" charset="0"/>
                <a:cs typeface="Times New Roman" pitchFamily="18" charset="0"/>
              </a:rPr>
              <a:t>:</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Use the preceding circuit but replace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speaker (SP) with the motor (M1, “+” toward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white LED), then place the speaker across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points marked A &amp; B in the drawing. Do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not place any fan on the motor.</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 LEDs (D1, D6, &amp; D8) flash,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speaker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makes noise, and the motor shaft spins or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wiggles.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Adjust the blink rate, sound, and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motor spin using the lever on the adjustable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resistor (RV), and by pushing the press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switch (S2).</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50</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latin typeface="Times New Roman" pitchFamily="18" charset="0"/>
                <a:cs typeface="Times New Roman" pitchFamily="18" charset="0"/>
              </a:rPr>
              <a:t>(31) Triple Light Noisy</a:t>
            </a:r>
            <a:r>
              <a:rPr lang="zh-TW" altLang="en-US" sz="1200" b="1" dirty="0" smtClean="0">
                <a:solidFill>
                  <a:srgbClr val="0000CC"/>
                </a:solidFill>
                <a:latin typeface="Times New Roman" pitchFamily="18" charset="0"/>
                <a:cs typeface="Times New Roman" pitchFamily="18" charset="0"/>
              </a:rPr>
              <a:t> </a:t>
            </a:r>
            <a:r>
              <a:rPr lang="en-US" altLang="zh-TW" sz="1200" b="1" dirty="0" smtClean="0">
                <a:solidFill>
                  <a:srgbClr val="0000CC"/>
                </a:solidFill>
                <a:latin typeface="Times New Roman" pitchFamily="18" charset="0"/>
                <a:cs typeface="Times New Roman" pitchFamily="18" charset="0"/>
              </a:rPr>
              <a:t>Motion </a:t>
            </a:r>
            <a:r>
              <a:rPr lang="en-US" altLang="zh-TW" sz="1200" b="1" dirty="0" err="1" smtClean="0">
                <a:solidFill>
                  <a:srgbClr val="0000CC"/>
                </a:solidFill>
                <a:latin typeface="Times New Roman" pitchFamily="18" charset="0"/>
                <a:cs typeface="Times New Roman" pitchFamily="18" charset="0"/>
              </a:rPr>
              <a:t>Strober</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Use the preceding circuit but replace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speaker (SP) with the motor (M1, “+” toward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white LED), then place the speaker across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points marked A &amp; B in the drawing. Do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not place any fan on the motor.</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 LEDs (D1, D6, &amp; D8) flash,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speaker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makes noise, and the motor shaft spins or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wiggles.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Adjust the blink rate, sound, and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motor spin using the lever on the adjustable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resistor (RV), and by pushing the press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switch (S2).</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51</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(32) Automatic Light</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the circuit and turn on the slide switch (S1).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Set the lever on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adjustable resistor (RV) so the white LED (D6) just turns off.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Slowly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cover the phototransistor (Q4) and the white LED brightens.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Adjust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light to the phototransistor to turn the white LED on or off.</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This is an automatic street lamp that you can turn on at a certain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darkness and turn off by a certain brightness.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This type of circuit is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installed on many outside lights and forces them to turn off and save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electricity.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They also come on when needed for safety.</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You can replace the white LED with the color LED (D8) or the red LED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(D1), but you may need to readjust the sensitivity using the lever on RV.</a:t>
            </a:r>
            <a:endParaRPr lang="zh-TW" altLang="en-US" sz="1200" b="1" dirty="0" smtClean="0">
              <a:solidFill>
                <a:srgbClr val="0000CC"/>
              </a:solidFill>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52</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(33)</a:t>
            </a:r>
            <a:r>
              <a:rPr lang="zh-TW" altLang="en-US" sz="1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彩光震盪器</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(Color Oscillator)</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the circuit as shown, and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place one of the LED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attachments (tower, egg, or fiber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optic tree) over the LED on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Color Organ (U22).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Turn on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switch (S1) and watch. The color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organ light will change colors on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its own.</a:t>
            </a:r>
            <a:endParaRPr lang="zh-TW" altLang="en-US"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itchFamily="18" charset="0"/>
                <a:cs typeface="Times New Roman" pitchFamily="18" charset="0"/>
              </a:rPr>
              <a:t>This circuit is an oscillator;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it uses the color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organ to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control itself.</a:t>
            </a:r>
            <a:endParaRPr lang="zh-TW" altLang="en-US" dirty="0" smtClean="0">
              <a:latin typeface="Times New Roman" pitchFamily="18" charset="0"/>
              <a:cs typeface="Times New Roman"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53</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54</a:t>
            </a:fld>
            <a:endParaRPr lang="zh-TW" altLang="en-US"/>
          </a:p>
        </p:txBody>
      </p:sp>
    </p:spTree>
    <p:extLst>
      <p:ext uri="{BB962C8B-B14F-4D97-AF65-F5344CB8AC3E}">
        <p14:creationId xmlns:p14="http://schemas.microsoft.com/office/powerpoint/2010/main" xmlns="" val="1993120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(34) Dance to the Music</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the circuit. Connect a</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music device (not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included) to the color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organ (U22) as shown,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and start music on it.</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Place one of the LED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attachments over the light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on the color organ.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Set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lever on the adjustable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resistor (RV), and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volume control on your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music device, for best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sound quality and light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effects.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 color organ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light will “dance” in synch</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with the music.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Compare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fast and slow songs, and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different loudness levels.</a:t>
            </a:r>
            <a:endParaRPr lang="zh-TW" altLang="en-US"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itchFamily="18" charset="0"/>
                <a:cs typeface="Times New Roman" pitchFamily="18" charset="0"/>
              </a:rPr>
              <a:t>This circuit amplifies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music so it can be heard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on the speaker. This is a</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simple circuit, so sound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quality may not be as good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as your other music</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players.</a:t>
            </a:r>
            <a:endParaRPr lang="zh-TW" altLang="en-US" dirty="0" smtClean="0">
              <a:latin typeface="Times New Roman" pitchFamily="18" charset="0"/>
              <a:cs typeface="Times New Roman"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55</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latin typeface="Times New Roman" pitchFamily="18" charset="0"/>
                <a:cs typeface="Times New Roman" pitchFamily="18" charset="0"/>
              </a:rPr>
              <a:t>(35) Super Dance to the Music</a:t>
            </a:r>
            <a:endParaRPr lang="en-US" altLang="zh-TW" dirty="0" smtClean="0">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This circuit is similar to the preceding one,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but louder and more sensitive.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circuit as shown.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Connect a music device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(not included) to the color organ (U22) as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shown, and start music on it, set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volume to mid-range.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Place one of the LED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attachments over the light on the color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organ.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Turn on the switch (S1) and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SLOWLY ADJUST the lever on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adjustable resistor (RV) for best sound;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there will only be a narrow range where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sound is clear.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Adjust the volume on your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music device for best sound quality.</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56</a:t>
            </a:fld>
            <a:endParaRPr lang="zh-TW"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(37) </a:t>
            </a:r>
            <a:r>
              <a:rPr lang="zh-TW" altLang="en-US" sz="1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隨著音樂</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(Follow the Music)</a:t>
            </a:r>
            <a:endParaRPr lang="en-US" altLang="zh-TW" dirty="0" smtClean="0">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the circuit. Connect a music device (not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included) to the color organ (U22) as shown, and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start music on it.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For best effects, place one of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LED attachments over the light on the color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organ.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Set the volume control on your music</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device for best sound quality and light effects.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color organ light will “dance” in synch with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music.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Compare fast and slow songs, and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different loudness levels.</a:t>
            </a:r>
            <a:endParaRPr lang="zh-TW" altLang="en-US" dirty="0" smtClean="0">
              <a:latin typeface="Times New Roman" pitchFamily="18" charset="0"/>
              <a:cs typeface="Times New Roman"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58</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indent="-250825">
              <a:buSzPct val="85000"/>
              <a:buFont typeface="Wingdings" pitchFamily="2" charset="2"/>
              <a:buNone/>
            </a:pPr>
            <a:r>
              <a:rPr lang="zh-TW" altLang="en-US" dirty="0" smtClean="0"/>
              <a:t>色光控制器</a:t>
            </a:r>
            <a:r>
              <a:rPr lang="en-US" altLang="zh-TW" dirty="0" smtClean="0"/>
              <a:t>(Color Organ) U22</a:t>
            </a:r>
            <a:endParaRPr lang="en-US" altLang="zh-TW" sz="1200" dirty="0" smtClean="0"/>
          </a:p>
          <a:p>
            <a:pPr indent="-250825">
              <a:buSzPct val="85000"/>
              <a:buFont typeface="Wingdings" pitchFamily="2" charset="2"/>
              <a:buChar char="l"/>
            </a:pPr>
            <a:r>
              <a:rPr lang="en-US" altLang="zh-TW" sz="1200" dirty="0" smtClean="0"/>
              <a:t>The </a:t>
            </a:r>
            <a:r>
              <a:rPr lang="en-US" altLang="zh-TW" sz="1200" b="1" dirty="0" smtClean="0"/>
              <a:t>color organ module (only in SCL-175) contains </a:t>
            </a:r>
            <a:r>
              <a:rPr lang="en-US" altLang="zh-TW" sz="1200" dirty="0" smtClean="0"/>
              <a:t>resistors, capacitors, transistors, a tri-color LED, and integrated circuits. </a:t>
            </a:r>
          </a:p>
          <a:p>
            <a:pPr indent="-250825">
              <a:buSzPct val="85000"/>
              <a:buFont typeface="Wingdings" pitchFamily="2" charset="2"/>
              <a:buChar char="l"/>
            </a:pPr>
            <a:r>
              <a:rPr lang="en-US" altLang="zh-TW" sz="1200" dirty="0" smtClean="0"/>
              <a:t>The LED in it can change colors by direct control, or in synch with an audio input signal. Its actual schematic is complex and looks like this:</a:t>
            </a: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12</a:t>
            </a:fld>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lvl="0" algn="l"/>
            <a:r>
              <a:rPr lang="en-US" altLang="zh-TW" sz="1400" b="1" dirty="0" smtClean="0">
                <a:solidFill>
                  <a:srgbClr val="0000CC"/>
                </a:solidFill>
                <a:latin typeface="Times New Roman" pitchFamily="18" charset="0"/>
                <a:cs typeface="Times New Roman" pitchFamily="18" charset="0"/>
              </a:rPr>
              <a:t>(38) </a:t>
            </a:r>
            <a:r>
              <a:rPr lang="zh-TW" altLang="en-US" sz="1400" b="1" dirty="0" smtClean="0">
                <a:solidFill>
                  <a:srgbClr val="0000CC"/>
                </a:solidFill>
                <a:latin typeface="DFKai-SB" pitchFamily="65" charset="-120"/>
                <a:ea typeface="DFKai-SB" pitchFamily="65" charset="-120"/>
                <a:cs typeface="Times New Roman" pitchFamily="18" charset="0"/>
              </a:rPr>
              <a:t>彩光控制器</a:t>
            </a:r>
            <a:r>
              <a:rPr lang="en-US" altLang="zh-TW" sz="1400" b="1" dirty="0" smtClean="0">
                <a:solidFill>
                  <a:srgbClr val="0000CC"/>
                </a:solidFill>
                <a:latin typeface="Times New Roman" pitchFamily="18" charset="0"/>
                <a:ea typeface="DFKai-SB" pitchFamily="65" charset="-120"/>
                <a:cs typeface="Times New Roman" pitchFamily="18" charset="0"/>
              </a:rPr>
              <a:t>U22</a:t>
            </a:r>
            <a:r>
              <a:rPr lang="zh-TW" altLang="en-US" sz="1400" b="1" dirty="0" smtClean="0">
                <a:solidFill>
                  <a:srgbClr val="0000CC"/>
                </a:solidFill>
                <a:latin typeface="DFKai-SB" pitchFamily="65" charset="-120"/>
                <a:ea typeface="DFKai-SB" pitchFamily="65" charset="-120"/>
                <a:cs typeface="Times New Roman" pitchFamily="18" charset="0"/>
              </a:rPr>
              <a:t>的耳機輸出孔</a:t>
            </a:r>
            <a:r>
              <a:rPr lang="en-US" altLang="zh-TW" sz="1200" b="1" dirty="0" smtClean="0">
                <a:solidFill>
                  <a:srgbClr val="0000CC"/>
                </a:solidFill>
                <a:latin typeface="Times New Roman" pitchFamily="18" charset="0"/>
                <a:cs typeface="Times New Roman" pitchFamily="18" charset="0"/>
              </a:rPr>
              <a:t>(Color Organ –</a:t>
            </a:r>
            <a:r>
              <a:rPr lang="zh-TW" altLang="en-US" sz="1200" b="1" dirty="0" smtClean="0">
                <a:solidFill>
                  <a:srgbClr val="0000CC"/>
                </a:solidFill>
                <a:latin typeface="Times New Roman" pitchFamily="18" charset="0"/>
                <a:cs typeface="Times New Roman" pitchFamily="18" charset="0"/>
              </a:rPr>
              <a:t> </a:t>
            </a:r>
            <a:r>
              <a:rPr lang="en-US" altLang="zh-TW" sz="1200" b="1" dirty="0" smtClean="0">
                <a:solidFill>
                  <a:srgbClr val="0000CC"/>
                </a:solidFill>
                <a:latin typeface="Times New Roman" pitchFamily="18" charset="0"/>
                <a:cs typeface="Times New Roman" pitchFamily="18" charset="0"/>
              </a:rPr>
              <a:t>Headphones)</a:t>
            </a:r>
          </a:p>
          <a:p>
            <a:pPr marL="285750" indent="-285750">
              <a:buFont typeface="+mj-lt"/>
              <a:buAutoNum type="arabicPeriod"/>
            </a:pPr>
            <a:r>
              <a:rPr lang="en-US" altLang="zh-TW" dirty="0" smtClean="0">
                <a:latin typeface="Times New Roman" pitchFamily="18" charset="0"/>
                <a:cs typeface="Times New Roman" pitchFamily="18" charset="0"/>
              </a:rPr>
              <a:t>Build the circuit. Connect a music device (not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included) and your own headphones (not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included) to the color organ (U22) as shown,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and start music on it. </a:t>
            </a:r>
          </a:p>
          <a:p>
            <a:pPr marL="285750" indent="-285750">
              <a:buFont typeface="+mj-lt"/>
              <a:buAutoNum type="arabicPeriod"/>
            </a:pPr>
            <a:r>
              <a:rPr lang="en-US" altLang="zh-TW" dirty="0" smtClean="0">
                <a:latin typeface="Times New Roman" pitchFamily="18" charset="0"/>
                <a:cs typeface="Times New Roman" pitchFamily="18" charset="0"/>
              </a:rPr>
              <a:t>For best effects, place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one of the LED attachments over the light on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color organ. </a:t>
            </a:r>
          </a:p>
          <a:p>
            <a:pPr marL="285750" indent="-285750">
              <a:buFont typeface="+mj-lt"/>
              <a:buAutoNum type="arabicPeriod"/>
            </a:pPr>
            <a:r>
              <a:rPr lang="en-US" altLang="zh-TW" dirty="0" smtClean="0">
                <a:latin typeface="Times New Roman" pitchFamily="18" charset="0"/>
                <a:cs typeface="Times New Roman" pitchFamily="18" charset="0"/>
              </a:rPr>
              <a:t>Set the volume control on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your music device for best sound quality and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light effects. </a:t>
            </a:r>
          </a:p>
          <a:p>
            <a:pPr marL="285750" indent="-285750">
              <a:buFont typeface="+mj-lt"/>
              <a:buAutoNum type="arabicPeriod"/>
            </a:pPr>
            <a:r>
              <a:rPr lang="en-US" altLang="zh-TW" dirty="0" smtClean="0">
                <a:latin typeface="Times New Roman" pitchFamily="18" charset="0"/>
                <a:cs typeface="Times New Roman" pitchFamily="18" charset="0"/>
              </a:rPr>
              <a:t>The color organ light will “dance”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in synch with the music.</a:t>
            </a:r>
          </a:p>
          <a:p>
            <a:pPr marL="285750" indent="-285750">
              <a:buFont typeface="+mj-lt"/>
              <a:buAutoNum type="arabicPeriod"/>
            </a:pPr>
            <a:r>
              <a:rPr lang="en-US" altLang="zh-TW" dirty="0" smtClean="0">
                <a:latin typeface="Times New Roman" pitchFamily="18" charset="0"/>
                <a:cs typeface="Times New Roman" pitchFamily="18" charset="0"/>
              </a:rPr>
              <a:t>Output signal to headphones is mono, so you</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will not hear stereo effects.</a:t>
            </a:r>
            <a:endParaRPr lang="zh-TW" altLang="en-US" dirty="0" smtClean="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Compare the sound quality</a:t>
            </a:r>
            <a:r>
              <a:rPr lang="zh-TW" altLang="en-US" dirty="0" smtClean="0"/>
              <a:t> </a:t>
            </a:r>
            <a:r>
              <a:rPr lang="en-US" altLang="zh-TW" dirty="0" smtClean="0"/>
              <a:t>of using headphones in this</a:t>
            </a:r>
            <a:r>
              <a:rPr lang="zh-TW" altLang="en-US" dirty="0" smtClean="0"/>
              <a:t> </a:t>
            </a:r>
            <a:r>
              <a:rPr lang="en-US" altLang="zh-TW" dirty="0" smtClean="0"/>
              <a:t>circuit, to using the speaker</a:t>
            </a:r>
            <a:r>
              <a:rPr lang="zh-TW" altLang="en-US" dirty="0" smtClean="0"/>
              <a:t> </a:t>
            </a:r>
            <a:r>
              <a:rPr lang="en-US" altLang="zh-TW" dirty="0" smtClean="0"/>
              <a:t>in the preceding circuit.</a:t>
            </a:r>
            <a:endParaRPr lang="zh-TW" altLang="en-US" sz="1200" b="1" dirty="0" smtClean="0">
              <a:solidFill>
                <a:srgbClr val="0000CC"/>
              </a:solidFill>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59</a:t>
            </a:fld>
            <a:endParaRPr lang="zh-TW"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(39)</a:t>
            </a:r>
            <a:r>
              <a:rPr lang="zh-TW" altLang="en-US" sz="1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可調度的光舞秀</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(Adjustable Light Dance)</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285750" indent="-285750">
              <a:buFont typeface="+mj-lt"/>
              <a:buAutoNum type="arabicPeriod"/>
            </a:pPr>
            <a:r>
              <a:rPr lang="en-US" altLang="zh-TW" dirty="0" smtClean="0">
                <a:latin typeface="Times New Roman" pitchFamily="18" charset="0"/>
                <a:cs typeface="Times New Roman" pitchFamily="18" charset="0"/>
              </a:rPr>
              <a:t>Build the circuit as shown. For best effects, place one of the LED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attachments over the light on the color organ. </a:t>
            </a:r>
          </a:p>
          <a:p>
            <a:pPr marL="285750" indent="-285750">
              <a:buFont typeface="+mj-lt"/>
              <a:buAutoNum type="arabicPeriod"/>
            </a:pPr>
            <a:r>
              <a:rPr lang="en-US" altLang="zh-TW" dirty="0" smtClean="0">
                <a:latin typeface="Times New Roman" pitchFamily="18" charset="0"/>
                <a:cs typeface="Times New Roman" pitchFamily="18" charset="0"/>
              </a:rPr>
              <a:t>Turn on the switch (S1)</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and move the lever on the adjustable resistor (RV) to change the tone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of the sound and “speed” of the light.</a:t>
            </a:r>
            <a:endParaRPr lang="zh-TW" altLang="en-US" dirty="0" smtClean="0">
              <a:latin typeface="Times New Roman" pitchFamily="18" charset="0"/>
              <a:cs typeface="Times New Roman"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60</a:t>
            </a:fld>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(40) Suspended Raindrops</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the circuit as shown. Connect the white LED (D6) to the red &amp;</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black jumper wires. Turn on the slide switch (S1).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Go to a water faucet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and adjust the faucet so water is dripping at a steady rate.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Dim the room</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lights and hold the white LED so it shines on the dripping water.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Try to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set the lever on the adjustable resistor (RV) so that the dipping water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drops appear suspended in mid-air.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You may need to adjust the drip</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rate on the faucet to make this work.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You may get better results if you</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replace the 100kΩ resistor (R5) with the 5.1kΩ resistor (R3).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Also, try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setting the strobe rate to minimum and adjusting the drip rate.</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61</a:t>
            </a:fld>
            <a:endParaRPr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lvl="0"/>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(41</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zh-TW" altLang="en-US" sz="1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紅外線偵測器</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(Infrared Detector)</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You need an infrared remote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control for this project, such</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as any TV/stereo/DVD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remote control in your home.</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the circuit and turn on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switch (S1). Point your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remote control toward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infrared module (U24) and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press any button to activate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red LED (D1).</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Sometimes this circuit may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activate without a remote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control, due to infrared in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sunlight or some room lights.</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If this happens, try moving to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 dark room.</a:t>
            </a:r>
            <a:endParaRPr lang="zh-TW" altLang="en-US" dirty="0" smtClean="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itchFamily="18" charset="0"/>
                <a:cs typeface="Times New Roman" pitchFamily="18" charset="0"/>
              </a:rPr>
              <a:t>TV remote controls transmit a</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sequence of pulses representing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TV model and the button that was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pressed. The U24 infrared detector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is just looking any infrared signal.</a:t>
            </a:r>
            <a:endParaRPr lang="en-US" altLang="zh-TW" sz="1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a:p>
            <a:pPr lvl="0"/>
            <a:endParaRPr lang="zh-TW" altLang="en-US" sz="12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62</a:t>
            </a:fld>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(42) Audio Infrared Detector</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You need an infrared remote control for this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project, such as any TV/stereo/DVD remote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control in your home.</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the circuit, set the lever on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adjustable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resistor (RV) all the way towards the infrared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module (U24), and turn on the switch (S1).</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Point your remote control toward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infrared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module and press any button to activate an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alarm sound.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 lever on the adjustable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resistor sets how long the alarm plays for, but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it only works over a narrow range.</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Next, replace the 100Ω resistor (R1) with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5.1kΩ resistor (R3). The alarm sound is a little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different, but the control range on RV is wider.</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Sometimes this circuit may activate without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 remote control, due to infrared in sunlight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or some room lights. If this happens, try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moving to a dark room.</a:t>
            </a:r>
            <a:endParaRPr lang="zh-TW" altLang="en-US" dirty="0" smtClean="0">
              <a:latin typeface="Times New Roman" pitchFamily="18" charset="0"/>
              <a:cs typeface="Times New Roman" pitchFamily="18" charset="0"/>
            </a:endParaRPr>
          </a:p>
          <a:p>
            <a:r>
              <a:rPr lang="en-US" altLang="zh-TW" dirty="0" smtClean="0">
                <a:latin typeface="Times New Roman" pitchFamily="18" charset="0"/>
                <a:cs typeface="Times New Roman" pitchFamily="18" charset="0"/>
              </a:rPr>
              <a:t>Sunlight and other light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sources emit some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infrared light, and may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activate the infrared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detector. See if you can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activate it without a</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remote control.</a:t>
            </a:r>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63</a:t>
            </a:fld>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(43)</a:t>
            </a:r>
            <a:r>
              <a:rPr lang="zh-TW" altLang="en-US" sz="1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光子紅外偵測器</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(Photo Infrared Detector)</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You need an infrared remote control for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this project, such as any TV/stereo/DVD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remote control in your home.</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the circuit and turn on the switch</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(S1).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Place the mounting base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(normally used with the fiber optic tree)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on the phototransistor (Q4).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Set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lever on the adjustable resistor (RV) so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red LED (D1) just turns off; if it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never turns off, move away from room</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lights.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Point your remote control directly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into the mounting base on Q4, and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press any button to activate the red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LED (D1).</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dirty="0" smtClean="0">
                <a:latin typeface="Times New Roman" pitchFamily="18" charset="0"/>
                <a:cs typeface="Times New Roman" pitchFamily="18" charset="0"/>
              </a:rPr>
              <a:t>The phototransistor can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detect light, and infrared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light is light. The infrared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module (U24) is designed to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focus only on infrared light.</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64</a:t>
            </a:fld>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b="1" dirty="0" smtClean="0">
                <a:solidFill>
                  <a:srgbClr val="0000CC"/>
                </a:solidFill>
                <a:latin typeface="Times New Roman" pitchFamily="18" charset="0"/>
                <a:cs typeface="Times New Roman" pitchFamily="18" charset="0"/>
              </a:rPr>
              <a:t>(44) Photo Audio Infrared Detector</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You need an infrared remote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control for this project, such</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as any TV/stereo/DVD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remote control in your home.</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Build the circuit and turn on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switch (S1).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Place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mounting base (normally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used with the fiber optic tree)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on the phototransistor (Q4).</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Set the lever on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adjustable resistor (RV) so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sound just turns off (if it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never turns off, move away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from room lights.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Point your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remote control directly into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mounting base on Q4,</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and press any button to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activate the sound.</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65</a:t>
            </a:fld>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(45) Photo Audio</a:t>
            </a:r>
            <a:r>
              <a:rPr lang="zh-TW" altLang="en-US" sz="1200" b="1" dirty="0" smtClean="0">
                <a:solidFill>
                  <a:srgbClr val="0000CC"/>
                </a:solidFill>
                <a:latin typeface="Times New Roman" pitchFamily="18" charset="0"/>
                <a:cs typeface="Times New Roman" pitchFamily="18" charset="0"/>
              </a:rPr>
              <a:t> </a:t>
            </a:r>
            <a:r>
              <a:rPr lang="en-US" altLang="zh-TW" sz="1200" b="1" dirty="0" smtClean="0">
                <a:solidFill>
                  <a:srgbClr val="0000CC"/>
                </a:solidFill>
                <a:latin typeface="Times New Roman" pitchFamily="18" charset="0"/>
                <a:cs typeface="Times New Roman" pitchFamily="18" charset="0"/>
              </a:rPr>
              <a:t>Infrared</a:t>
            </a:r>
            <a:r>
              <a:rPr lang="zh-TW" altLang="en-US" sz="1200" b="1" dirty="0" smtClean="0">
                <a:solidFill>
                  <a:srgbClr val="0000CC"/>
                </a:solidFill>
                <a:latin typeface="Times New Roman" pitchFamily="18" charset="0"/>
                <a:cs typeface="Times New Roman" pitchFamily="18" charset="0"/>
              </a:rPr>
              <a:t> </a:t>
            </a:r>
            <a:r>
              <a:rPr lang="en-US" altLang="zh-TW" sz="1200" b="1" dirty="0" smtClean="0">
                <a:solidFill>
                  <a:srgbClr val="0000CC"/>
                </a:solidFill>
                <a:latin typeface="Times New Roman" pitchFamily="18" charset="0"/>
                <a:cs typeface="Times New Roman" pitchFamily="18" charset="0"/>
              </a:rPr>
              <a:t>Detector</a:t>
            </a:r>
            <a:r>
              <a:rPr lang="zh-TW" altLang="en-US" sz="1200" b="1" dirty="0" smtClean="0">
                <a:solidFill>
                  <a:srgbClr val="0000CC"/>
                </a:solidFill>
                <a:latin typeface="Times New Roman" pitchFamily="18" charset="0"/>
                <a:cs typeface="Times New Roman" pitchFamily="18" charset="0"/>
              </a:rPr>
              <a:t> </a:t>
            </a:r>
            <a:r>
              <a:rPr lang="en-US" altLang="zh-TW" sz="1200" b="1" dirty="0" smtClean="0">
                <a:solidFill>
                  <a:srgbClr val="0000CC"/>
                </a:solidFill>
                <a:latin typeface="Times New Roman" pitchFamily="18" charset="0"/>
                <a:cs typeface="Times New Roman" pitchFamily="18" charset="0"/>
              </a:rPr>
              <a:t>(II)</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Use the preceding circuit,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but replace the 0.1</a:t>
            </a:r>
            <a:r>
              <a:rPr lang="el-GR" altLang="zh-TW" dirty="0" smtClean="0">
                <a:latin typeface="Times New Roman" pitchFamily="18" charset="0"/>
                <a:cs typeface="Times New Roman" pitchFamily="18" charset="0"/>
              </a:rPr>
              <a:t>μ</a:t>
            </a:r>
            <a:r>
              <a:rPr lang="en-US" altLang="zh-TW" dirty="0" smtClean="0">
                <a:latin typeface="Times New Roman" pitchFamily="18" charset="0"/>
                <a:cs typeface="Times New Roman" pitchFamily="18" charset="0"/>
              </a:rPr>
              <a:t>F</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capacitor (C2) with the</a:t>
            </a:r>
            <a:r>
              <a:rPr lang="zh-TW" altLang="en-US" dirty="0" smtClean="0">
                <a:latin typeface="Times New Roman" pitchFamily="18" charset="0"/>
                <a:cs typeface="Times New Roman" pitchFamily="18" charset="0"/>
              </a:rPr>
              <a:t> </a:t>
            </a:r>
            <a:r>
              <a:rPr lang="el-GR" altLang="zh-TW" dirty="0" smtClean="0">
                <a:latin typeface="Times New Roman" pitchFamily="18" charset="0"/>
                <a:cs typeface="Times New Roman" pitchFamily="18" charset="0"/>
              </a:rPr>
              <a:t>100μ</a:t>
            </a:r>
            <a:r>
              <a:rPr lang="en-US" altLang="zh-TW" dirty="0" smtClean="0">
                <a:latin typeface="Times New Roman" pitchFamily="18" charset="0"/>
                <a:cs typeface="Times New Roman" pitchFamily="18" charset="0"/>
              </a:rPr>
              <a:t>F capacitor (C4).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circuit works the same way,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but the sound stays on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longer and is more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pleasant.</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66</a:t>
            </a:fld>
            <a:endParaRPr lang="zh-TW"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Build the circuit as shown. Take the colored disc shown and install it into the disc holder,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then place the disc holder on the motor (M1).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Connect the white LED (D6) to the red &amp;</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black jumper wires.</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For best effects, do this in a dimly lit room.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Turn on the slide switch (S1)</a:t>
            </a:r>
            <a:r>
              <a:rPr lang="en-US" altLang="zh-TW" baseline="0" dirty="0" smtClean="0">
                <a:latin typeface="Times New Roman" pitchFamily="18" charset="0"/>
                <a:cs typeface="Times New Roman" pitchFamily="18" charset="0"/>
              </a:rPr>
              <a:t> and p</a:t>
            </a:r>
            <a:r>
              <a:rPr lang="en-US" altLang="zh-TW" dirty="0" smtClean="0">
                <a:latin typeface="Times New Roman" pitchFamily="18" charset="0"/>
                <a:cs typeface="Times New Roman" pitchFamily="18" charset="0"/>
              </a:rPr>
              <a:t>ush the press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switch (S2) until the motor spins continuously (if it stops after you release the press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switch, replace your batteries).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Hold the white LED upside down over the disc holder so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it shines on the spinning disc, and move the lever on the adjustable resistor (RV) slowly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while watching the pattern on the spinning disc.</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The motor spins the disc so fast that it looks like a blur.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However, as you slowly adjust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RV the pattern on the disc appears to slow down, stop, and reverse direction.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Patterns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close to the disc center may be moving at different speeds, or in different directions, from</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patterns farther from the center!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Some patterns may become clear while others are still</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blurred.</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If the motor does not continue spinning after you release S2, then replace your batteries.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If</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it still won’t keep spinning then replace the 5.1kΩ resistor (R3) with </a:t>
            </a:r>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67</a:t>
            </a:fld>
            <a:endParaRPr lang="zh-TW"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342900" marR="0" indent="-342900" algn="l" defTabSz="914400" rtl="0" eaLnBrk="1" fontAlgn="auto" latinLnBrk="0" hangingPunct="1">
              <a:lnSpc>
                <a:spcPct val="100000"/>
              </a:lnSpc>
              <a:spcBef>
                <a:spcPts val="0"/>
              </a:spcBef>
              <a:spcAft>
                <a:spcPts val="0"/>
              </a:spcAft>
              <a:buClrTx/>
              <a:buSzTx/>
              <a:buFont typeface="Wingdings" pitchFamily="2" charset="2"/>
              <a:buNone/>
              <a:tabLst/>
              <a:defRPr/>
            </a:pPr>
            <a:r>
              <a:rPr lang="en-US" altLang="zh-TW" b="1" dirty="0" smtClean="0"/>
              <a:t>OPTIONAL</a:t>
            </a:r>
            <a:r>
              <a:rPr lang="zh-TW" altLang="en-US" b="1" dirty="0" smtClean="0"/>
              <a:t> </a:t>
            </a:r>
            <a:r>
              <a:rPr lang="en-US" altLang="zh-TW" b="1" dirty="0" smtClean="0"/>
              <a:t>(Adult supervision required)</a:t>
            </a:r>
          </a:p>
          <a:p>
            <a:pPr marL="342900" indent="-342900">
              <a:buFont typeface="Wingdings" pitchFamily="2" charset="2"/>
              <a:buAutoNum type="circleNumWdWhitePlain"/>
            </a:pPr>
            <a:r>
              <a:rPr lang="en-US" altLang="zh-TW" dirty="0" smtClean="0"/>
              <a:t>The disc holder rests on the motor top</a:t>
            </a:r>
            <a:r>
              <a:rPr lang="zh-TW" altLang="en-US" dirty="0" smtClean="0"/>
              <a:t> </a:t>
            </a:r>
            <a:r>
              <a:rPr lang="en-US" altLang="zh-TW" dirty="0" smtClean="0"/>
              <a:t>loosely and vibrates, making the disc</a:t>
            </a:r>
            <a:r>
              <a:rPr lang="zh-TW" altLang="en-US" dirty="0" smtClean="0"/>
              <a:t> </a:t>
            </a:r>
            <a:r>
              <a:rPr lang="en-US" altLang="zh-TW" dirty="0" smtClean="0"/>
              <a:t>pattern blurry even when the RV setting</a:t>
            </a:r>
            <a:r>
              <a:rPr lang="zh-TW" altLang="en-US" dirty="0" smtClean="0"/>
              <a:t> </a:t>
            </a:r>
            <a:r>
              <a:rPr lang="en-US" altLang="zh-TW" dirty="0" smtClean="0"/>
              <a:t>makes the pattern “stop”. </a:t>
            </a:r>
          </a:p>
          <a:p>
            <a:pPr marL="342900" indent="-342900">
              <a:buFont typeface="Wingdings" pitchFamily="2" charset="2"/>
              <a:buAutoNum type="circleNumWdWhitePlain"/>
            </a:pPr>
            <a:r>
              <a:rPr lang="en-US" altLang="zh-TW" dirty="0" smtClean="0"/>
              <a:t>The disc</a:t>
            </a:r>
            <a:r>
              <a:rPr lang="zh-TW" altLang="en-US" dirty="0" smtClean="0"/>
              <a:t> </a:t>
            </a:r>
            <a:r>
              <a:rPr lang="en-US" altLang="zh-TW" dirty="0" smtClean="0"/>
              <a:t>patterns will appear clearer if you</a:t>
            </a:r>
            <a:r>
              <a:rPr lang="zh-TW" altLang="en-US" dirty="0" smtClean="0"/>
              <a:t> </a:t>
            </a:r>
            <a:r>
              <a:rPr lang="en-US" altLang="zh-TW" dirty="0" smtClean="0"/>
              <a:t>permanently mount the disc holder to the</a:t>
            </a:r>
            <a:r>
              <a:rPr lang="zh-TW" altLang="en-US" dirty="0" smtClean="0"/>
              <a:t> </a:t>
            </a:r>
            <a:r>
              <a:rPr lang="en-US" altLang="zh-TW" dirty="0" smtClean="0"/>
              <a:t>motor top. This set contains a spare</a:t>
            </a:r>
            <a:r>
              <a:rPr lang="zh-TW" altLang="en-US" dirty="0" smtClean="0"/>
              <a:t> </a:t>
            </a:r>
            <a:r>
              <a:rPr lang="en-US" altLang="zh-TW" dirty="0" smtClean="0"/>
              <a:t>motor top, which can be used for this.</a:t>
            </a:r>
            <a:r>
              <a:rPr lang="zh-TW" altLang="en-US" dirty="0" smtClean="0"/>
              <a:t> </a:t>
            </a:r>
            <a:r>
              <a:rPr lang="en-US" altLang="zh-TW" dirty="0" smtClean="0"/>
              <a:t>This requires removing the motor top</a:t>
            </a:r>
            <a:r>
              <a:rPr lang="zh-TW" altLang="en-US" dirty="0" smtClean="0"/>
              <a:t> </a:t>
            </a:r>
            <a:r>
              <a:rPr lang="en-US" altLang="zh-TW" dirty="0" smtClean="0"/>
              <a:t>from the motor whenever you want to</a:t>
            </a:r>
            <a:r>
              <a:rPr lang="zh-TW" altLang="en-US" dirty="0" smtClean="0"/>
              <a:t> </a:t>
            </a:r>
            <a:r>
              <a:rPr lang="en-US" altLang="zh-TW" dirty="0" smtClean="0"/>
              <a:t>switch from using the disc holder to using</a:t>
            </a:r>
            <a:r>
              <a:rPr lang="zh-TW" altLang="en-US" dirty="0" smtClean="0"/>
              <a:t> </a:t>
            </a:r>
            <a:r>
              <a:rPr lang="en-US" altLang="zh-TW" dirty="0" smtClean="0"/>
              <a:t>the glow fan, so is optional, and requires</a:t>
            </a:r>
            <a:r>
              <a:rPr lang="zh-TW" altLang="en-US" dirty="0" smtClean="0"/>
              <a:t> </a:t>
            </a:r>
            <a:r>
              <a:rPr lang="en-US" altLang="zh-TW" dirty="0" smtClean="0"/>
              <a:t>adult supervision.</a:t>
            </a:r>
            <a:r>
              <a:rPr lang="zh-TW" altLang="en-US" dirty="0" smtClean="0"/>
              <a:t> </a:t>
            </a:r>
            <a:r>
              <a:rPr lang="en-US" altLang="zh-TW" dirty="0" smtClean="0"/>
              <a:t>If you want to do</a:t>
            </a:r>
            <a:r>
              <a:rPr lang="zh-TW" altLang="en-US" dirty="0" smtClean="0"/>
              <a:t> </a:t>
            </a:r>
            <a:r>
              <a:rPr lang="en-US" altLang="zh-TW" dirty="0" smtClean="0"/>
              <a:t>this, pry the motor</a:t>
            </a:r>
            <a:r>
              <a:rPr lang="zh-TW" altLang="en-US" dirty="0" smtClean="0"/>
              <a:t> </a:t>
            </a:r>
            <a:r>
              <a:rPr lang="en-US" altLang="zh-TW" dirty="0" smtClean="0"/>
              <a:t>top off the motor</a:t>
            </a:r>
            <a:r>
              <a:rPr lang="zh-TW" altLang="en-US" dirty="0" smtClean="0"/>
              <a:t> </a:t>
            </a:r>
            <a:r>
              <a:rPr lang="en-US" altLang="zh-TW" dirty="0" smtClean="0"/>
              <a:t>shaft using a</a:t>
            </a:r>
            <a:r>
              <a:rPr lang="zh-TW" altLang="en-US" dirty="0" smtClean="0"/>
              <a:t> </a:t>
            </a:r>
            <a:r>
              <a:rPr lang="en-US" altLang="zh-TW" dirty="0" smtClean="0"/>
              <a:t>screwdriver.</a:t>
            </a:r>
          </a:p>
          <a:p>
            <a:pPr marL="342900" indent="-342900">
              <a:buFont typeface="Wingdings" pitchFamily="2" charset="2"/>
              <a:buAutoNum type="circleNumWdWhitePlain"/>
            </a:pPr>
            <a:r>
              <a:rPr lang="en-US" altLang="zh-TW" dirty="0" smtClean="0"/>
              <a:t>Lay the spare motor</a:t>
            </a:r>
            <a:r>
              <a:rPr lang="zh-TW" altLang="en-US" dirty="0" smtClean="0"/>
              <a:t> </a:t>
            </a:r>
            <a:r>
              <a:rPr lang="en-US" altLang="zh-TW" dirty="0" smtClean="0"/>
              <a:t>top in the disc holder</a:t>
            </a:r>
            <a:r>
              <a:rPr lang="zh-TW" altLang="en-US" dirty="0" smtClean="0"/>
              <a:t> </a:t>
            </a:r>
            <a:r>
              <a:rPr lang="en-US" altLang="zh-TW" dirty="0" smtClean="0"/>
              <a:t>upside down, and bond</a:t>
            </a:r>
            <a:r>
              <a:rPr lang="zh-TW" altLang="en-US" dirty="0" smtClean="0"/>
              <a:t> </a:t>
            </a:r>
            <a:r>
              <a:rPr lang="en-US" altLang="zh-TW" dirty="0" smtClean="0"/>
              <a:t>together with glue (glue</a:t>
            </a:r>
            <a:r>
              <a:rPr lang="zh-TW" altLang="en-US" dirty="0" smtClean="0"/>
              <a:t> </a:t>
            </a:r>
            <a:r>
              <a:rPr lang="en-US" altLang="zh-TW" dirty="0" smtClean="0"/>
              <a:t>not included).</a:t>
            </a:r>
          </a:p>
          <a:p>
            <a:pPr marL="342900" indent="-342900">
              <a:buFont typeface="Wingdings" pitchFamily="2" charset="2"/>
              <a:buAutoNum type="circleNumWdWhitePlain"/>
            </a:pPr>
            <a:r>
              <a:rPr lang="en-US" altLang="zh-TW" dirty="0" smtClean="0"/>
              <a:t>After the glue dries,</a:t>
            </a:r>
            <a:r>
              <a:rPr lang="zh-TW" altLang="en-US" dirty="0" smtClean="0"/>
              <a:t> </a:t>
            </a:r>
            <a:r>
              <a:rPr lang="en-US" altLang="zh-TW" dirty="0" smtClean="0"/>
              <a:t>push the modified</a:t>
            </a:r>
            <a:r>
              <a:rPr lang="zh-TW" altLang="en-US" dirty="0" smtClean="0"/>
              <a:t> </a:t>
            </a:r>
            <a:r>
              <a:rPr lang="en-US" altLang="zh-TW" dirty="0" smtClean="0"/>
              <a:t>disc holder on the</a:t>
            </a:r>
            <a:r>
              <a:rPr lang="zh-TW" altLang="en-US" dirty="0" smtClean="0"/>
              <a:t> </a:t>
            </a:r>
            <a:r>
              <a:rPr lang="en-US" altLang="zh-TW" dirty="0" smtClean="0"/>
              <a:t>motor shaft and</a:t>
            </a:r>
            <a:r>
              <a:rPr lang="zh-TW" altLang="en-US" dirty="0" smtClean="0"/>
              <a:t> </a:t>
            </a:r>
            <a:r>
              <a:rPr lang="en-US" altLang="zh-TW" dirty="0" smtClean="0"/>
              <a:t>install a disc cutout.</a:t>
            </a:r>
            <a:r>
              <a:rPr lang="zh-TW" altLang="en-US" dirty="0" smtClean="0"/>
              <a:t> </a:t>
            </a:r>
            <a:endParaRPr lang="en-US" altLang="zh-TW" dirty="0" smtClean="0"/>
          </a:p>
          <a:p>
            <a:pPr marL="342900" indent="-342900">
              <a:buFont typeface="Wingdings" pitchFamily="2" charset="2"/>
              <a:buAutoNum type="circleNumWdWhitePlain"/>
            </a:pPr>
            <a:r>
              <a:rPr lang="en-US" altLang="zh-TW" dirty="0" smtClean="0"/>
              <a:t>When you want</a:t>
            </a:r>
            <a:r>
              <a:rPr lang="zh-TW" altLang="en-US" dirty="0" smtClean="0"/>
              <a:t> </a:t>
            </a:r>
            <a:r>
              <a:rPr lang="en-US" altLang="zh-TW" dirty="0" smtClean="0"/>
              <a:t>to</a:t>
            </a:r>
            <a:r>
              <a:rPr lang="zh-TW" altLang="en-US" dirty="0" smtClean="0"/>
              <a:t> </a:t>
            </a:r>
            <a:r>
              <a:rPr lang="en-US" altLang="zh-TW" dirty="0" smtClean="0"/>
              <a:t>return to using the</a:t>
            </a:r>
            <a:r>
              <a:rPr lang="zh-TW" altLang="en-US" dirty="0" smtClean="0"/>
              <a:t> </a:t>
            </a:r>
            <a:r>
              <a:rPr lang="en-US" altLang="zh-TW" dirty="0" smtClean="0"/>
              <a:t>glow fan, replace the motor top disc</a:t>
            </a:r>
            <a:r>
              <a:rPr lang="zh-TW" altLang="en-US" dirty="0" smtClean="0"/>
              <a:t> </a:t>
            </a:r>
            <a:r>
              <a:rPr lang="en-US" altLang="zh-TW" dirty="0" smtClean="0"/>
              <a:t>holder with the normal motor top.</a:t>
            </a:r>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68</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閃頻</a:t>
            </a:r>
            <a:r>
              <a:rPr lang="en-US" altLang="zh-TW" dirty="0" smtClean="0"/>
              <a:t>IC (Strobe IC):</a:t>
            </a:r>
          </a:p>
          <a:p>
            <a:r>
              <a:rPr lang="en-US" altLang="zh-TW" sz="1200" kern="1200" baseline="0" dirty="0" smtClean="0">
                <a:solidFill>
                  <a:schemeClr val="tx1"/>
                </a:solidFill>
                <a:latin typeface="Times New Roman" pitchFamily="18" charset="0"/>
                <a:ea typeface="DFKai-SB" pitchFamily="65" charset="-120"/>
                <a:cs typeface="Times New Roman" pitchFamily="18" charset="0"/>
              </a:rPr>
              <a:t>The </a:t>
            </a:r>
            <a:r>
              <a:rPr lang="en-US" altLang="zh-TW" sz="1200" b="1" kern="1200" baseline="0" dirty="0" smtClean="0">
                <a:solidFill>
                  <a:schemeClr val="tx1"/>
                </a:solidFill>
                <a:latin typeface="Times New Roman" pitchFamily="18" charset="0"/>
                <a:ea typeface="DFKai-SB" pitchFamily="65" charset="-120"/>
                <a:cs typeface="Times New Roman" pitchFamily="18" charset="0"/>
              </a:rPr>
              <a:t>strobe IC module (only in SCL-175) contains</a:t>
            </a:r>
          </a:p>
          <a:p>
            <a:r>
              <a:rPr lang="en-US" altLang="zh-TW" sz="1200" kern="1200" baseline="0" dirty="0" smtClean="0">
                <a:solidFill>
                  <a:schemeClr val="tx1"/>
                </a:solidFill>
                <a:latin typeface="Times New Roman" pitchFamily="18" charset="0"/>
                <a:ea typeface="DFKai-SB" pitchFamily="65" charset="-120"/>
                <a:cs typeface="Times New Roman" pitchFamily="18" charset="0"/>
              </a:rPr>
              <a:t>resistors, capacitors, and transistors that</a:t>
            </a:r>
          </a:p>
          <a:p>
            <a:r>
              <a:rPr lang="en-US" altLang="zh-TW" sz="1200" kern="1200" baseline="0" dirty="0" smtClean="0">
                <a:solidFill>
                  <a:schemeClr val="tx1"/>
                </a:solidFill>
                <a:latin typeface="Times New Roman" pitchFamily="18" charset="0"/>
                <a:ea typeface="DFKai-SB" pitchFamily="65" charset="-120"/>
                <a:cs typeface="Times New Roman" pitchFamily="18" charset="0"/>
              </a:rPr>
              <a:t>are needed to make a strobe light circuit. Its</a:t>
            </a:r>
          </a:p>
          <a:p>
            <a:r>
              <a:rPr lang="en-US" altLang="zh-TW" sz="1200" kern="1200" baseline="0" dirty="0" smtClean="0">
                <a:solidFill>
                  <a:schemeClr val="tx1"/>
                </a:solidFill>
                <a:latin typeface="Times New Roman" pitchFamily="18" charset="0"/>
                <a:ea typeface="DFKai-SB" pitchFamily="65" charset="-120"/>
                <a:cs typeface="Times New Roman" pitchFamily="18" charset="0"/>
              </a:rPr>
              <a:t>schematic looks like this:</a:t>
            </a:r>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13</a:t>
            </a:fld>
            <a:endParaRPr lang="zh-TW"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342900" marR="0" indent="-342900" algn="l" defTabSz="914400" rtl="0" eaLnBrk="1" fontAlgn="auto" latinLnBrk="0" hangingPunct="1">
              <a:lnSpc>
                <a:spcPct val="100000"/>
              </a:lnSpc>
              <a:spcBef>
                <a:spcPts val="0"/>
              </a:spcBef>
              <a:spcAft>
                <a:spcPts val="0"/>
              </a:spcAft>
              <a:buClrTx/>
              <a:buSzTx/>
              <a:buFont typeface="Wingdings" pitchFamily="2" charset="2"/>
              <a:buNone/>
              <a:tabLst/>
              <a:defRPr/>
            </a:pPr>
            <a:r>
              <a:rPr lang="en-US" altLang="zh-TW" b="1" dirty="0" smtClean="0"/>
              <a:t>OPTIONAL</a:t>
            </a:r>
            <a:r>
              <a:rPr lang="zh-TW" altLang="en-US" b="1" dirty="0" smtClean="0"/>
              <a:t> </a:t>
            </a:r>
            <a:r>
              <a:rPr lang="en-US" altLang="zh-TW" b="1" dirty="0" smtClean="0"/>
              <a:t>(Adult supervision required)</a:t>
            </a:r>
          </a:p>
          <a:p>
            <a:pPr marL="342900" indent="-342900">
              <a:buFont typeface="Wingdings" pitchFamily="2" charset="2"/>
              <a:buAutoNum type="circleNumWdWhitePlain"/>
            </a:pPr>
            <a:r>
              <a:rPr lang="en-US" altLang="zh-TW" dirty="0" smtClean="0"/>
              <a:t>The disc holder rests on the motor top</a:t>
            </a:r>
            <a:r>
              <a:rPr lang="zh-TW" altLang="en-US" dirty="0" smtClean="0"/>
              <a:t> </a:t>
            </a:r>
            <a:r>
              <a:rPr lang="en-US" altLang="zh-TW" dirty="0" smtClean="0"/>
              <a:t>loosely and vibrates, making the disc</a:t>
            </a:r>
            <a:r>
              <a:rPr lang="zh-TW" altLang="en-US" dirty="0" smtClean="0"/>
              <a:t> </a:t>
            </a:r>
            <a:r>
              <a:rPr lang="en-US" altLang="zh-TW" dirty="0" smtClean="0"/>
              <a:t>pattern blurry even when the RV setting</a:t>
            </a:r>
            <a:r>
              <a:rPr lang="zh-TW" altLang="en-US" dirty="0" smtClean="0"/>
              <a:t> </a:t>
            </a:r>
            <a:r>
              <a:rPr lang="en-US" altLang="zh-TW" dirty="0" smtClean="0"/>
              <a:t>makes the pattern “stop”. </a:t>
            </a:r>
          </a:p>
          <a:p>
            <a:pPr marL="342900" indent="-342900">
              <a:buFont typeface="Wingdings" pitchFamily="2" charset="2"/>
              <a:buAutoNum type="circleNumWdWhitePlain"/>
            </a:pPr>
            <a:r>
              <a:rPr lang="en-US" altLang="zh-TW" dirty="0" smtClean="0"/>
              <a:t>The disc</a:t>
            </a:r>
            <a:r>
              <a:rPr lang="zh-TW" altLang="en-US" dirty="0" smtClean="0"/>
              <a:t> </a:t>
            </a:r>
            <a:r>
              <a:rPr lang="en-US" altLang="zh-TW" dirty="0" smtClean="0"/>
              <a:t>patterns will appear clearer if you</a:t>
            </a:r>
            <a:r>
              <a:rPr lang="zh-TW" altLang="en-US" dirty="0" smtClean="0"/>
              <a:t> </a:t>
            </a:r>
            <a:r>
              <a:rPr lang="en-US" altLang="zh-TW" dirty="0" smtClean="0"/>
              <a:t>permanently mount the disc holder to the</a:t>
            </a:r>
            <a:r>
              <a:rPr lang="zh-TW" altLang="en-US" dirty="0" smtClean="0"/>
              <a:t> </a:t>
            </a:r>
            <a:r>
              <a:rPr lang="en-US" altLang="zh-TW" dirty="0" smtClean="0"/>
              <a:t>motor top. This set contains a spare</a:t>
            </a:r>
            <a:r>
              <a:rPr lang="zh-TW" altLang="en-US" dirty="0" smtClean="0"/>
              <a:t> </a:t>
            </a:r>
            <a:r>
              <a:rPr lang="en-US" altLang="zh-TW" dirty="0" smtClean="0"/>
              <a:t>motor top, which can be used for this.</a:t>
            </a:r>
            <a:r>
              <a:rPr lang="zh-TW" altLang="en-US" dirty="0" smtClean="0"/>
              <a:t> </a:t>
            </a:r>
            <a:r>
              <a:rPr lang="en-US" altLang="zh-TW" dirty="0" smtClean="0"/>
              <a:t>This requires removing the motor top</a:t>
            </a:r>
            <a:r>
              <a:rPr lang="zh-TW" altLang="en-US" dirty="0" smtClean="0"/>
              <a:t> </a:t>
            </a:r>
            <a:r>
              <a:rPr lang="en-US" altLang="zh-TW" dirty="0" smtClean="0"/>
              <a:t>from the motor whenever you want to</a:t>
            </a:r>
            <a:r>
              <a:rPr lang="zh-TW" altLang="en-US" dirty="0" smtClean="0"/>
              <a:t> </a:t>
            </a:r>
            <a:r>
              <a:rPr lang="en-US" altLang="zh-TW" dirty="0" smtClean="0"/>
              <a:t>switch from using the disc holder to using</a:t>
            </a:r>
            <a:r>
              <a:rPr lang="zh-TW" altLang="en-US" dirty="0" smtClean="0"/>
              <a:t> </a:t>
            </a:r>
            <a:r>
              <a:rPr lang="en-US" altLang="zh-TW" dirty="0" smtClean="0"/>
              <a:t>the glow fan, so is optional, and requires</a:t>
            </a:r>
            <a:r>
              <a:rPr lang="zh-TW" altLang="en-US" dirty="0" smtClean="0"/>
              <a:t> </a:t>
            </a:r>
            <a:r>
              <a:rPr lang="en-US" altLang="zh-TW" dirty="0" smtClean="0"/>
              <a:t>adult supervision.</a:t>
            </a:r>
            <a:r>
              <a:rPr lang="zh-TW" altLang="en-US" dirty="0" smtClean="0"/>
              <a:t> </a:t>
            </a:r>
            <a:r>
              <a:rPr lang="en-US" altLang="zh-TW" dirty="0" smtClean="0"/>
              <a:t>If you want to do</a:t>
            </a:r>
            <a:r>
              <a:rPr lang="zh-TW" altLang="en-US" dirty="0" smtClean="0"/>
              <a:t> </a:t>
            </a:r>
            <a:r>
              <a:rPr lang="en-US" altLang="zh-TW" dirty="0" smtClean="0"/>
              <a:t>this, pry the motor</a:t>
            </a:r>
            <a:r>
              <a:rPr lang="zh-TW" altLang="en-US" dirty="0" smtClean="0"/>
              <a:t> </a:t>
            </a:r>
            <a:r>
              <a:rPr lang="en-US" altLang="zh-TW" dirty="0" smtClean="0"/>
              <a:t>top off the motor</a:t>
            </a:r>
            <a:r>
              <a:rPr lang="zh-TW" altLang="en-US" dirty="0" smtClean="0"/>
              <a:t> </a:t>
            </a:r>
            <a:r>
              <a:rPr lang="en-US" altLang="zh-TW" dirty="0" smtClean="0"/>
              <a:t>shaft using a</a:t>
            </a:r>
            <a:r>
              <a:rPr lang="zh-TW" altLang="en-US" dirty="0" smtClean="0"/>
              <a:t> </a:t>
            </a:r>
            <a:r>
              <a:rPr lang="en-US" altLang="zh-TW" dirty="0" smtClean="0"/>
              <a:t>screwdriver.</a:t>
            </a:r>
          </a:p>
          <a:p>
            <a:pPr marL="342900" indent="-342900">
              <a:buFont typeface="Wingdings" pitchFamily="2" charset="2"/>
              <a:buAutoNum type="circleNumWdWhitePlain"/>
            </a:pPr>
            <a:r>
              <a:rPr lang="en-US" altLang="zh-TW" dirty="0" smtClean="0"/>
              <a:t>Lay the spare motor</a:t>
            </a:r>
            <a:r>
              <a:rPr lang="zh-TW" altLang="en-US" dirty="0" smtClean="0"/>
              <a:t> </a:t>
            </a:r>
            <a:r>
              <a:rPr lang="en-US" altLang="zh-TW" dirty="0" smtClean="0"/>
              <a:t>top in the disc holder</a:t>
            </a:r>
            <a:r>
              <a:rPr lang="zh-TW" altLang="en-US" dirty="0" smtClean="0"/>
              <a:t> </a:t>
            </a:r>
            <a:r>
              <a:rPr lang="en-US" altLang="zh-TW" dirty="0" smtClean="0"/>
              <a:t>upside down, and bond</a:t>
            </a:r>
            <a:r>
              <a:rPr lang="zh-TW" altLang="en-US" dirty="0" smtClean="0"/>
              <a:t> </a:t>
            </a:r>
            <a:r>
              <a:rPr lang="en-US" altLang="zh-TW" dirty="0" smtClean="0"/>
              <a:t>together with glue (glue</a:t>
            </a:r>
            <a:r>
              <a:rPr lang="zh-TW" altLang="en-US" dirty="0" smtClean="0"/>
              <a:t> </a:t>
            </a:r>
            <a:r>
              <a:rPr lang="en-US" altLang="zh-TW" dirty="0" smtClean="0"/>
              <a:t>not included).</a:t>
            </a:r>
          </a:p>
          <a:p>
            <a:pPr marL="342900" indent="-342900">
              <a:buFont typeface="Wingdings" pitchFamily="2" charset="2"/>
              <a:buAutoNum type="circleNumWdWhitePlain"/>
            </a:pPr>
            <a:r>
              <a:rPr lang="en-US" altLang="zh-TW" dirty="0" smtClean="0"/>
              <a:t>After the glue dries,</a:t>
            </a:r>
            <a:r>
              <a:rPr lang="zh-TW" altLang="en-US" dirty="0" smtClean="0"/>
              <a:t> </a:t>
            </a:r>
            <a:r>
              <a:rPr lang="en-US" altLang="zh-TW" dirty="0" smtClean="0"/>
              <a:t>push the modified</a:t>
            </a:r>
            <a:r>
              <a:rPr lang="zh-TW" altLang="en-US" dirty="0" smtClean="0"/>
              <a:t> </a:t>
            </a:r>
            <a:r>
              <a:rPr lang="en-US" altLang="zh-TW" dirty="0" smtClean="0"/>
              <a:t>disc holder on the</a:t>
            </a:r>
            <a:r>
              <a:rPr lang="zh-TW" altLang="en-US" dirty="0" smtClean="0"/>
              <a:t> </a:t>
            </a:r>
            <a:r>
              <a:rPr lang="en-US" altLang="zh-TW" dirty="0" smtClean="0"/>
              <a:t>motor shaft and</a:t>
            </a:r>
            <a:r>
              <a:rPr lang="zh-TW" altLang="en-US" dirty="0" smtClean="0"/>
              <a:t> </a:t>
            </a:r>
            <a:r>
              <a:rPr lang="en-US" altLang="zh-TW" dirty="0" smtClean="0"/>
              <a:t>install a disc cutout.</a:t>
            </a:r>
            <a:r>
              <a:rPr lang="zh-TW" altLang="en-US" dirty="0" smtClean="0"/>
              <a:t> </a:t>
            </a:r>
            <a:endParaRPr lang="en-US" altLang="zh-TW" dirty="0" smtClean="0"/>
          </a:p>
          <a:p>
            <a:pPr marL="342900" indent="-342900">
              <a:buFont typeface="Wingdings" pitchFamily="2" charset="2"/>
              <a:buAutoNum type="circleNumWdWhitePlain"/>
            </a:pPr>
            <a:r>
              <a:rPr lang="en-US" altLang="zh-TW" dirty="0" smtClean="0"/>
              <a:t>When you want</a:t>
            </a:r>
            <a:r>
              <a:rPr lang="zh-TW" altLang="en-US" dirty="0" smtClean="0"/>
              <a:t> </a:t>
            </a:r>
            <a:r>
              <a:rPr lang="en-US" altLang="zh-TW" dirty="0" smtClean="0"/>
              <a:t>to</a:t>
            </a:r>
            <a:r>
              <a:rPr lang="zh-TW" altLang="en-US" dirty="0" smtClean="0"/>
              <a:t> </a:t>
            </a:r>
            <a:r>
              <a:rPr lang="en-US" altLang="zh-TW" dirty="0" smtClean="0"/>
              <a:t>return to using the</a:t>
            </a:r>
            <a:r>
              <a:rPr lang="zh-TW" altLang="en-US" dirty="0" smtClean="0"/>
              <a:t> </a:t>
            </a:r>
            <a:r>
              <a:rPr lang="en-US" altLang="zh-TW" dirty="0" smtClean="0"/>
              <a:t>glow fan, replace the motor top disc</a:t>
            </a:r>
            <a:r>
              <a:rPr lang="zh-TW" altLang="en-US" dirty="0" smtClean="0"/>
              <a:t> </a:t>
            </a:r>
            <a:r>
              <a:rPr lang="en-US" altLang="zh-TW" dirty="0" smtClean="0"/>
              <a:t>holder with the normal motor top.</a:t>
            </a:r>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69</a:t>
            </a:fld>
            <a:endParaRPr lang="zh-TW"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Build the circuit as shown. Take the colored disc shown and install it into the disc holder,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then place the disc holder on the motor (M1).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Connect the white LED (D6) to the red &amp;</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black jumper wires.</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For best effects, do this in a dimly lit room.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Turn on the slide switch (S1)</a:t>
            </a:r>
            <a:r>
              <a:rPr lang="en-US" altLang="zh-TW" baseline="0" dirty="0" smtClean="0">
                <a:latin typeface="Times New Roman" pitchFamily="18" charset="0"/>
                <a:cs typeface="Times New Roman" pitchFamily="18" charset="0"/>
              </a:rPr>
              <a:t> and p</a:t>
            </a:r>
            <a:r>
              <a:rPr lang="en-US" altLang="zh-TW" dirty="0" smtClean="0">
                <a:latin typeface="Times New Roman" pitchFamily="18" charset="0"/>
                <a:cs typeface="Times New Roman" pitchFamily="18" charset="0"/>
              </a:rPr>
              <a:t>ush the press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switch (S2) until the motor spins continuously (if it stops after you release the press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switch, replace your batteries).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Hold the white LED upside down over the disc holder so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it shines on the spinning disc, and move the lever on the adjustable resistor (RV) slowly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while watching the pattern on the spinning disc.</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The motor spins the disc so fast that it looks like a blur.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However, as you slowly adjust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RV the pattern on the disc appears to slow down, stop, and reverse direction.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Patterns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close to the disc center may be moving at different speeds, or in different directions, from</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patterns farther from the center!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Some patterns may become clear while others are still</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blurred.</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If the motor does not continue spinning after you release S2, then replace your batteries.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If</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it still won’t keep spinning then replace the 5.1kΩ resistor (R3) with </a:t>
            </a:r>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71</a:t>
            </a:fld>
            <a:endParaRPr lang="zh-TW"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Build the circuit as shown. Take the colored disc shown and install it into the disc holder,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then place the disc holder on the motor (M1).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Connect the white LED (D6) to the red &amp;</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black jumper wires.</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For best effects, do this in a dimly lit room.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Turn on the slide switch (S1)</a:t>
            </a:r>
            <a:r>
              <a:rPr lang="en-US" altLang="zh-TW" baseline="0" dirty="0" smtClean="0">
                <a:latin typeface="Times New Roman" pitchFamily="18" charset="0"/>
                <a:cs typeface="Times New Roman" pitchFamily="18" charset="0"/>
              </a:rPr>
              <a:t> and p</a:t>
            </a:r>
            <a:r>
              <a:rPr lang="en-US" altLang="zh-TW" dirty="0" smtClean="0">
                <a:latin typeface="Times New Roman" pitchFamily="18" charset="0"/>
                <a:cs typeface="Times New Roman" pitchFamily="18" charset="0"/>
              </a:rPr>
              <a:t>ush the press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switch (S2) until the motor spins continuously (if it stops after you release the press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switch, replace your batteries).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Hold the white LED upside down over the disc holder so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it shines on the spinning disc, and move the lever on the adjustable resistor (RV) slowly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while watching the pattern on the spinning disc.</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The motor spins the disc so fast that it looks like a blur.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However, as you slowly adjust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RV the pattern on the disc appears to slow down, stop, and reverse direction.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Patterns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close to the disc center may be moving at different speeds, or in different directions, from</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patterns farther from the center!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Some patterns may become clear while others are still</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blurred.</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If the motor does not continue spinning after you release S2, then replace your batteries.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If</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it still won’t keep spinning then replace the 5.1kΩ resistor (R3) with </a:t>
            </a:r>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72</a:t>
            </a:fld>
            <a:endParaRPr lang="zh-TW"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lvl="0" algn="l"/>
            <a:r>
              <a:rPr lang="en-US" altLang="zh-TW" sz="16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(46)</a:t>
            </a:r>
            <a:r>
              <a:rPr lang="zh-TW" altLang="en-US" sz="16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zh-TW" altLang="en-US" sz="1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閃頻效應解說 </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(Explanation of Strobe Effects)</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How does this work?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The strobe IC is making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white LED flash so fast that your eyes think it is on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continuously.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RV sets the flash rate, and at some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settings the LED flashes are synchronized with</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speed of the patterns spinning on the disc, making</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them appear visible instead of blurred.</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When the disc pattern is totally blurred, it will appear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as purple, orange, and light green. </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Combining equal</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amounts of red &amp; blue makes purple, red &amp; yellow</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makes orange, and yellow &amp; blue makes green.</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73</a:t>
            </a:fld>
            <a:endParaRPr lang="zh-TW"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4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(47)</a:t>
            </a:r>
            <a:r>
              <a:rPr lang="zh-TW" altLang="en-US" sz="14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低速閃頻效應</a:t>
            </a:r>
            <a:r>
              <a:rPr lang="en-US" altLang="zh-TW" sz="1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Slow Strobe</a:t>
            </a:r>
            <a:r>
              <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Effects)</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Use the preceding circuit, but replace the 3-snap on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adjustable resistor (RV) with the 100kΩ resistor (R5).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circuit works the same, but the strobe rate is much slower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(now you can see the LED flashing), so the strobe effects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are different.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Slowly adjust the setting on RV as before,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and watch the patterns on the spinning disc.</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Note: In rare cases the LED may not flash at all settings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on RV.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If this happens, move the RV lever to the side near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strobe IC, turn the slide switch off and on to reset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circuit, and only move the RV lever over a small range.</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Bonus for owners of other Snap Circuits® sets: If you</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have a second 100kΩ resistor (from model SC-100 / 300</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 500 / 750 or other sets), place it directly over the R5</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that replaced the 3-snap in the above circuit (and place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 1-snap under one side of the additional R5).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Stacking</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two 100kΩ resistors together creates a “medium”</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range of strobe speeds, in between the speeds created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with the 3-snap and single 100kΩ.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Adjust the RV setting</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and watch the strobe effects as before.</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74</a:t>
            </a:fld>
            <a:endParaRPr lang="zh-TW"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lvl="0" algn="l"/>
            <a:r>
              <a:rPr lang="en-US" altLang="zh-TW" sz="1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(48)</a:t>
            </a:r>
            <a:r>
              <a:rPr lang="zh-TW" altLang="en-US" sz="1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穩頻</a:t>
            </a:r>
            <a:r>
              <a:rPr lang="en-US" altLang="zh-TW" sz="1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zh-TW" altLang="en-US" sz="1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定的閃頻效果</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(Stable Strobe Effects)</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Use the circuits from projects 46 and 47,</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but add the 0.1μF capacitor (C2) next to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motor, as shown here.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Set the strobe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speed so the patterns are visible, and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see if they look less blurred than before.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itchFamily="18" charset="0"/>
                <a:cs typeface="Times New Roman" pitchFamily="18" charset="0"/>
              </a:rPr>
              <a:t>Result:</a:t>
            </a:r>
            <a:r>
              <a:rPr lang="en-US" altLang="zh-TW" baseline="0"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0.1μF capacitor has no electrical</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effect,</a:t>
            </a:r>
            <a:r>
              <a:rPr lang="zh-TW" altLang="en-US" baseline="0"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but it helps to hold the motor in place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better and reduce vibrations. Less motor</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vibration makes the disc holder more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stable, and so makes the patterns a little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clearer. See if you can notice a difference.</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75</a:t>
            </a:fld>
            <a:endParaRPr lang="zh-TW"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latin typeface="Times New Roman" pitchFamily="18" charset="0"/>
                <a:cs typeface="Times New Roman" pitchFamily="18" charset="0"/>
              </a:rPr>
              <a:t>(49) Strobe Effects (II)</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Replace the disc in the disc holder with the one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shown here, and repeat projects 46-48. Observe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strobe effects.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To remove a disc from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holder, use your fingernail, or use a pencil to push</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it up from beneath one of the tabs.</a:t>
            </a:r>
          </a:p>
          <a:p>
            <a:pPr marL="285750" indent="-285750">
              <a:buFont typeface="Wingdings" panose="05000000000000000000" pitchFamily="2" charset="2"/>
              <a:buNone/>
            </a:pPr>
            <a:r>
              <a:rPr lang="zh-TW" altLang="en-US" dirty="0" smtClean="0">
                <a:latin typeface="Times New Roman" pitchFamily="18" charset="0"/>
                <a:cs typeface="Times New Roman" pitchFamily="18" charset="0"/>
              </a:rPr>
              <a:t>Ｒ</a:t>
            </a:r>
            <a:r>
              <a:rPr lang="en-US" altLang="zh-TW" dirty="0" err="1" smtClean="0">
                <a:latin typeface="Times New Roman" pitchFamily="18" charset="0"/>
                <a:cs typeface="Times New Roman" pitchFamily="18" charset="0"/>
              </a:rPr>
              <a:t>esult</a:t>
            </a:r>
            <a:r>
              <a:rPr lang="en-US" altLang="zh-TW" dirty="0" smtClean="0">
                <a:latin typeface="Times New Roman" pitchFamily="18" charset="0"/>
                <a:cs typeface="Times New Roman" pitchFamily="18" charset="0"/>
              </a:rPr>
              <a:t>:</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dirty="0" smtClean="0">
                <a:latin typeface="Times New Roman" pitchFamily="18" charset="0"/>
                <a:cs typeface="Times New Roman" pitchFamily="18" charset="0"/>
              </a:rPr>
              <a:t>When the disc pattern is totally blurred,</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it appears to be white. </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dirty="0" smtClean="0">
                <a:latin typeface="Times New Roman" pitchFamily="18" charset="0"/>
                <a:cs typeface="Times New Roman" pitchFamily="18" charset="0"/>
              </a:rPr>
              <a:t>Combining equal</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amounts of red, green, and blue makes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white. </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dirty="0" smtClean="0">
                <a:latin typeface="Times New Roman" pitchFamily="18" charset="0"/>
                <a:cs typeface="Times New Roman" pitchFamily="18" charset="0"/>
              </a:rPr>
              <a:t>The LED in the color organ IC</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combines red, green, and blue lights to</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make white.</a:t>
            </a:r>
            <a:endParaRPr lang="zh-TW" altLang="en-US" dirty="0" smtClean="0">
              <a:latin typeface="Times New Roman" pitchFamily="18" charset="0"/>
              <a:cs typeface="Times New Roman"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latin typeface="Times New Roman" pitchFamily="18" charset="0"/>
                <a:cs typeface="Times New Roman" pitchFamily="18" charset="0"/>
              </a:rPr>
              <a:t>(50) Strobe Effects (III)</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None/>
            </a:pP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76</a:t>
            </a:fld>
            <a:endParaRPr lang="zh-TW"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(51-53)</a:t>
            </a:r>
            <a:r>
              <a:rPr lang="zh-TW" altLang="en-US" sz="1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閃頻效應</a:t>
            </a:r>
            <a:r>
              <a:rPr lang="en-US" altLang="zh-TW" sz="16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4-6 </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(Strobe Effects 4-6)</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Replace the disc in the disc holder with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one shown here, and repeat projects 46-48.</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Observe the strobe effects. With this pattern,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some areas may appear to be moving at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different speeds or directions.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Sometimes you</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can see all the colors on the disc, but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sometimes you can see all the colors except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blue, which is hidden.</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This unusual</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pattern produces several amazing displays at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different RV settings.</a:t>
            </a:r>
            <a:endParaRPr lang="zh-TW" altLang="en-US" dirty="0" smtClean="0">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When the disc pattern is totally</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blurred, it will appear as purple, cyan, and yellow.</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Combining equal amounts of red &amp; blue makes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purple, green &amp; blue makes cyan, and red &amp;</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green makes yellow.</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77</a:t>
            </a:fld>
            <a:endParaRPr lang="zh-TW"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(54) Make Your Own</a:t>
            </a:r>
            <a:r>
              <a:rPr lang="zh-TW" altLang="en-US" sz="1200" b="1" dirty="0" smtClean="0">
                <a:solidFill>
                  <a:srgbClr val="0000CC"/>
                </a:solidFill>
                <a:latin typeface="Times New Roman" pitchFamily="18" charset="0"/>
                <a:cs typeface="Times New Roman" pitchFamily="18" charset="0"/>
              </a:rPr>
              <a:t> </a:t>
            </a:r>
            <a:r>
              <a:rPr lang="en-US" altLang="zh-TW" sz="1200" b="1" dirty="0" smtClean="0">
                <a:solidFill>
                  <a:srgbClr val="0000CC"/>
                </a:solidFill>
                <a:latin typeface="Times New Roman" pitchFamily="18" charset="0"/>
                <a:cs typeface="Times New Roman" pitchFamily="18" charset="0"/>
              </a:rPr>
              <a:t>Strobe Effects</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Draw your own patterns on paper or cardboard, then cut them to the same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size as our discs.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You can also draw patterns on the backs of our discs.</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Put them on the disc holder and repeat projects 46-48.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Have a contest</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with your friends to see who can make the most interesting strobe effects!</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You can also find lots of fun patterns and visual illusions by doing a search</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on the internet.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There is no limit to what you can do!</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78</a:t>
            </a:fld>
            <a:endParaRPr lang="zh-TW"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82</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16</a:t>
            </a:fld>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(56) Motor Strobe Effects</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solidFill>
                  <a:srgbClr val="0000CC"/>
                </a:solidFill>
                <a:latin typeface="Times New Roman" pitchFamily="18" charset="0"/>
                <a:cs typeface="Times New Roman" pitchFamily="18" charset="0"/>
              </a:rPr>
              <a:t>Patterns close to the disc center</a:t>
            </a:r>
            <a:r>
              <a:rPr lang="zh-TW" altLang="en-US" dirty="0" smtClean="0">
                <a:solidFill>
                  <a:srgbClr val="0000CC"/>
                </a:solidFill>
                <a:latin typeface="Times New Roman" pitchFamily="18" charset="0"/>
                <a:cs typeface="Times New Roman" pitchFamily="18" charset="0"/>
              </a:rPr>
              <a:t> </a:t>
            </a:r>
            <a:r>
              <a:rPr lang="en-US" altLang="zh-TW" dirty="0" smtClean="0">
                <a:solidFill>
                  <a:srgbClr val="0000CC"/>
                </a:solidFill>
                <a:latin typeface="Times New Roman" pitchFamily="18" charset="0"/>
                <a:cs typeface="Times New Roman" pitchFamily="18" charset="0"/>
              </a:rPr>
              <a:t>may be moving at different speeds, or in different directions, from</a:t>
            </a:r>
            <a:r>
              <a:rPr lang="zh-TW" altLang="en-US" dirty="0" smtClean="0">
                <a:solidFill>
                  <a:srgbClr val="0000CC"/>
                </a:solidFill>
                <a:latin typeface="Times New Roman" pitchFamily="18" charset="0"/>
                <a:cs typeface="Times New Roman" pitchFamily="18" charset="0"/>
              </a:rPr>
              <a:t> </a:t>
            </a:r>
            <a:r>
              <a:rPr lang="en-US" altLang="zh-TW" dirty="0" smtClean="0">
                <a:solidFill>
                  <a:srgbClr val="0000CC"/>
                </a:solidFill>
                <a:latin typeface="Times New Roman" pitchFamily="18" charset="0"/>
                <a:cs typeface="Times New Roman" pitchFamily="18" charset="0"/>
              </a:rPr>
              <a:t>patterns farther from the center!</a:t>
            </a:r>
          </a:p>
          <a:p>
            <a:pPr marL="285750" indent="-285750">
              <a:buFont typeface="Wingdings" panose="05000000000000000000" pitchFamily="2" charset="2"/>
              <a:buChar char="l"/>
            </a:pPr>
            <a:r>
              <a:rPr lang="en-US" altLang="zh-TW" dirty="0" smtClean="0">
                <a:solidFill>
                  <a:srgbClr val="0000CC"/>
                </a:solidFill>
                <a:latin typeface="Times New Roman" pitchFamily="18" charset="0"/>
                <a:cs typeface="Times New Roman" pitchFamily="18" charset="0"/>
              </a:rPr>
              <a:t>Compare this circuit to the one in project 46. </a:t>
            </a:r>
          </a:p>
          <a:p>
            <a:pPr marL="285750" indent="-285750">
              <a:buFont typeface="Wingdings" panose="05000000000000000000" pitchFamily="2" charset="2"/>
              <a:buChar char="l"/>
            </a:pPr>
            <a:r>
              <a:rPr lang="en-US" altLang="zh-TW"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This project changes</a:t>
            </a:r>
            <a:r>
              <a:rPr lang="zh-TW" altLang="en-US"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the strobe effects by using RV to control the motor speed, while</a:t>
            </a:r>
            <a:r>
              <a:rPr lang="zh-TW" altLang="en-US"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project 46 does it by using RV to control the LED flash rate. </a:t>
            </a:r>
          </a:p>
          <a:p>
            <a:pPr marL="285750" indent="-285750">
              <a:buFont typeface="Wingdings" panose="05000000000000000000" pitchFamily="2" charset="2"/>
              <a:buChar char="l"/>
            </a:pPr>
            <a:r>
              <a:rPr lang="en-US" altLang="zh-TW" dirty="0" smtClean="0">
                <a:solidFill>
                  <a:srgbClr val="C00000"/>
                </a:solidFill>
                <a:latin typeface="Times New Roman" pitchFamily="18" charset="0"/>
                <a:cs typeface="Times New Roman" pitchFamily="18" charset="0"/>
              </a:rPr>
              <a:t>Getting</a:t>
            </a:r>
            <a:r>
              <a:rPr lang="zh-TW" altLang="en-US" dirty="0" smtClean="0">
                <a:solidFill>
                  <a:srgbClr val="C00000"/>
                </a:solidFill>
                <a:latin typeface="Times New Roman" pitchFamily="18" charset="0"/>
                <a:cs typeface="Times New Roman" pitchFamily="18" charset="0"/>
              </a:rPr>
              <a:t> </a:t>
            </a:r>
            <a:r>
              <a:rPr lang="en-US" altLang="zh-TW" dirty="0" smtClean="0">
                <a:solidFill>
                  <a:srgbClr val="C00000"/>
                </a:solidFill>
                <a:latin typeface="Times New Roman" pitchFamily="18" charset="0"/>
                <a:cs typeface="Times New Roman" pitchFamily="18" charset="0"/>
              </a:rPr>
              <a:t>the best strobe effects by adjusting the motor speed is more</a:t>
            </a:r>
            <a:r>
              <a:rPr lang="zh-TW" altLang="en-US" dirty="0" smtClean="0">
                <a:solidFill>
                  <a:srgbClr val="C00000"/>
                </a:solidFill>
                <a:latin typeface="Times New Roman" pitchFamily="18" charset="0"/>
                <a:cs typeface="Times New Roman" pitchFamily="18" charset="0"/>
              </a:rPr>
              <a:t> </a:t>
            </a:r>
            <a:r>
              <a:rPr lang="en-US" altLang="zh-TW" dirty="0" smtClean="0">
                <a:solidFill>
                  <a:srgbClr val="C00000"/>
                </a:solidFill>
                <a:latin typeface="Times New Roman" pitchFamily="18" charset="0"/>
                <a:cs typeface="Times New Roman" pitchFamily="18" charset="0"/>
              </a:rPr>
              <a:t>difficult, because the motor takes time to adjust its speed, while the</a:t>
            </a:r>
            <a:r>
              <a:rPr lang="zh-TW" altLang="en-US" dirty="0" smtClean="0">
                <a:solidFill>
                  <a:srgbClr val="C00000"/>
                </a:solidFill>
                <a:latin typeface="Times New Roman" pitchFamily="18" charset="0"/>
                <a:cs typeface="Times New Roman" pitchFamily="18" charset="0"/>
              </a:rPr>
              <a:t> </a:t>
            </a:r>
            <a:r>
              <a:rPr lang="en-US" altLang="zh-TW" dirty="0" smtClean="0">
                <a:solidFill>
                  <a:srgbClr val="C00000"/>
                </a:solidFill>
                <a:latin typeface="Times New Roman" pitchFamily="18" charset="0"/>
                <a:cs typeface="Times New Roman" pitchFamily="18" charset="0"/>
              </a:rPr>
              <a:t>LED flash rate adjusts instantly.</a:t>
            </a:r>
            <a:endParaRPr lang="zh-TW" altLang="en-US" dirty="0" smtClean="0">
              <a:solidFill>
                <a:srgbClr val="C00000"/>
              </a:solidFill>
              <a:latin typeface="Times New Roman" pitchFamily="18" charset="0"/>
              <a:cs typeface="Times New Roman"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83</a:t>
            </a:fld>
            <a:endParaRPr lang="zh-TW"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(57) Motor Strobe Effects (II)</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Use the preceding circuit, but replace the 100Ω resistor (R1) with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5.1kΩ resistor (R3).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 circuit works the same, but the LED flash rate is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slower, so the strobe effects are different.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dirty="0" smtClean="0">
                <a:latin typeface="Times New Roman" pitchFamily="18" charset="0"/>
                <a:cs typeface="Times New Roman" pitchFamily="18" charset="0"/>
              </a:rPr>
              <a:t>Adjust the setting on RV as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before, and watch the patterns on the spinning discs.</a:t>
            </a:r>
            <a:r>
              <a:rPr lang="en-US" altLang="zh-TW" sz="1200" b="1" dirty="0" smtClean="0">
                <a:solidFill>
                  <a:srgbClr val="0000CC"/>
                </a:solidFill>
                <a:latin typeface="Times New Roman" pitchFamily="18" charset="0"/>
                <a:cs typeface="Times New Roman"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ltLang="zh-TW" sz="1200" b="1" dirty="0" smtClean="0">
              <a:solidFill>
                <a:srgbClr val="0000CC"/>
              </a:solidFill>
              <a:latin typeface="Times New Roman" pitchFamily="18" charset="0"/>
              <a:cs typeface="Times New Roman"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latin typeface="Times New Roman" pitchFamily="18" charset="0"/>
                <a:cs typeface="Times New Roman" pitchFamily="18" charset="0"/>
              </a:rPr>
              <a:t>(58) Motor Strobe Effects (III)</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Use the preceding circuit, but replace the 5.1kΩ resistor (R3) with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100kΩ resistor (R5).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 circuit works the same, but the LED flash rate is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slower (now you can see the LED flashing), so the strobe effects are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different.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Adjust the setting on RV as before, and watch the patterns on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spinning discs.</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84</a:t>
            </a:fld>
            <a:endParaRPr lang="zh-TW"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latin typeface="Times New Roman" pitchFamily="18" charset="0"/>
                <a:cs typeface="Times New Roman" pitchFamily="18" charset="0"/>
              </a:rPr>
              <a:t>(58) Motor Strobe Effects (III)</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Use the preceding circuit, but replace the 5.1kΩ resistor (R3) with the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100kΩ resistor (R5).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 circuit works the same, but the LED flash rate is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slower (now you can see the LED flashing), so the strobe effects are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different.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Adjust the setting on RV as before, and watch the patterns on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the spinning discs.</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85</a:t>
            </a:fld>
            <a:endParaRPr lang="zh-TW"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(59) LEDs Together</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Turn on the slide switch (S1), and compare the brightness of the three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LEDs.</a:t>
            </a:r>
          </a:p>
          <a:p>
            <a:pPr marL="285750" indent="-285750">
              <a:buFont typeface="Wingdings" pitchFamily="2" charset="2"/>
              <a:buAutoNum type="circleNumWdWhitePlain"/>
            </a:pPr>
            <a:r>
              <a:rPr lang="en-US" altLang="zh-TW" dirty="0" smtClean="0">
                <a:latin typeface="Times New Roman" pitchFamily="18" charset="0"/>
                <a:cs typeface="Times New Roman" pitchFamily="18" charset="0"/>
              </a:rPr>
              <a:t>Next, remove any of the LEDs and see how the brightness of the others</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changes.</a:t>
            </a:r>
          </a:p>
          <a:p>
            <a:pPr marL="266700" marR="0" indent="-266700" algn="l" defTabSz="914400" rtl="0" eaLnBrk="1" fontAlgn="auto" latinLnBrk="0" hangingPunct="1">
              <a:lnSpc>
                <a:spcPct val="100000"/>
              </a:lnSpc>
              <a:spcBef>
                <a:spcPts val="0"/>
              </a:spcBef>
              <a:spcAft>
                <a:spcPts val="0"/>
              </a:spcAft>
              <a:buClrTx/>
              <a:buSzTx/>
              <a:buFont typeface="+mj-lt"/>
              <a:buNone/>
              <a:tabLst/>
              <a:defRPr/>
            </a:pPr>
            <a:r>
              <a:rPr lang="zh-TW" altLang="en-US" dirty="0" smtClean="0">
                <a:latin typeface="Times New Roman" pitchFamily="18" charset="0"/>
                <a:cs typeface="Times New Roman" pitchFamily="18" charset="0"/>
              </a:rPr>
              <a:t>結果討論</a:t>
            </a:r>
            <a:endParaRPr lang="en-US" altLang="zh-TW" dirty="0" smtClean="0">
              <a:latin typeface="Times New Roman" pitchFamily="18" charset="0"/>
              <a:cs typeface="Times New Roman" pitchFamily="18" charset="0"/>
            </a:endParaRPr>
          </a:p>
          <a:p>
            <a:pPr marL="266700" indent="-266700">
              <a:buFont typeface="+mj-lt"/>
              <a:buAutoNum type="arabicPeriod"/>
            </a:pPr>
            <a:r>
              <a:rPr lang="en-US" altLang="zh-TW" dirty="0" smtClean="0">
                <a:latin typeface="Times New Roman" pitchFamily="18" charset="0"/>
                <a:cs typeface="Times New Roman" pitchFamily="18" charset="0"/>
              </a:rPr>
              <a:t>The voltage needed for an LED to turn on depends on the light color. </a:t>
            </a:r>
          </a:p>
          <a:p>
            <a:pPr marL="266700" indent="-266700">
              <a:buFont typeface="+mj-lt"/>
              <a:buAutoNum type="arabicPeriod"/>
            </a:pPr>
            <a:r>
              <a:rPr lang="en-US" altLang="zh-TW" dirty="0" smtClean="0">
                <a:latin typeface="Times New Roman" pitchFamily="18" charset="0"/>
                <a:cs typeface="Times New Roman" pitchFamily="18" charset="0"/>
              </a:rPr>
              <a:t>Red light needs the least, green needs more, but blue and white need the most. </a:t>
            </a:r>
          </a:p>
          <a:p>
            <a:pPr marL="266700" indent="-266700">
              <a:buFont typeface="+mj-lt"/>
              <a:buAutoNum type="arabicPeriod"/>
            </a:pPr>
            <a:r>
              <a:rPr lang="en-US" altLang="zh-TW" dirty="0" smtClean="0">
                <a:latin typeface="Times New Roman" pitchFamily="18" charset="0"/>
                <a:cs typeface="Times New Roman" pitchFamily="18" charset="0"/>
              </a:rPr>
              <a:t>The color LED (D8) contains red, green, and blue LEDs.</a:t>
            </a:r>
          </a:p>
          <a:p>
            <a:pPr marL="266700" indent="-266700">
              <a:buFont typeface="+mj-lt"/>
              <a:buAutoNum type="arabicPeriod"/>
            </a:pPr>
            <a:r>
              <a:rPr lang="en-US" altLang="zh-TW" dirty="0" smtClean="0">
                <a:latin typeface="Times New Roman" pitchFamily="18" charset="0"/>
                <a:cs typeface="Times New Roman" pitchFamily="18" charset="0"/>
              </a:rPr>
              <a:t>The R1 resistor reduces the voltage available to the LEDs. </a:t>
            </a:r>
          </a:p>
          <a:p>
            <a:pPr marL="266700" indent="-266700">
              <a:buFont typeface="+mj-lt"/>
              <a:buAutoNum type="arabicPeriod"/>
            </a:pPr>
            <a:r>
              <a:rPr lang="en-US" altLang="zh-TW" dirty="0" smtClean="0">
                <a:latin typeface="Times New Roman" pitchFamily="18" charset="0"/>
                <a:cs typeface="Times New Roman" pitchFamily="18" charset="0"/>
              </a:rPr>
              <a:t>The LED brightness varies because some of the LEDs need more voltage than is available. </a:t>
            </a:r>
          </a:p>
          <a:p>
            <a:pPr marL="266700" indent="-266700">
              <a:buFont typeface="+mj-lt"/>
              <a:buAutoNum type="arabicPeriod"/>
            </a:pPr>
            <a:r>
              <a:rPr lang="en-US" altLang="zh-TW" dirty="0" smtClean="0">
                <a:latin typeface="Times New Roman" pitchFamily="18" charset="0"/>
                <a:cs typeface="Times New Roman" pitchFamily="18" charset="0"/>
              </a:rPr>
              <a:t>The red LED (D1) will dominate the other colors because it turns on more easily.</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86</a:t>
            </a:fld>
            <a:endParaRPr lang="zh-TW"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(60) LEDs Together (II)</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Modify the preceding circuit by moving the slide switch (S1) to the location shown here. Compare the brightness of the LEDs. Some LEDs may not turn on.</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Next, remove any of the LEDs and see how the brightness of the others changes.</a:t>
            </a:r>
            <a:endParaRPr lang="zh-TW" altLang="en-US" dirty="0" smtClean="0">
              <a:latin typeface="Times New Roman" pitchFamily="18" charset="0"/>
              <a:cs typeface="Times New Roman" pitchFamily="18" charset="0"/>
            </a:endParaRPr>
          </a:p>
          <a:p>
            <a:r>
              <a:rPr lang="en-US" altLang="zh-TW" dirty="0" smtClean="0">
                <a:latin typeface="Times New Roman" pitchFamily="18" charset="0"/>
                <a:cs typeface="Times New Roman" pitchFamily="18" charset="0"/>
              </a:rPr>
              <a:t>This circuit reduces the voltage to the circuit, because only one set of batteries is connected.</a:t>
            </a:r>
          </a:p>
          <a:p>
            <a:r>
              <a:rPr lang="en-US" altLang="zh-TW" dirty="0" smtClean="0">
                <a:latin typeface="Times New Roman" pitchFamily="18" charset="0"/>
                <a:cs typeface="Times New Roman" pitchFamily="18" charset="0"/>
              </a:rPr>
              <a:t>The limited battery voltage is split between the R1 resistor and the LEDs. </a:t>
            </a:r>
          </a:p>
          <a:p>
            <a:r>
              <a:rPr lang="en-US" altLang="zh-TW" dirty="0" smtClean="0">
                <a:latin typeface="Times New Roman" pitchFamily="18" charset="0"/>
                <a:cs typeface="Times New Roman" pitchFamily="18" charset="0"/>
              </a:rPr>
              <a:t>The remaining voltage across the LEDs is enough to activate the red LEDs, but may not be enough to activate the other colors. </a:t>
            </a:r>
          </a:p>
          <a:p>
            <a:r>
              <a:rPr lang="en-US" altLang="zh-TW" dirty="0" smtClean="0">
                <a:latin typeface="Times New Roman" pitchFamily="18" charset="0"/>
                <a:cs typeface="Times New Roman" pitchFamily="18" charset="0"/>
              </a:rPr>
              <a:t>With the reduced voltage, the red LED will dominate even more than in the preceding circuit.</a:t>
            </a:r>
            <a:endParaRPr lang="zh-TW" altLang="en-US" dirty="0" smtClean="0">
              <a:latin typeface="Times New Roman" pitchFamily="18" charset="0"/>
              <a:cs typeface="Times New Roman" pitchFamily="18" charset="0"/>
            </a:endParaRPr>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88</a:t>
            </a:fld>
            <a:endParaRPr lang="zh-TW"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(61) Brightness Control</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the circuit and turn on the slide switch (S1).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Move the lever on the adjustable resistor (RV) to vary the brightness of the light from the white LED (D6).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If desired, you may place any of the LED  attachments (tower, egg, or fiber optic tree) on the LED.</a:t>
            </a:r>
          </a:p>
          <a:p>
            <a:r>
              <a:rPr lang="en-US" altLang="zh-TW" dirty="0" smtClean="0">
                <a:latin typeface="Times New Roman" pitchFamily="18" charset="0"/>
                <a:cs typeface="Times New Roman" pitchFamily="18" charset="0"/>
              </a:rPr>
              <a:t>Resistors are used to control or limit the flow of electricity in a circuit. Higher resistor values reduce the flow of electricity in a circuit. In this circuit, the adjustable resistor is used to adjust the LED brightness, to limit the current so the batteries last longer, and to protect the LED from being damaged by the batteries.</a:t>
            </a:r>
          </a:p>
          <a:p>
            <a:r>
              <a:rPr lang="en-US" altLang="zh-TW" dirty="0" smtClean="0">
                <a:latin typeface="Times New Roman" pitchFamily="18" charset="0"/>
                <a:cs typeface="Times New Roman" pitchFamily="18" charset="0"/>
              </a:rPr>
              <a:t>What is Resistance? Take your hands and rub them together very fast. Your hands should feel warm. The friction between your hands converts your effort into heat. Resistance is the electrical friction between an electric current and the material it is flowing through. The adjustable resistor can be set for as low as 200Ω, or as high as </a:t>
            </a:r>
            <a:r>
              <a:rPr lang="el-GR" altLang="zh-TW" dirty="0" smtClean="0">
                <a:latin typeface="Times New Roman" pitchFamily="18" charset="0"/>
                <a:cs typeface="Times New Roman" pitchFamily="18" charset="0"/>
              </a:rPr>
              <a:t>50,000Ω (50</a:t>
            </a:r>
            <a:r>
              <a:rPr lang="en-US" altLang="zh-TW" dirty="0" smtClean="0">
                <a:latin typeface="Times New Roman" pitchFamily="18" charset="0"/>
                <a:cs typeface="Times New Roman" pitchFamily="18" charset="0"/>
              </a:rPr>
              <a:t>k</a:t>
            </a:r>
            <a:r>
              <a:rPr lang="el-GR" altLang="zh-TW" dirty="0" smtClean="0">
                <a:latin typeface="Times New Roman" pitchFamily="18" charset="0"/>
                <a:cs typeface="Times New Roman" pitchFamily="18" charset="0"/>
              </a:rPr>
              <a:t>Ω).</a:t>
            </a:r>
            <a:endParaRPr lang="zh-TW" altLang="en-US" dirty="0" smtClean="0">
              <a:latin typeface="Times New Roman" pitchFamily="18" charset="0"/>
              <a:cs typeface="Times New Roman"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89</a:t>
            </a:fld>
            <a:endParaRPr lang="zh-TW"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(62)</a:t>
            </a:r>
            <a:r>
              <a:rPr lang="zh-TW" altLang="en-US" sz="1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電阻</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(Resistors)</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ea typeface="DFKai-SB" pitchFamily="65" charset="-120"/>
                <a:cs typeface="Times New Roman" pitchFamily="18" charset="0"/>
              </a:rPr>
              <a:t>Use the circuit built in project 61, but replace the 3-snap with one of the yellow resistors in this set (R1, R3, or R5). </a:t>
            </a:r>
          </a:p>
          <a:p>
            <a:pPr marL="285750" indent="-285750">
              <a:buFont typeface="Wingdings" panose="05000000000000000000" pitchFamily="2" charset="2"/>
              <a:buChar char="l"/>
            </a:pPr>
            <a:r>
              <a:rPr lang="en-US" altLang="zh-TW" dirty="0" smtClean="0">
                <a:latin typeface="Times New Roman" pitchFamily="18" charset="0"/>
                <a:ea typeface="DFKai-SB" pitchFamily="65" charset="-120"/>
                <a:cs typeface="Times New Roman" pitchFamily="18" charset="0"/>
              </a:rPr>
              <a:t>Observe how each changes the LED brightness at  different settings for the adjustable resistor.</a:t>
            </a:r>
            <a:endParaRPr lang="zh-TW" altLang="en-US" dirty="0" smtClean="0">
              <a:latin typeface="Times New Roman" pitchFamily="18" charset="0"/>
              <a:ea typeface="DFKai-SB" pitchFamily="65" charset="-12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 R1 resistor (100Ω) will have little effect, since it will be dominated by the adjustable </a:t>
            </a:r>
            <a:r>
              <a:rPr lang="pt-BR" altLang="zh-TW" dirty="0" smtClean="0">
                <a:latin typeface="Times New Roman" pitchFamily="18" charset="0"/>
                <a:cs typeface="Times New Roman" pitchFamily="18" charset="0"/>
              </a:rPr>
              <a:t>resistor. </a:t>
            </a:r>
          </a:p>
          <a:p>
            <a:pPr marL="285750" indent="-285750">
              <a:buFont typeface="Wingdings" panose="05000000000000000000" pitchFamily="2" charset="2"/>
              <a:buChar char="l"/>
            </a:pPr>
            <a:r>
              <a:rPr lang="pt-BR" altLang="zh-TW" dirty="0" smtClean="0">
                <a:latin typeface="Times New Roman" pitchFamily="18" charset="0"/>
                <a:cs typeface="Times New Roman" pitchFamily="18" charset="0"/>
              </a:rPr>
              <a:t>Resistor R5 (100kΩ) is a </a:t>
            </a:r>
            <a:r>
              <a:rPr lang="en-US" altLang="zh-TW" dirty="0" smtClean="0">
                <a:latin typeface="Times New Roman" pitchFamily="18" charset="0"/>
                <a:cs typeface="Times New Roman" pitchFamily="18" charset="0"/>
              </a:rPr>
              <a:t>high resistance, which greatly restricts the flow of electricity, so the LED will be very dim or off.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Resistor R3 (5.1kΩ) will be in between those.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latin typeface="Times New Roman" pitchFamily="18" charset="0"/>
                <a:cs typeface="Times New Roman" pitchFamily="18" charset="0"/>
              </a:rPr>
              <a:t>(63) Resistors &amp; LEDs</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Use the circuits from projects 61 and 62, but replace the white LED (D6) with the </a:t>
            </a:r>
            <a:r>
              <a:rPr lang="en-US" altLang="zh-TW" smtClean="0">
                <a:latin typeface="Times New Roman" pitchFamily="18" charset="0"/>
                <a:cs typeface="Times New Roman" pitchFamily="18" charset="0"/>
              </a:rPr>
              <a:t>red  LED </a:t>
            </a:r>
            <a:r>
              <a:rPr lang="en-US" altLang="zh-TW" dirty="0" smtClean="0">
                <a:latin typeface="Times New Roman" pitchFamily="18" charset="0"/>
                <a:cs typeface="Times New Roman" pitchFamily="18" charset="0"/>
              </a:rPr>
              <a:t>(D1) or color LED (D8).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Vary the adjustable resistor lever and change the yellow  </a:t>
            </a:r>
            <a:r>
              <a:rPr lang="en-US" altLang="zh-TW" dirty="0" err="1" smtClean="0">
                <a:latin typeface="Times New Roman" pitchFamily="18" charset="0"/>
                <a:cs typeface="Times New Roman" pitchFamily="18" charset="0"/>
              </a:rPr>
              <a:t>esistors</a:t>
            </a:r>
            <a:r>
              <a:rPr lang="en-US" altLang="zh-TW" dirty="0" smtClean="0">
                <a:latin typeface="Times New Roman" pitchFamily="18" charset="0"/>
                <a:cs typeface="Times New Roman" pitchFamily="18" charset="0"/>
              </a:rPr>
              <a:t> to see how the light varies with each LED.</a:t>
            </a:r>
            <a:endParaRPr lang="zh-TW" altLang="en-US" dirty="0" smtClean="0">
              <a:latin typeface="Times New Roman" pitchFamily="18" charset="0"/>
              <a:cs typeface="Times New Roman"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None/>
            </a:pP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90</a:t>
            </a:fld>
            <a:endParaRPr lang="zh-TW"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(64)</a:t>
            </a:r>
            <a:r>
              <a:rPr lang="zh-TW" altLang="en-US" sz="14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低功率亮度控制</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(Low Power Brightness Control)</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the circuit and turn on the slide switch (S1).</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Move the lever on the adjustable resistor (RV) to vary the brightness of the light from the color LED (D8).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For best effects, do this in a dimly lit room.</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 At some RV settings the LED will be very dim, and some of its colors may be totally off.</a:t>
            </a:r>
            <a:endParaRPr lang="zh-TW" altLang="en-US"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(65) Low Power Resistors &amp; LEDs</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Use the circuit from project 64, but replace the color LED (D8) with the red LED (D1) or white LED (D6).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Vary the adjustable resistor lever to see how the light varies with each LED.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 white LED may not be on at all.</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91</a:t>
            </a:fld>
            <a:endParaRPr lang="zh-TW"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(66) Persistence of Vision</a:t>
            </a:r>
            <a:endParaRPr lang="zh-TW" altLang="en-US" sz="1200" b="1" dirty="0" smtClean="0">
              <a:solidFill>
                <a:srgbClr val="0000CC"/>
              </a:solidFill>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Build the circuit as shown.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Place the black fiber optic cable holder on the white LED (D6) and insert the fiber cable into the black holder as far as it will go.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Turn on the slide switch (S1).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Take the circuit into a dark room and wave the cable around while watching the loose end.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Try it with the lever on the adjustable resistor (RV) at different settings.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The light coming out the loose end of the fiber optic cable will separate into short segments or dashes of light.</a:t>
            </a:r>
            <a:endParaRPr lang="zh-TW" altLang="en-US" dirty="0" smtClean="0">
              <a:latin typeface="Times New Roman" pitchFamily="18" charset="0"/>
              <a:cs typeface="Times New Roman" pitchFamily="18" charset="0"/>
            </a:endParaRPr>
          </a:p>
          <a:p>
            <a:pPr marL="342900" indent="-342900">
              <a:buFont typeface="Wingdings" pitchFamily="2" charset="2"/>
              <a:buAutoNum type="circleNumWdWhitePlain"/>
            </a:pPr>
            <a:r>
              <a:rPr lang="en-US" altLang="zh-TW" dirty="0" smtClean="0"/>
              <a:t>“Persistence of Vision” works because the light is changing faster than your eyes can adjust.</a:t>
            </a:r>
          </a:p>
          <a:p>
            <a:pPr marL="342900" indent="-342900">
              <a:buFont typeface="Wingdings" pitchFamily="2" charset="2"/>
              <a:buAutoNum type="circleNumWdWhitePlain"/>
            </a:pPr>
            <a:r>
              <a:rPr lang="en-US" altLang="zh-TW" dirty="0" smtClean="0"/>
              <a:t>Your eyes continue seeing what they have just seen.</a:t>
            </a:r>
          </a:p>
          <a:p>
            <a:pPr marL="342900" indent="-342900">
              <a:buFont typeface="Wingdings" pitchFamily="2" charset="2"/>
              <a:buAutoNum type="circleNumWdWhitePlain"/>
            </a:pPr>
            <a:r>
              <a:rPr lang="en-US" altLang="zh-TW" dirty="0" smtClean="0"/>
              <a:t>In a movie theater, film frames are flashed on the screen at a fast rate (usually 24 per second). </a:t>
            </a:r>
          </a:p>
          <a:p>
            <a:pPr marL="342900" indent="-342900">
              <a:buFont typeface="Wingdings" pitchFamily="2" charset="2"/>
              <a:buAutoNum type="circleNumWdWhitePlain"/>
            </a:pPr>
            <a:r>
              <a:rPr lang="en-US" altLang="zh-TW" dirty="0" smtClean="0"/>
              <a:t>A timing mechanism makes a light bulb flash just as the center of the frame is passing in front of it. </a:t>
            </a:r>
          </a:p>
          <a:p>
            <a:pPr marL="342900" indent="-342900">
              <a:buFont typeface="Wingdings" pitchFamily="2" charset="2"/>
              <a:buAutoNum type="circleNumWdWhitePlain"/>
            </a:pPr>
            <a:r>
              <a:rPr lang="en-US" altLang="zh-TW" dirty="0" smtClean="0"/>
              <a:t>Your eyes see this fast series of flashes as a continuous movie.</a:t>
            </a:r>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92</a:t>
            </a:fld>
            <a:endParaRPr lang="zh-TW"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(67)</a:t>
            </a:r>
            <a:r>
              <a:rPr lang="zh-TW" altLang="en-US" sz="1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稜鏡光柵膜</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(Prismatic Film)</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This is the same circuit as project 1, but you will view it differently.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Turn on the switch (S1), and view the LED through the prismatic film (the clear slide).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Prismatic film makes interesting light effects.</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Replace the color LED (D8) with the white LED (D6) and red LED (D1); view them through the prismatic film.</a:t>
            </a:r>
            <a:endParaRPr lang="zh-TW" altLang="en-US"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itchFamily="18" charset="0"/>
                <a:cs typeface="Times New Roman" pitchFamily="18" charset="0"/>
              </a:rPr>
              <a:t>Prismatic film separates light into different colors. White light is a combination of all colors.</a:t>
            </a:r>
            <a:endParaRPr lang="zh-TW" altLang="en-US" smtClean="0">
              <a:latin typeface="Times New Roman" pitchFamily="18" charset="0"/>
              <a:cs typeface="Times New Roman" pitchFamily="18" charset="0"/>
            </a:endParaRPr>
          </a:p>
          <a:p>
            <a:endParaRPr lang="zh-TW" altLang="en-US"/>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93</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176213" indent="-176213">
              <a:spcBef>
                <a:spcPts val="600"/>
              </a:spcBef>
              <a:buFont typeface="Wingdings" panose="05000000000000000000" pitchFamily="2" charset="2"/>
              <a:buChar char="l"/>
            </a:pPr>
            <a:r>
              <a:rPr lang="en-US" altLang="zh-TW" sz="1200" dirty="0" smtClean="0">
                <a:latin typeface="Times New Roman" pitchFamily="18" charset="0"/>
                <a:cs typeface="Times New Roman" pitchFamily="18" charset="0"/>
              </a:rPr>
              <a:t>Build the circuit as shown and turn on</a:t>
            </a:r>
            <a:r>
              <a:rPr lang="zh-TW" altLang="en-US" sz="1200" dirty="0" smtClean="0">
                <a:latin typeface="Times New Roman" pitchFamily="18" charset="0"/>
                <a:cs typeface="Times New Roman" pitchFamily="18" charset="0"/>
              </a:rPr>
              <a:t> </a:t>
            </a:r>
            <a:r>
              <a:rPr lang="en-US" altLang="zh-TW" sz="1200" dirty="0" smtClean="0">
                <a:latin typeface="Times New Roman" pitchFamily="18" charset="0"/>
                <a:cs typeface="Times New Roman" pitchFamily="18" charset="0"/>
              </a:rPr>
              <a:t>the slide switch (S1). The white and</a:t>
            </a:r>
            <a:r>
              <a:rPr lang="zh-TW" altLang="en-US" sz="1200" dirty="0" smtClean="0">
                <a:latin typeface="Times New Roman" pitchFamily="18" charset="0"/>
                <a:cs typeface="Times New Roman" pitchFamily="18" charset="0"/>
              </a:rPr>
              <a:t> </a:t>
            </a:r>
            <a:r>
              <a:rPr lang="en-US" altLang="zh-TW" sz="1200" dirty="0" smtClean="0">
                <a:latin typeface="Times New Roman" pitchFamily="18" charset="0"/>
                <a:cs typeface="Times New Roman" pitchFamily="18" charset="0"/>
              </a:rPr>
              <a:t>color LEDs (D6 &amp; D8) are blinking.</a:t>
            </a:r>
          </a:p>
          <a:p>
            <a:pPr marL="176213" indent="-176213">
              <a:buFont typeface="Wingdings" panose="05000000000000000000" pitchFamily="2" charset="2"/>
              <a:buChar char="l"/>
            </a:pPr>
            <a:r>
              <a:rPr lang="en-US" altLang="zh-TW" sz="1200" dirty="0" smtClean="0">
                <a:latin typeface="Times New Roman" pitchFamily="18" charset="0"/>
                <a:cs typeface="Times New Roman" pitchFamily="18" charset="0"/>
              </a:rPr>
              <a:t>Push the press switch (S2). Now the</a:t>
            </a:r>
            <a:r>
              <a:rPr lang="zh-TW" altLang="en-US" sz="1200" dirty="0" smtClean="0">
                <a:latin typeface="Times New Roman" pitchFamily="18" charset="0"/>
                <a:cs typeface="Times New Roman" pitchFamily="18" charset="0"/>
              </a:rPr>
              <a:t> </a:t>
            </a:r>
            <a:r>
              <a:rPr lang="en-US" altLang="zh-TW" sz="1200" dirty="0" smtClean="0">
                <a:latin typeface="Times New Roman" pitchFamily="18" charset="0"/>
                <a:cs typeface="Times New Roman" pitchFamily="18" charset="0"/>
              </a:rPr>
              <a:t>red LED (D1) is blinking but the white</a:t>
            </a:r>
            <a:r>
              <a:rPr lang="zh-TW" altLang="en-US" sz="1200" dirty="0" smtClean="0">
                <a:latin typeface="Times New Roman" pitchFamily="18" charset="0"/>
                <a:cs typeface="Times New Roman" pitchFamily="18" charset="0"/>
              </a:rPr>
              <a:t> </a:t>
            </a:r>
            <a:r>
              <a:rPr lang="en-US" altLang="zh-TW" sz="1200" dirty="0" smtClean="0">
                <a:latin typeface="Times New Roman" pitchFamily="18" charset="0"/>
                <a:cs typeface="Times New Roman" pitchFamily="18" charset="0"/>
              </a:rPr>
              <a:t>LED is off.</a:t>
            </a:r>
          </a:p>
          <a:p>
            <a:pPr marL="176213" indent="-176213">
              <a:buFont typeface="Wingdings" panose="05000000000000000000" pitchFamily="2" charset="2"/>
              <a:buChar char="l"/>
            </a:pPr>
            <a:r>
              <a:rPr lang="en-US" altLang="zh-TW" sz="1200" dirty="0" smtClean="0">
                <a:latin typeface="Times New Roman" pitchFamily="18" charset="0"/>
                <a:cs typeface="Times New Roman" pitchFamily="18" charset="0"/>
              </a:rPr>
              <a:t>If you swap the locations of the red</a:t>
            </a:r>
            <a:r>
              <a:rPr lang="zh-TW" altLang="en-US" sz="1200" dirty="0" smtClean="0">
                <a:latin typeface="Times New Roman" pitchFamily="18" charset="0"/>
                <a:cs typeface="Times New Roman" pitchFamily="18" charset="0"/>
              </a:rPr>
              <a:t> </a:t>
            </a:r>
            <a:r>
              <a:rPr lang="en-US" altLang="zh-TW" sz="1200" dirty="0" smtClean="0">
                <a:latin typeface="Times New Roman" pitchFamily="18" charset="0"/>
                <a:cs typeface="Times New Roman" pitchFamily="18" charset="0"/>
              </a:rPr>
              <a:t>and white LEDs, then the red LED will</a:t>
            </a:r>
            <a:r>
              <a:rPr lang="zh-TW" altLang="en-US" sz="1200" dirty="0" smtClean="0">
                <a:latin typeface="Times New Roman" pitchFamily="18" charset="0"/>
                <a:cs typeface="Times New Roman" pitchFamily="18" charset="0"/>
              </a:rPr>
              <a:t> </a:t>
            </a:r>
            <a:r>
              <a:rPr lang="en-US" altLang="zh-TW" sz="1200" dirty="0" smtClean="0">
                <a:latin typeface="Times New Roman" pitchFamily="18" charset="0"/>
                <a:cs typeface="Times New Roman" pitchFamily="18" charset="0"/>
              </a:rPr>
              <a:t>be blinking and the white LED will be</a:t>
            </a:r>
            <a:r>
              <a:rPr lang="zh-TW" altLang="en-US" sz="1200" dirty="0" smtClean="0">
                <a:latin typeface="Times New Roman" pitchFamily="18" charset="0"/>
                <a:cs typeface="Times New Roman" pitchFamily="18" charset="0"/>
              </a:rPr>
              <a:t> </a:t>
            </a:r>
            <a:r>
              <a:rPr lang="en-US" altLang="zh-TW" sz="1200" dirty="0" smtClean="0">
                <a:latin typeface="Times New Roman" pitchFamily="18" charset="0"/>
                <a:cs typeface="Times New Roman" pitchFamily="18" charset="0"/>
              </a:rPr>
              <a:t>off, and pushing the press switch</a:t>
            </a:r>
            <a:r>
              <a:rPr lang="zh-TW" altLang="en-US" sz="1200" dirty="0" smtClean="0">
                <a:latin typeface="Times New Roman" pitchFamily="18" charset="0"/>
                <a:cs typeface="Times New Roman" pitchFamily="18" charset="0"/>
              </a:rPr>
              <a:t> </a:t>
            </a:r>
            <a:r>
              <a:rPr lang="en-US" altLang="zh-TW" sz="1200" dirty="0" smtClean="0">
                <a:latin typeface="Times New Roman" pitchFamily="18" charset="0"/>
                <a:cs typeface="Times New Roman" pitchFamily="18" charset="0"/>
              </a:rPr>
              <a:t>won’t change anything.</a:t>
            </a:r>
            <a:endParaRPr lang="zh-TW" altLang="en-US" sz="1200" dirty="0" smtClean="0">
              <a:latin typeface="Times New Roman" pitchFamily="18" charset="0"/>
              <a:cs typeface="Times New Roman" pitchFamily="18" charset="0"/>
            </a:endParaRPr>
          </a:p>
          <a:p>
            <a:r>
              <a:rPr lang="en-US" altLang="zh-TW" sz="1200" dirty="0" smtClean="0">
                <a:latin typeface="Times New Roman" pitchFamily="18" charset="0"/>
                <a:cs typeface="Times New Roman" pitchFamily="18" charset="0"/>
              </a:rPr>
              <a:t>Red light is easier for LEDs to produce than</a:t>
            </a:r>
            <a:r>
              <a:rPr lang="zh-TW" altLang="en-US" sz="1200" dirty="0" smtClean="0">
                <a:latin typeface="Times New Roman" pitchFamily="18" charset="0"/>
                <a:cs typeface="Times New Roman" pitchFamily="18" charset="0"/>
              </a:rPr>
              <a:t> </a:t>
            </a:r>
            <a:r>
              <a:rPr lang="en-US" altLang="zh-TW" sz="1200" dirty="0" smtClean="0">
                <a:latin typeface="Times New Roman" pitchFamily="18" charset="0"/>
                <a:cs typeface="Times New Roman" pitchFamily="18" charset="0"/>
              </a:rPr>
              <a:t>white light. When the red and white LEDs are</a:t>
            </a:r>
            <a:r>
              <a:rPr lang="zh-TW" altLang="en-US" sz="1200" dirty="0" smtClean="0">
                <a:latin typeface="Times New Roman" pitchFamily="18" charset="0"/>
                <a:cs typeface="Times New Roman" pitchFamily="18" charset="0"/>
              </a:rPr>
              <a:t> </a:t>
            </a:r>
            <a:r>
              <a:rPr lang="en-US" altLang="zh-TW" sz="1200" dirty="0" smtClean="0">
                <a:latin typeface="Times New Roman" pitchFamily="18" charset="0"/>
                <a:cs typeface="Times New Roman" pitchFamily="18" charset="0"/>
              </a:rPr>
              <a:t>connected in parallel (which happens when S2</a:t>
            </a:r>
            <a:r>
              <a:rPr lang="zh-TW" altLang="en-US" sz="1200" dirty="0" smtClean="0">
                <a:latin typeface="Times New Roman" pitchFamily="18" charset="0"/>
                <a:cs typeface="Times New Roman" pitchFamily="18" charset="0"/>
              </a:rPr>
              <a:t> </a:t>
            </a:r>
            <a:r>
              <a:rPr lang="en-US" altLang="zh-TW" sz="1200" dirty="0" smtClean="0">
                <a:latin typeface="Times New Roman" pitchFamily="18" charset="0"/>
                <a:cs typeface="Times New Roman" pitchFamily="18" charset="0"/>
              </a:rPr>
              <a:t>is pressed), the red LED will dominate because</a:t>
            </a:r>
            <a:r>
              <a:rPr lang="zh-TW" altLang="en-US" sz="1200" dirty="0" smtClean="0">
                <a:latin typeface="Times New Roman" pitchFamily="18" charset="0"/>
                <a:cs typeface="Times New Roman" pitchFamily="18" charset="0"/>
              </a:rPr>
              <a:t> </a:t>
            </a:r>
            <a:r>
              <a:rPr lang="en-US" altLang="zh-TW" sz="1200" dirty="0" smtClean="0">
                <a:latin typeface="Times New Roman" pitchFamily="18" charset="0"/>
                <a:cs typeface="Times New Roman" pitchFamily="18" charset="0"/>
              </a:rPr>
              <a:t>it turns on more easily.</a:t>
            </a:r>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32</a:t>
            </a:fld>
            <a:endParaRPr lang="zh-TW"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(69)</a:t>
            </a:r>
            <a:r>
              <a:rPr lang="zh-TW" altLang="en-US" sz="1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散射光</a:t>
            </a:r>
            <a:r>
              <a:rPr lang="en-US" altLang="zh-TW" sz="1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Scattering Light)</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Use the project 67 circuit, but view the color LED through various semitransparent liquids, glassware, and plastics. </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Juices, </a:t>
            </a:r>
            <a:r>
              <a:rPr lang="en-US" altLang="zh-TW" dirty="0" err="1" smtClean="0">
                <a:latin typeface="Times New Roman" pitchFamily="18" charset="0"/>
                <a:cs typeface="Times New Roman" pitchFamily="18" charset="0"/>
              </a:rPr>
              <a:t>jello</a:t>
            </a:r>
            <a:r>
              <a:rPr lang="en-US" altLang="zh-TW" dirty="0" smtClean="0">
                <a:latin typeface="Times New Roman" pitchFamily="18" charset="0"/>
                <a:cs typeface="Times New Roman" pitchFamily="18" charset="0"/>
              </a:rPr>
              <a:t>, and cloudy glass or plastic work well.</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Replace the color LED with the white LED (D6). The white LED is brighter, but does not change color.</a:t>
            </a:r>
            <a:endParaRPr lang="zh-TW" altLang="en-US" dirty="0" smtClean="0">
              <a:latin typeface="Times New Roman" pitchFamily="18" charset="0"/>
              <a:cs typeface="Times New Roman" pitchFamily="18" charset="0"/>
            </a:endParaRPr>
          </a:p>
          <a:p>
            <a:r>
              <a:rPr lang="en-US" altLang="zh-TW" dirty="0" smtClean="0">
                <a:latin typeface="Times New Roman" pitchFamily="18" charset="0"/>
                <a:cs typeface="Times New Roman" pitchFamily="18" charset="0"/>
              </a:rPr>
              <a:t>Semi-transparent materials scatter the light without completely blocking it, so a wide area of the liquid or material is lit up by the light. </a:t>
            </a:r>
          </a:p>
          <a:p>
            <a:r>
              <a:rPr lang="en-US" altLang="zh-TW" dirty="0" smtClean="0">
                <a:latin typeface="Times New Roman" pitchFamily="18" charset="0"/>
                <a:cs typeface="Times New Roman" pitchFamily="18" charset="0"/>
              </a:rPr>
              <a:t>This happens in the egg and tower LED attachments.</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94</a:t>
            </a:fld>
            <a:endParaRPr lang="zh-TW"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(70) Color Fiber Light</a:t>
            </a:r>
            <a:endParaRPr lang="zh-TW" altLang="en-US" sz="1200" b="1" dirty="0" smtClean="0">
              <a:solidFill>
                <a:srgbClr val="0000CC"/>
              </a:solidFill>
              <a:latin typeface="Times New Roman" pitchFamily="18" charset="0"/>
              <a:cs typeface="Times New Roman" pitchFamily="18" charset="0"/>
            </a:endParaRPr>
          </a:p>
          <a:p>
            <a:pPr marL="266700" indent="-266700">
              <a:buFont typeface="+mj-lt"/>
              <a:buAutoNum type="arabicPeriod"/>
            </a:pPr>
            <a:r>
              <a:rPr lang="en-US" altLang="zh-TW" dirty="0" smtClean="0">
                <a:latin typeface="Times New Roman" pitchFamily="18" charset="0"/>
                <a:cs typeface="Times New Roman" pitchFamily="18" charset="0"/>
              </a:rPr>
              <a:t>Use the circuit from project 67, but place the clear cable holder on the color LED (D8), then place the fiber optic cable into the holder as far as it will go. </a:t>
            </a:r>
          </a:p>
          <a:p>
            <a:pPr marL="266700" indent="-266700">
              <a:buFont typeface="+mj-lt"/>
              <a:buAutoNum type="arabicPeriod"/>
            </a:pPr>
            <a:r>
              <a:rPr lang="en-US" altLang="zh-TW" dirty="0" smtClean="0">
                <a:latin typeface="Times New Roman" pitchFamily="18" charset="0"/>
                <a:cs typeface="Times New Roman" pitchFamily="18" charset="0"/>
              </a:rPr>
              <a:t>Turn on the switch, then take the circuit into a dimly lit room and see the light coming out the open end of the cable. </a:t>
            </a:r>
          </a:p>
          <a:p>
            <a:pPr marL="266700" indent="-266700">
              <a:buFont typeface="+mj-lt"/>
              <a:buAutoNum type="arabicPeriod"/>
            </a:pPr>
            <a:r>
              <a:rPr lang="en-US" altLang="zh-TW" dirty="0" smtClean="0">
                <a:latin typeface="Times New Roman" pitchFamily="18" charset="0"/>
                <a:cs typeface="Times New Roman" pitchFamily="18" charset="0"/>
              </a:rPr>
              <a:t>The light travels through the cable even as you bend it around.</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95</a:t>
            </a:fld>
            <a:endParaRPr lang="zh-TW"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173038" indent="-173038"/>
            <a:r>
              <a:rPr lang="zh-TW" altLang="en-US" dirty="0" smtClean="0"/>
              <a:t>光纖導</a:t>
            </a:r>
            <a:r>
              <a:rPr lang="en-US" altLang="zh-TW" dirty="0" smtClean="0"/>
              <a:t>/</a:t>
            </a:r>
            <a:r>
              <a:rPr lang="zh-TW" altLang="en-US" dirty="0" smtClean="0"/>
              <a:t>纜線</a:t>
            </a:r>
            <a:r>
              <a:rPr lang="en-US" altLang="zh-TW" dirty="0" smtClean="0"/>
              <a:t>(Optic Fiber)</a:t>
            </a:r>
            <a:endParaRPr lang="en-US" altLang="zh-TW" sz="1200" dirty="0" smtClean="0"/>
          </a:p>
          <a:p>
            <a:pPr marL="228600" indent="-228600">
              <a:buFont typeface="+mj-lt"/>
              <a:buAutoNum type="arabicPeriod"/>
            </a:pPr>
            <a:r>
              <a:rPr lang="en-US" altLang="zh-TW" sz="1200" dirty="0" smtClean="0"/>
              <a:t>When light hits a glass surface at a wide enough angle, all the light is reflected. Fiber optic cables have arrays of flexible glass fibers.</a:t>
            </a:r>
          </a:p>
          <a:p>
            <a:pPr marL="228600" indent="-228600">
              <a:buFont typeface="+mj-lt"/>
              <a:buAutoNum type="arabicPeriod"/>
            </a:pPr>
            <a:r>
              <a:rPr lang="en-US" altLang="zh-TW" sz="1200" dirty="0" smtClean="0"/>
              <a:t>In these cables, light rays move through by bouncing along the inside walls at wide angles, and can travel great distances. </a:t>
            </a:r>
          </a:p>
          <a:p>
            <a:pPr marL="228600" indent="-228600">
              <a:buFont typeface="+mj-lt"/>
              <a:buAutoNum type="arabicPeriod"/>
            </a:pPr>
            <a:r>
              <a:rPr lang="en-US" altLang="zh-TW" sz="1200" dirty="0" smtClean="0"/>
              <a:t>Light moves through the cable even if it is bent a little, but if there is a tight bend then most of the light will be absorbed instead of reflected forward.</a:t>
            </a:r>
          </a:p>
          <a:p>
            <a:pPr marL="228600" indent="-228600">
              <a:buFont typeface="+mj-lt"/>
              <a:buAutoNum type="arabicPeriod"/>
            </a:pPr>
            <a:r>
              <a:rPr lang="en-US" altLang="zh-TW" sz="1200" dirty="0" smtClean="0"/>
              <a:t>Translucent materials, such as the tower and egg LED attachments in this set, allow some light to pass through but scatter it around</a:t>
            </a:r>
            <a:r>
              <a:rPr lang="en-US" altLang="zh-TW" dirty="0" smtClean="0"/>
              <a:t>.</a:t>
            </a:r>
            <a:endParaRPr lang="zh-TW" altLang="en-US" dirty="0" smtClean="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96</a:t>
            </a:fld>
            <a:endParaRPr lang="zh-TW"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(71) One Way Plastic</a:t>
            </a:r>
            <a:endParaRPr lang="zh-TW" altLang="en-US" sz="1200" b="1" dirty="0" smtClean="0">
              <a:solidFill>
                <a:srgbClr val="0000CC"/>
              </a:solidFill>
              <a:latin typeface="Times New Roman" pitchFamily="18" charset="0"/>
              <a:cs typeface="Times New Roman" pitchFamily="18" charset="0"/>
            </a:endParaRPr>
          </a:p>
          <a:p>
            <a:pPr marL="173038" indent="-173038">
              <a:buFont typeface="+mj-lt"/>
              <a:buAutoNum type="arabicPeriod"/>
            </a:pPr>
            <a:r>
              <a:rPr lang="en-US" altLang="zh-TW" dirty="0" smtClean="0">
                <a:latin typeface="Times New Roman" pitchFamily="18" charset="0"/>
                <a:cs typeface="Times New Roman" pitchFamily="18" charset="0"/>
              </a:rPr>
              <a:t>Build the circuit shown, but build it without using the base grid. </a:t>
            </a:r>
          </a:p>
          <a:p>
            <a:pPr marL="173038" indent="-173038">
              <a:buFont typeface="+mj-lt"/>
              <a:buAutoNum type="arabicPeriod"/>
            </a:pPr>
            <a:r>
              <a:rPr lang="en-US" altLang="zh-TW" dirty="0" smtClean="0">
                <a:latin typeface="Times New Roman" pitchFamily="18" charset="0"/>
                <a:cs typeface="Times New Roman" pitchFamily="18" charset="0"/>
              </a:rPr>
              <a:t>Turn on the switch (S1) and view the color LED (D8) light through the base grid.</a:t>
            </a:r>
          </a:p>
          <a:p>
            <a:pPr marL="173038" indent="-173038">
              <a:buFont typeface="+mj-lt"/>
              <a:buAutoNum type="arabicPeriod"/>
            </a:pPr>
            <a:r>
              <a:rPr lang="en-US" altLang="zh-TW" dirty="0" smtClean="0">
                <a:latin typeface="Times New Roman" pitchFamily="18" charset="0"/>
                <a:cs typeface="Times New Roman" pitchFamily="18" charset="0"/>
              </a:rPr>
              <a:t>Then turn the base grid on its side and try to see through it; you can’t.</a:t>
            </a:r>
          </a:p>
          <a:p>
            <a:pPr marL="173038" indent="-173038">
              <a:buFont typeface="+mj-lt"/>
              <a:buAutoNum type="arabicPeriod"/>
            </a:pPr>
            <a:r>
              <a:rPr lang="en-US" altLang="zh-TW" dirty="0" smtClean="0">
                <a:latin typeface="Times New Roman" pitchFamily="18" charset="0"/>
                <a:cs typeface="Times New Roman" pitchFamily="18" charset="0"/>
              </a:rPr>
              <a:t>Try viewing other lights through other clear materials.</a:t>
            </a:r>
            <a:endParaRPr lang="zh-TW" altLang="en-US"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itchFamily="18" charset="0"/>
                <a:cs typeface="Times New Roman" pitchFamily="18" charset="0"/>
              </a:rPr>
              <a:t>The main surface of the base grid is flat and smooth, giving a nice transition for light rays to pass through. If you look closely at the side edges (using a magnifying glass helps), you will see they are slightly curved. These curves, and the angle of the light hitting them, cause more light to be scattered or reflected than light hitting the main surface. Some materials can also pass light better in some directions than in other directions, due to their physical structure.</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97</a:t>
            </a:fld>
            <a:endParaRPr lang="zh-TW"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(72-73)</a:t>
            </a:r>
            <a:r>
              <a:rPr lang="zh-TW" altLang="en-US" sz="14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白光</a:t>
            </a:r>
            <a:r>
              <a:rPr lang="en-US" altLang="zh-TW" sz="14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a:t>
            </a:r>
            <a:r>
              <a:rPr lang="zh-TW" altLang="en-US" sz="14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紅光閃爍信號燈</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(White/Red Blinker)</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altLang="zh-TW" dirty="0" smtClean="0">
              <a:latin typeface="Times New Roman" pitchFamily="18" charset="0"/>
              <a:cs typeface="Times New Roman" pitchFamily="18" charset="0"/>
            </a:endParaRPr>
          </a:p>
          <a:p>
            <a:r>
              <a:rPr lang="en-US" altLang="zh-TW" dirty="0" smtClean="0">
                <a:latin typeface="Times New Roman" pitchFamily="18" charset="0"/>
                <a:cs typeface="Times New Roman" pitchFamily="18" charset="0"/>
              </a:rPr>
              <a:t>The color LED (D8) has a microcircuit that changes the light colors. </a:t>
            </a:r>
          </a:p>
          <a:p>
            <a:r>
              <a:rPr lang="en-US" altLang="zh-TW" dirty="0" smtClean="0">
                <a:latin typeface="Times New Roman" pitchFamily="18" charset="0"/>
                <a:cs typeface="Times New Roman" pitchFamily="18" charset="0"/>
              </a:rPr>
              <a:t>As it does this, it changes the current through the circuit – which also affects the brightness of the white LED (D6).</a:t>
            </a:r>
            <a:endParaRPr lang="zh-TW" altLang="en-US"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l"/>
              <a:tabLst/>
              <a:defRPr/>
            </a:pPr>
            <a:r>
              <a:rPr lang="en-US" altLang="zh-TW" dirty="0" smtClean="0">
                <a:latin typeface="Times New Roman" pitchFamily="18" charset="0"/>
                <a:cs typeface="Times New Roman" pitchFamily="18" charset="0"/>
              </a:rPr>
              <a:t>Use the preceding circuit, but replace the white LED (D6) with the red LED (D1).</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Use the preceding circuit, but replace the color LED (D8) with the white LED (D6).</a:t>
            </a:r>
          </a:p>
          <a:p>
            <a:pPr marL="285750" indent="-285750">
              <a:buFont typeface="Wingdings" panose="05000000000000000000" pitchFamily="2" charset="2"/>
              <a:buChar char="l"/>
            </a:pPr>
            <a:r>
              <a:rPr lang="en-US" altLang="zh-TW" dirty="0" smtClean="0">
                <a:latin typeface="Times New Roman" pitchFamily="18" charset="0"/>
                <a:cs typeface="Times New Roman" pitchFamily="18" charset="0"/>
              </a:rPr>
              <a:t> Both LEDs light, but neither in blinking.</a:t>
            </a:r>
            <a:endParaRPr lang="zh-TW" altLang="en-US"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98</a:t>
            </a:fld>
            <a:endParaRPr lang="zh-TW"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(75-81)</a:t>
            </a:r>
            <a:r>
              <a:rPr lang="zh-TW" altLang="en-US" sz="14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itchFamily="18" charset="0"/>
              </a:rPr>
              <a:t>色光選擇器</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(Color Selector)</a:t>
            </a:r>
            <a:endParaRPr lang="zh-TW" altLang="en-US" sz="1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266700" indent="-266700">
              <a:buFont typeface="+mj-lt"/>
              <a:buAutoNum type="arabicPeriod"/>
            </a:pPr>
            <a:r>
              <a:rPr lang="en-US" altLang="zh-TW" dirty="0" smtClean="0">
                <a:latin typeface="Times New Roman" pitchFamily="18" charset="0"/>
                <a:cs typeface="Times New Roman" pitchFamily="18" charset="0"/>
              </a:rPr>
              <a:t>Build the circuit as shown. Place the fiber optic tree and mounting base on the color organ (U22).</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Turn on the switch (S1). The color organ makes a red light. Remove the fiber optic tree and mounting base, and look at the light through the prismatic film.</a:t>
            </a:r>
          </a:p>
          <a:p>
            <a:pPr marL="266700" indent="-266700">
              <a:buFont typeface="+mj-lt"/>
              <a:buAutoNum type="arabicPeriod"/>
            </a:pPr>
            <a:r>
              <a:rPr lang="en-US" altLang="zh-TW" dirty="0" smtClean="0">
                <a:latin typeface="Times New Roman" pitchFamily="18" charset="0"/>
                <a:cs typeface="Times New Roman" pitchFamily="18" charset="0"/>
              </a:rPr>
              <a:t>Remove the 2-snap between points A &amp; B, and add one between points C &amp; D. Now the color is green. Look at it using the fiber optic tree, and then the prismatic film.</a:t>
            </a:r>
            <a:endParaRPr lang="zh-TW" altLang="en-US" dirty="0" smtClean="0">
              <a:latin typeface="Times New Roman" pitchFamily="18" charset="0"/>
              <a:cs typeface="Times New Roman" pitchFamily="18" charset="0"/>
            </a:endParaRPr>
          </a:p>
          <a:p>
            <a:pPr marL="266700" marR="0" indent="-2667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dirty="0" smtClean="0">
                <a:latin typeface="Times New Roman" pitchFamily="18" charset="0"/>
                <a:cs typeface="Times New Roman" pitchFamily="18" charset="0"/>
              </a:rPr>
              <a:t>Remove the 2-snap between points C &amp; D, and add one between points E &amp; F. </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Now the color is blue. Look at it using the fiber optic tree, and then the prismatic film.</a:t>
            </a:r>
          </a:p>
          <a:p>
            <a:pPr marL="266700" marR="0" indent="-2667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dirty="0" smtClean="0">
                <a:latin typeface="Times New Roman" pitchFamily="18" charset="0"/>
                <a:cs typeface="Times New Roman" pitchFamily="18" charset="0"/>
              </a:rPr>
              <a:t>Remove the 2-snap between points E &amp; F, and add one between points A &amp; B. Now the color is yellow, which is a combination of red and green.</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Look at it using the fiber optic tree, and then the prismatic film.</a:t>
            </a:r>
          </a:p>
          <a:p>
            <a:pPr marL="266700" marR="0" indent="-2667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dirty="0" smtClean="0">
                <a:latin typeface="Times New Roman" pitchFamily="18" charset="0"/>
                <a:cs typeface="Times New Roman" pitchFamily="18" charset="0"/>
              </a:rPr>
              <a:t>Remove the 2-snap between points C &amp; D, and add one between points E &amp; F. Now the color is purple, which is a combination of red and blue.</a:t>
            </a:r>
            <a:r>
              <a:rPr lang="zh-TW" altLang="en-US" dirty="0" smtClean="0">
                <a:latin typeface="Times New Roman" pitchFamily="18" charset="0"/>
                <a:cs typeface="Times New Roman" pitchFamily="18" charset="0"/>
              </a:rPr>
              <a:t> </a:t>
            </a:r>
            <a:r>
              <a:rPr lang="en-US" altLang="zh-TW" dirty="0" smtClean="0">
                <a:latin typeface="Times New Roman" pitchFamily="18" charset="0"/>
                <a:cs typeface="Times New Roman" pitchFamily="18" charset="0"/>
              </a:rPr>
              <a:t>Look at it using the fiber optic tree, and then the prismatic film.</a:t>
            </a:r>
          </a:p>
          <a:p>
            <a:pPr marL="266700" marR="0" indent="-2667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dirty="0" smtClean="0">
                <a:latin typeface="Times New Roman" pitchFamily="18" charset="0"/>
                <a:cs typeface="Times New Roman" pitchFamily="18" charset="0"/>
              </a:rPr>
              <a:t>Add a 2-snap between points C &amp; D. Now the color is cyan, which is a combination of green and blue. Look at it using the fiber optic tree, and then the prismatic film.</a:t>
            </a:r>
            <a:endParaRPr lang="zh-TW" altLang="en-US" dirty="0" smtClean="0">
              <a:latin typeface="Times New Roman" pitchFamily="18" charset="0"/>
              <a:cs typeface="Times New Roman" pitchFamily="18" charset="0"/>
            </a:endParaRPr>
          </a:p>
          <a:p>
            <a:pPr marL="266700" marR="0" indent="-266700" algn="l" defTabSz="914400" rtl="0" eaLnBrk="1" fontAlgn="auto" latinLnBrk="0" hangingPunct="1">
              <a:lnSpc>
                <a:spcPct val="100000"/>
              </a:lnSpc>
              <a:spcBef>
                <a:spcPts val="0"/>
              </a:spcBef>
              <a:spcAft>
                <a:spcPts val="0"/>
              </a:spcAft>
              <a:buClrTx/>
              <a:buSzTx/>
              <a:buFont typeface="+mj-lt"/>
              <a:buAutoNum type="arabicPeriod"/>
              <a:tabLst/>
              <a:defRPr/>
            </a:pPr>
            <a:endParaRPr lang="zh-TW" altLang="en-US" dirty="0" smtClean="0">
              <a:latin typeface="Times New Roman" pitchFamily="18" charset="0"/>
              <a:cs typeface="Times New Roman" pitchFamily="18" charset="0"/>
            </a:endParaRPr>
          </a:p>
          <a:p>
            <a:pPr marL="266700" indent="-266700">
              <a:buFont typeface="+mj-lt"/>
              <a:buAutoNum type="arabicPeriod"/>
            </a:pP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99</a:t>
            </a:fld>
            <a:endParaRPr lang="zh-TW"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(82) LED Color Spectrum</a:t>
            </a:r>
            <a:endParaRPr lang="zh-TW" altLang="en-US" sz="1200" b="1" dirty="0" smtClean="0">
              <a:solidFill>
                <a:srgbClr val="0000CC"/>
              </a:solidFill>
              <a:latin typeface="Times New Roman" pitchFamily="18" charset="0"/>
              <a:cs typeface="Times New Roman" pitchFamily="18" charset="0"/>
            </a:endParaRPr>
          </a:p>
          <a:p>
            <a:pPr marL="177800" indent="-177800">
              <a:buFont typeface="+mj-lt"/>
              <a:buAutoNum type="arabicPeriod"/>
            </a:pPr>
            <a:r>
              <a:rPr lang="en-US" altLang="zh-TW" dirty="0" smtClean="0">
                <a:latin typeface="Times New Roman" pitchFamily="18" charset="0"/>
                <a:cs typeface="Times New Roman" pitchFamily="18" charset="0"/>
              </a:rPr>
              <a:t>Build the circuit as shown, and turn on the switch (S1). </a:t>
            </a:r>
          </a:p>
          <a:p>
            <a:pPr marL="177800" indent="-177800">
              <a:buFont typeface="+mj-lt"/>
              <a:buAutoNum type="arabicPeriod"/>
            </a:pPr>
            <a:r>
              <a:rPr lang="en-US" altLang="zh-TW" dirty="0" smtClean="0">
                <a:latin typeface="Times New Roman" pitchFamily="18" charset="0"/>
                <a:cs typeface="Times New Roman" pitchFamily="18" charset="0"/>
              </a:rPr>
              <a:t>The white LED (D6) will be on. </a:t>
            </a:r>
          </a:p>
          <a:p>
            <a:pPr marL="177800" indent="-177800">
              <a:buFont typeface="+mj-lt"/>
              <a:buAutoNum type="arabicPeriod"/>
            </a:pPr>
            <a:r>
              <a:rPr lang="en-US" altLang="zh-TW" dirty="0" smtClean="0">
                <a:latin typeface="Times New Roman" pitchFamily="18" charset="0"/>
                <a:cs typeface="Times New Roman" pitchFamily="18" charset="0"/>
              </a:rPr>
              <a:t>Look at the white LED through the prismatic film to see the color spectrum of white light, which is all the colors of a rainbow.</a:t>
            </a:r>
          </a:p>
          <a:p>
            <a:pPr marL="177800" indent="-177800">
              <a:buFont typeface="+mj-lt"/>
              <a:buAutoNum type="arabicPeriod"/>
            </a:pPr>
            <a:r>
              <a:rPr lang="en-US" altLang="zh-TW" dirty="0" smtClean="0">
                <a:latin typeface="Times New Roman" pitchFamily="18" charset="0"/>
                <a:cs typeface="Times New Roman" pitchFamily="18" charset="0"/>
              </a:rPr>
              <a:t>For best effects, do this in a dimly lit room.</a:t>
            </a:r>
          </a:p>
          <a:p>
            <a:pPr marL="177800" indent="-177800">
              <a:buFont typeface="+mj-lt"/>
              <a:buAutoNum type="arabicPeriod"/>
            </a:pPr>
            <a:r>
              <a:rPr lang="en-US" altLang="zh-TW" dirty="0" smtClean="0">
                <a:latin typeface="Times New Roman" pitchFamily="18" charset="0"/>
                <a:cs typeface="Times New Roman" pitchFamily="18" charset="0"/>
              </a:rPr>
              <a:t>Now remove the 2-snap across points W-W, and place it across points C-C (the color LED), then points R-R, G-G, and B-B (for the color organ). </a:t>
            </a:r>
          </a:p>
          <a:p>
            <a:pPr marL="177800" indent="-177800">
              <a:buFont typeface="+mj-lt"/>
              <a:buAutoNum type="arabicPeriod"/>
            </a:pPr>
            <a:r>
              <a:rPr lang="en-US" altLang="zh-TW" dirty="0" smtClean="0">
                <a:latin typeface="Times New Roman" pitchFamily="18" charset="0"/>
                <a:cs typeface="Times New Roman" pitchFamily="18" charset="0"/>
              </a:rPr>
              <a:t>Using the prismatic film, look at the color spectrum produced by the color LED, and the different colors from the color organ.</a:t>
            </a:r>
          </a:p>
          <a:p>
            <a:pPr marL="177800" indent="-177800">
              <a:buFont typeface="+mj-lt"/>
              <a:buAutoNum type="arabicPeriod"/>
            </a:pPr>
            <a:r>
              <a:rPr lang="en-US" altLang="zh-TW" dirty="0" smtClean="0">
                <a:latin typeface="Times New Roman" pitchFamily="18" charset="0"/>
                <a:cs typeface="Times New Roman" pitchFamily="18" charset="0"/>
              </a:rPr>
              <a:t>Compare them to the white LED spectrum.</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100</a:t>
            </a:fld>
            <a:endParaRPr lang="zh-TW"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342900" marR="0" lvl="0" indent="-342900" algn="l" defTabSz="914400" rtl="0" eaLnBrk="1" fontAlgn="auto" latinLnBrk="0" hangingPunct="1">
              <a:lnSpc>
                <a:spcPct val="100000"/>
              </a:lnSpc>
              <a:spcBef>
                <a:spcPts val="0"/>
              </a:spcBef>
              <a:spcAft>
                <a:spcPts val="0"/>
              </a:spcAft>
              <a:buClrTx/>
              <a:buSzTx/>
              <a:buFont typeface="+mj-lt"/>
              <a:buNone/>
              <a:tabLst/>
              <a:defRPr/>
            </a:pPr>
            <a:r>
              <a:rPr lang="en-US" altLang="zh-TW" sz="1600" b="1" dirty="0" smtClean="0">
                <a:solidFill>
                  <a:srgbClr val="0000CC"/>
                </a:solidFill>
                <a:latin typeface="Times New Roman" pitchFamily="18" charset="0"/>
                <a:cs typeface="Times New Roman" pitchFamily="18" charset="0"/>
              </a:rPr>
              <a:t>(83)</a:t>
            </a:r>
            <a:r>
              <a:rPr lang="zh-TW" altLang="en-US" sz="1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彩光</a:t>
            </a:r>
            <a:r>
              <a:rPr lang="en-US" altLang="zh-TW" sz="1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LED</a:t>
            </a:r>
            <a:r>
              <a:rPr lang="zh-TW" altLang="en-US" sz="1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的發光光譜</a:t>
            </a:r>
            <a:r>
              <a:rPr lang="en-US" altLang="zh-TW" sz="1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-2</a:t>
            </a:r>
            <a:r>
              <a:rPr lang="en-US" altLang="zh-TW" sz="1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 </a:t>
            </a:r>
            <a:r>
              <a:rPr lang="en-US" altLang="zh-TW" sz="1200" b="1" dirty="0" smtClean="0">
                <a:solidFill>
                  <a:srgbClr val="0000CC"/>
                </a:solidFill>
                <a:latin typeface="Times New Roman" pitchFamily="18" charset="0"/>
                <a:cs typeface="Times New Roman" pitchFamily="18" charset="0"/>
              </a:rPr>
              <a:t> [Color Spectra (II)]</a:t>
            </a:r>
            <a:endParaRPr lang="zh-TW" altLang="en-US" sz="1200" b="1" dirty="0" smtClean="0">
              <a:solidFill>
                <a:srgbClr val="0000CC"/>
              </a:solidFill>
              <a:latin typeface="Times New Roman" pitchFamily="18" charset="0"/>
              <a:cs typeface="Times New Roman" pitchFamily="18" charset="0"/>
            </a:endParaRPr>
          </a:p>
          <a:p>
            <a:pPr marL="342900" indent="-342900">
              <a:buFont typeface="+mj-lt"/>
              <a:buAutoNum type="arabicPeriod"/>
            </a:pPr>
            <a:r>
              <a:rPr lang="en-US" altLang="zh-TW" dirty="0" smtClean="0">
                <a:latin typeface="Times New Roman" pitchFamily="18" charset="0"/>
                <a:cs typeface="Times New Roman" pitchFamily="18" charset="0"/>
              </a:rPr>
              <a:t>Use the preceding circuit, but remove the 2-snap across points W-W and place 2-snaps across R-R and G-G. </a:t>
            </a:r>
          </a:p>
          <a:p>
            <a:pPr marL="342900" indent="-342900">
              <a:buFont typeface="+mj-lt"/>
              <a:buAutoNum type="arabicPeriod"/>
            </a:pPr>
            <a:r>
              <a:rPr lang="en-US" altLang="zh-TW" dirty="0" smtClean="0">
                <a:latin typeface="Times New Roman" pitchFamily="18" charset="0"/>
                <a:cs typeface="Times New Roman" pitchFamily="18" charset="0"/>
              </a:rPr>
              <a:t>Use the prismatic film to look at the color spectrum. </a:t>
            </a:r>
          </a:p>
          <a:p>
            <a:pPr marL="342900" indent="-342900">
              <a:buFont typeface="+mj-lt"/>
              <a:buAutoNum type="arabicPeriod"/>
            </a:pPr>
            <a:r>
              <a:rPr lang="en-US" altLang="zh-TW" dirty="0" smtClean="0">
                <a:latin typeface="Times New Roman" pitchFamily="18" charset="0"/>
                <a:cs typeface="Times New Roman" pitchFamily="18" charset="0"/>
              </a:rPr>
              <a:t>View from different directions and different angles.</a:t>
            </a:r>
          </a:p>
          <a:p>
            <a:pPr marL="342900" indent="-342900">
              <a:buFont typeface="+mj-lt"/>
              <a:buAutoNum type="arabicPeriod"/>
            </a:pPr>
            <a:r>
              <a:rPr lang="en-US" altLang="zh-TW" dirty="0" smtClean="0">
                <a:latin typeface="Times New Roman" pitchFamily="18" charset="0"/>
                <a:cs typeface="Times New Roman" pitchFamily="18" charset="0"/>
              </a:rPr>
              <a:t>Next, move the 2-snaps to R-R and B-B, and look at the spectrum. </a:t>
            </a:r>
          </a:p>
          <a:p>
            <a:pPr marL="342900" indent="-342900">
              <a:buFont typeface="+mj-lt"/>
              <a:buAutoNum type="arabicPeriod"/>
            </a:pPr>
            <a:r>
              <a:rPr lang="en-US" altLang="zh-TW" dirty="0" smtClean="0">
                <a:latin typeface="Times New Roman" pitchFamily="18" charset="0"/>
                <a:cs typeface="Times New Roman" pitchFamily="18" charset="0"/>
              </a:rPr>
              <a:t>Then move the 2-snaps to G-G and B-B and look at the spectrum. </a:t>
            </a:r>
          </a:p>
          <a:p>
            <a:pPr marL="342900" indent="-342900">
              <a:buFont typeface="+mj-lt"/>
              <a:buAutoNum type="arabicPeriod"/>
            </a:pPr>
            <a:r>
              <a:rPr lang="en-US" altLang="zh-TW" dirty="0" smtClean="0">
                <a:latin typeface="Times New Roman" pitchFamily="18" charset="0"/>
                <a:cs typeface="Times New Roman" pitchFamily="18" charset="0"/>
              </a:rPr>
              <a:t>View from different directions and different angles.</a:t>
            </a:r>
          </a:p>
          <a:p>
            <a:pPr marL="342900" indent="-342900">
              <a:buFont typeface="+mj-lt"/>
              <a:buAutoNum type="arabicPeriod"/>
            </a:pPr>
            <a:r>
              <a:rPr lang="en-US" altLang="zh-TW" dirty="0" smtClean="0">
                <a:latin typeface="Times New Roman" pitchFamily="18" charset="0"/>
                <a:cs typeface="Times New Roman" pitchFamily="18" charset="0"/>
              </a:rPr>
              <a:t>For each combination, the color spectrum should be mostly light of the 2 individual colors you are combining.</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101</a:t>
            </a:fld>
            <a:endParaRPr lang="zh-TW"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smtClean="0">
                <a:solidFill>
                  <a:srgbClr val="0000CC"/>
                </a:solidFill>
                <a:latin typeface="Times New Roman" pitchFamily="18" charset="0"/>
                <a:cs typeface="Times New Roman" pitchFamily="18" charset="0"/>
              </a:rPr>
              <a:t>(83)</a:t>
            </a:r>
            <a:r>
              <a:rPr lang="zh-TW" altLang="en-US" sz="1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彩光</a:t>
            </a:r>
            <a:r>
              <a:rPr lang="en-US" altLang="zh-TW" sz="1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LED</a:t>
            </a:r>
            <a:r>
              <a:rPr lang="zh-TW" altLang="en-US" sz="1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的發光光譜</a:t>
            </a:r>
            <a:r>
              <a:rPr lang="en-US" altLang="zh-TW" sz="1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-3</a:t>
            </a:r>
            <a:r>
              <a:rPr lang="en-US" altLang="zh-TW" sz="1400" b="1" dirty="0" smtClean="0">
                <a:solidFill>
                  <a:srgbClr val="0000CC"/>
                </a:solidFill>
                <a:latin typeface="Times New Roman" pitchFamily="18" charset="0"/>
                <a:cs typeface="Times New Roman" pitchFamily="18" charset="0"/>
              </a:rPr>
              <a:t> </a:t>
            </a:r>
            <a:r>
              <a:rPr lang="en-US" altLang="zh-TW" sz="1200" b="1" dirty="0" smtClean="0">
                <a:solidFill>
                  <a:srgbClr val="0000CC"/>
                </a:solidFill>
                <a:latin typeface="Times New Roman" pitchFamily="18" charset="0"/>
                <a:cs typeface="Times New Roman" pitchFamily="18" charset="0"/>
              </a:rPr>
              <a:t>[Color Spectra (III)]</a:t>
            </a:r>
            <a:endParaRPr lang="zh-TW" altLang="en-US" sz="1200" b="1" dirty="0" smtClean="0">
              <a:solidFill>
                <a:srgbClr val="0000CC"/>
              </a:solidFill>
              <a:latin typeface="Times New Roman" pitchFamily="18" charset="0"/>
              <a:cs typeface="Times New Roman" pitchFamily="18" charset="0"/>
            </a:endParaRPr>
          </a:p>
          <a:p>
            <a:pPr marL="177800" indent="-177800">
              <a:buFont typeface="+mj-lt"/>
              <a:buAutoNum type="arabicPeriod"/>
            </a:pPr>
            <a:r>
              <a:rPr lang="en-US" altLang="zh-TW" dirty="0" smtClean="0">
                <a:latin typeface="Times New Roman" pitchFamily="18" charset="0"/>
                <a:cs typeface="Times New Roman" pitchFamily="18" charset="0"/>
              </a:rPr>
              <a:t>With the above connections, the color organ (U22) produces white light. </a:t>
            </a:r>
          </a:p>
          <a:p>
            <a:pPr marL="177800" indent="-177800">
              <a:buFont typeface="+mj-lt"/>
              <a:buAutoNum type="arabicPeriod"/>
            </a:pPr>
            <a:r>
              <a:rPr lang="en-US" altLang="zh-TW" dirty="0" smtClean="0">
                <a:latin typeface="Times New Roman" pitchFamily="18" charset="0"/>
                <a:cs typeface="Times New Roman" pitchFamily="18" charset="0"/>
              </a:rPr>
              <a:t>The actual color spectrum you see will vary with your viewing angle, because the light is produced using separate red, green, and blue LEDs next to each other. </a:t>
            </a:r>
          </a:p>
          <a:p>
            <a:pPr marL="177800" indent="-177800">
              <a:buFont typeface="+mj-lt"/>
              <a:buAutoNum type="arabicPeriod"/>
            </a:pPr>
            <a:r>
              <a:rPr lang="en-US" altLang="zh-TW" dirty="0" smtClean="0">
                <a:latin typeface="Times New Roman" pitchFamily="18" charset="0"/>
                <a:cs typeface="Times New Roman" pitchFamily="18" charset="0"/>
              </a:rPr>
              <a:t>Now remove the 2-snaps from R-R, G-G, and B-B, and place one across W-W, so the circuit is like the project 82 drawing. </a:t>
            </a:r>
          </a:p>
          <a:p>
            <a:pPr marL="177800" indent="-177800">
              <a:buFont typeface="+mj-lt"/>
              <a:buAutoNum type="arabicPeriod"/>
            </a:pPr>
            <a:r>
              <a:rPr lang="en-US" altLang="zh-TW" dirty="0" smtClean="0">
                <a:latin typeface="Times New Roman" pitchFamily="18" charset="0"/>
                <a:cs typeface="Times New Roman" pitchFamily="18" charset="0"/>
              </a:rPr>
              <a:t>Use the prismatic film to view the color spectrum from the white LED (D6) again, and compare it to the white light spectrum from U22. </a:t>
            </a:r>
          </a:p>
          <a:p>
            <a:pPr marL="177800" indent="-177800">
              <a:buFont typeface="+mj-lt"/>
              <a:buAutoNum type="arabicPeriod"/>
            </a:pPr>
            <a:r>
              <a:rPr lang="en-US" altLang="zh-TW" dirty="0" smtClean="0">
                <a:latin typeface="Times New Roman" pitchFamily="18" charset="0"/>
                <a:cs typeface="Times New Roman" pitchFamily="18" charset="0"/>
              </a:rPr>
              <a:t>The D6 spectrum does not vary as much with the viewing angle because the light is produced by a single LED, and it is brighter.</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102</a:t>
            </a:fld>
            <a:endParaRPr lang="zh-TW"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(85) LED Color Spectrum (IV)</a:t>
            </a:r>
            <a:endParaRPr lang="zh-TW" altLang="en-US" sz="1200" b="1" dirty="0" smtClean="0">
              <a:solidFill>
                <a:srgbClr val="0000CC"/>
              </a:solidFill>
              <a:latin typeface="Times New Roman" pitchFamily="18" charset="0"/>
              <a:cs typeface="Times New Roman" pitchFamily="18" charset="0"/>
            </a:endParaRPr>
          </a:p>
          <a:p>
            <a:pPr marL="342900" indent="-342900">
              <a:buFont typeface="+mj-lt"/>
              <a:buAutoNum type="arabicPeriod"/>
            </a:pPr>
            <a:r>
              <a:rPr lang="en-US" altLang="zh-TW" dirty="0" smtClean="0">
                <a:latin typeface="Times New Roman" pitchFamily="18" charset="0"/>
                <a:cs typeface="Times New Roman" pitchFamily="18" charset="0"/>
              </a:rPr>
              <a:t>Use the circuit combinations from projects 82-84, but look at the different lights through the red, green, or blue filters instead of the prismatic film. </a:t>
            </a:r>
          </a:p>
          <a:p>
            <a:pPr marL="342900" indent="-342900">
              <a:buFont typeface="+mj-lt"/>
              <a:buAutoNum type="arabicPeriod"/>
            </a:pPr>
            <a:r>
              <a:rPr lang="en-US" altLang="zh-TW" dirty="0" smtClean="0">
                <a:latin typeface="Times New Roman" pitchFamily="18" charset="0"/>
                <a:cs typeface="Times New Roman" pitchFamily="18" charset="0"/>
              </a:rPr>
              <a:t>Each filter only allows you to see light of that color, and blocks the other colors. </a:t>
            </a:r>
          </a:p>
          <a:p>
            <a:pPr marL="342900" indent="-342900">
              <a:buFont typeface="+mj-lt"/>
              <a:buAutoNum type="arabicPeriod"/>
            </a:pPr>
            <a:r>
              <a:rPr lang="en-US" altLang="zh-TW" dirty="0" smtClean="0">
                <a:latin typeface="Times New Roman" pitchFamily="18" charset="0"/>
                <a:cs typeface="Times New Roman" pitchFamily="18" charset="0"/>
              </a:rPr>
              <a:t>If you put all three filters together then all light is blocked.</a:t>
            </a:r>
          </a:p>
          <a:p>
            <a:pPr marL="342900" indent="-342900">
              <a:buFont typeface="+mj-lt"/>
              <a:buAutoNum type="arabicPeriod"/>
            </a:pPr>
            <a:r>
              <a:rPr lang="en-US" altLang="zh-TW" dirty="0" smtClean="0">
                <a:latin typeface="Times New Roman" pitchFamily="18" charset="0"/>
                <a:cs typeface="Times New Roman" pitchFamily="18" charset="0"/>
              </a:rPr>
              <a:t>Actually, the red filter will pass a little of the green light, the blue filter will pass a little of the green light, and the green filter will pass a little of the green and blue light. </a:t>
            </a:r>
          </a:p>
          <a:p>
            <a:pPr marL="342900" indent="-342900">
              <a:buFont typeface="+mj-lt"/>
              <a:buAutoNum type="arabicPeriod"/>
            </a:pPr>
            <a:r>
              <a:rPr lang="en-US" altLang="zh-TW" dirty="0" smtClean="0">
                <a:latin typeface="Times New Roman" pitchFamily="18" charset="0"/>
                <a:cs typeface="Times New Roman" pitchFamily="18" charset="0"/>
              </a:rPr>
              <a:t>This is because green light is between red and blue light in the color spectrum, and the filters are not perfect. </a:t>
            </a:r>
          </a:p>
          <a:p>
            <a:pPr marL="342900" indent="-342900">
              <a:buFont typeface="+mj-lt"/>
              <a:buAutoNum type="arabicPeriod"/>
            </a:pPr>
            <a:r>
              <a:rPr lang="en-US" altLang="zh-TW" dirty="0" smtClean="0">
                <a:latin typeface="Times New Roman" pitchFamily="18" charset="0"/>
                <a:cs typeface="Times New Roman" pitchFamily="18" charset="0"/>
              </a:rPr>
              <a:t>See page 11 for more information about the color spectrum.</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103</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indent="-285750">
              <a:buFont typeface="Wingdings" panose="05000000000000000000" pitchFamily="2" charset="2"/>
              <a:buNone/>
            </a:pPr>
            <a:r>
              <a:rPr lang="zh-TW" altLang="en-US" dirty="0" smtClean="0">
                <a:latin typeface="Times New Roman" panose="02020603050405020304" pitchFamily="18" charset="0"/>
                <a:cs typeface="Times New Roman" panose="02020603050405020304" pitchFamily="18" charset="0"/>
              </a:rPr>
              <a:t>操作與注意事項：</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Build the circuit and turn on the switch (S1). You hear sound from the speaker. </a:t>
            </a: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Adjust the sound using the lever on the adjustable resistor (RV), and by pushing the press switch (S2).</a:t>
            </a: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Note: In rare cases the circuit may not work at all settings on RV. </a:t>
            </a: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If this happens, move the RV lever to the side near the strobe IC, turn the slide switch off and on to reset the circuit, and only move the RV lever over a small range.</a:t>
            </a:r>
          </a:p>
          <a:p>
            <a:pPr marL="285750" indent="-285750">
              <a:buFont typeface="Wingdings" panose="05000000000000000000" pitchFamily="2" charset="2"/>
              <a:buNone/>
            </a:pPr>
            <a:r>
              <a:rPr lang="zh-TW" altLang="en-US" dirty="0" smtClean="0">
                <a:latin typeface="Times New Roman" panose="02020603050405020304" pitchFamily="18" charset="0"/>
                <a:cs typeface="Times New Roman" panose="02020603050405020304" pitchFamily="18" charset="0"/>
              </a:rPr>
              <a:t>電路原理說明：</a:t>
            </a:r>
            <a:endParaRPr lang="en-US" altLang="zh-TW" dirty="0" smtClean="0">
              <a:latin typeface="Times New Roman" panose="02020603050405020304" pitchFamily="18" charset="0"/>
              <a:cs typeface="Times New Roman" panose="02020603050405020304" pitchFamily="18"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dirty="0" smtClean="0"/>
              <a:t>The strobe IC (U23) produces an electrical “tone”. The pitch of the “tone” is adjusted by changing how much electricity flows into its upper-left snap, using a resistor. The electrical tone it produces can be used to make sound using a speaker, or to control the flash rate of an LED see project 20, the Strobe Light).</a:t>
            </a:r>
            <a:endParaRPr lang="zh-TW" altLang="en-US" dirty="0" smtClean="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44</a:t>
            </a:fld>
            <a:endParaRPr lang="zh-TW"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200" b="1" dirty="0" smtClean="0">
                <a:solidFill>
                  <a:srgbClr val="0000CC"/>
                </a:solidFill>
                <a:latin typeface="Times New Roman" pitchFamily="18" charset="0"/>
                <a:cs typeface="Times New Roman" pitchFamily="18" charset="0"/>
              </a:rPr>
              <a:t>(86) LED Color Spectrum (V)</a:t>
            </a:r>
            <a:endParaRPr lang="zh-TW" altLang="en-US" sz="1200" b="1" dirty="0" smtClean="0">
              <a:solidFill>
                <a:srgbClr val="0000CC"/>
              </a:solidFill>
              <a:latin typeface="Times New Roman" pitchFamily="18" charset="0"/>
              <a:cs typeface="Times New Roman" pitchFamily="18" charset="0"/>
            </a:endParaRPr>
          </a:p>
          <a:p>
            <a:pPr marL="285750" indent="-285750">
              <a:buFont typeface="+mj-lt"/>
              <a:buAutoNum type="arabicPeriod"/>
            </a:pPr>
            <a:r>
              <a:rPr lang="en-US" altLang="zh-TW" dirty="0" smtClean="0">
                <a:latin typeface="Times New Roman" pitchFamily="18" charset="0"/>
                <a:cs typeface="Times New Roman" pitchFamily="18" charset="0"/>
              </a:rPr>
              <a:t>Repeat project 82, but place the black fiber optic cable holder with the fiber optic cable on the LED you want to view. </a:t>
            </a:r>
          </a:p>
          <a:p>
            <a:pPr marL="285750" indent="-285750">
              <a:buFont typeface="+mj-lt"/>
              <a:buAutoNum type="arabicPeriod"/>
            </a:pPr>
            <a:r>
              <a:rPr lang="en-US" altLang="zh-TW" dirty="0" smtClean="0">
                <a:latin typeface="Times New Roman" pitchFamily="18" charset="0"/>
                <a:cs typeface="Times New Roman" pitchFamily="18" charset="0"/>
              </a:rPr>
              <a:t>Look at the light coming out the other end of the cable using the prismatic film, and view in a dimly lit room. </a:t>
            </a:r>
          </a:p>
          <a:p>
            <a:pPr marL="285750" indent="-285750">
              <a:buFont typeface="+mj-lt"/>
              <a:buAutoNum type="arabicPeriod"/>
            </a:pPr>
            <a:r>
              <a:rPr lang="en-US" altLang="zh-TW" dirty="0" smtClean="0">
                <a:latin typeface="Times New Roman" pitchFamily="18" charset="0"/>
                <a:cs typeface="Times New Roman" pitchFamily="18" charset="0"/>
              </a:rPr>
              <a:t>The light is not as bright but the beam is narrower, so the color spectrum may be clearer.</a:t>
            </a:r>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104</a:t>
            </a:fld>
            <a:endParaRPr lang="zh-TW"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(87) Blinking Beeping</a:t>
            </a:r>
            <a:endParaRPr lang="zh-TW" altLang="en-US" sz="1200" b="1" dirty="0" smtClean="0">
              <a:solidFill>
                <a:srgbClr val="0000CC"/>
              </a:solidFill>
              <a:latin typeface="Times New Roman" pitchFamily="18" charset="0"/>
              <a:cs typeface="Times New Roman" pitchFamily="18" charset="0"/>
            </a:endParaRPr>
          </a:p>
          <a:p>
            <a:pPr marL="342900" indent="-342900">
              <a:buFont typeface="+mj-lt"/>
              <a:buAutoNum type="arabicPeriod"/>
            </a:pPr>
            <a:r>
              <a:rPr lang="en-US" altLang="zh-TW" dirty="0" smtClean="0">
                <a:latin typeface="Times New Roman" pitchFamily="18" charset="0"/>
                <a:cs typeface="Times New Roman" pitchFamily="18" charset="0"/>
              </a:rPr>
              <a:t>Build the circuit as shown and turn on the switch (S1). </a:t>
            </a:r>
          </a:p>
          <a:p>
            <a:pPr marL="342900" indent="-342900">
              <a:buFont typeface="+mj-lt"/>
              <a:buAutoNum type="arabicPeriod"/>
            </a:pPr>
            <a:r>
              <a:rPr lang="en-US" altLang="zh-TW" dirty="0" smtClean="0">
                <a:latin typeface="Times New Roman" pitchFamily="18" charset="0"/>
                <a:cs typeface="Times New Roman" pitchFamily="18" charset="0"/>
              </a:rPr>
              <a:t>The color LED (D8) will be blinking and you hear beeping from the speaker. </a:t>
            </a:r>
          </a:p>
          <a:p>
            <a:pPr marL="342900" indent="-342900">
              <a:buFont typeface="+mj-lt"/>
              <a:buAutoNum type="arabicPeriod"/>
            </a:pPr>
            <a:r>
              <a:rPr lang="en-US" altLang="zh-TW" dirty="0" smtClean="0">
                <a:latin typeface="Times New Roman" pitchFamily="18" charset="0"/>
                <a:cs typeface="Times New Roman" pitchFamily="18" charset="0"/>
              </a:rPr>
              <a:t>The sound will not be very loud.</a:t>
            </a:r>
            <a:endParaRPr lang="zh-TW" altLang="en-US" dirty="0" smtClean="0">
              <a:latin typeface="Times New Roman" pitchFamily="18" charset="0"/>
              <a:cs typeface="Times New Roman" pitchFamily="18" charset="0"/>
            </a:endParaRPr>
          </a:p>
          <a:p>
            <a:pPr>
              <a:buFont typeface="Wingdings" pitchFamily="2" charset="2"/>
              <a:buChar char="l"/>
            </a:pPr>
            <a:r>
              <a:rPr lang="en-US" altLang="zh-TW" dirty="0" smtClean="0">
                <a:latin typeface="Times New Roman" pitchFamily="18" charset="0"/>
                <a:cs typeface="Times New Roman" pitchFamily="18" charset="0"/>
              </a:rPr>
              <a:t>The color LED (D8) has a microcircuit that changes the light colors. As it does this, it changes the current through the circuit. </a:t>
            </a:r>
          </a:p>
          <a:p>
            <a:pPr>
              <a:buFont typeface="Wingdings" pitchFamily="2" charset="2"/>
              <a:buChar char="l"/>
            </a:pPr>
            <a:r>
              <a:rPr lang="en-US" altLang="zh-TW" dirty="0" smtClean="0">
                <a:latin typeface="Times New Roman" pitchFamily="18" charset="0"/>
                <a:cs typeface="Times New Roman" pitchFamily="18" charset="0"/>
              </a:rPr>
              <a:t>The transistor (Q2) amplifies the changing current and uses it to control the speaker (SP</a:t>
            </a:r>
            <a:r>
              <a:rPr lang="en-US" altLang="zh-TW" dirty="0" smtClean="0">
                <a:latin typeface="Times New Roman" pitchFamily="18" charset="0"/>
                <a:cs typeface="Times New Roman"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Times New Roman" pitchFamily="18" charset="0"/>
                <a:ea typeface="DFKai-SB" pitchFamily="65" charset="-120"/>
                <a:cs typeface="Times New Roman" pitchFamily="18" charset="0"/>
              </a:rPr>
              <a:t>(88) Blinking </a:t>
            </a:r>
            <a:r>
              <a:rPr lang="en-US" sz="1200" b="1" kern="1200" dirty="0" err="1" smtClean="0">
                <a:solidFill>
                  <a:schemeClr val="tx1"/>
                </a:solidFill>
                <a:latin typeface="Times New Roman" pitchFamily="18" charset="0"/>
                <a:ea typeface="DFKai-SB" pitchFamily="65" charset="-120"/>
                <a:cs typeface="Times New Roman" pitchFamily="18" charset="0"/>
              </a:rPr>
              <a:t>Blinking</a:t>
            </a:r>
            <a:endParaRPr lang="en-US" sz="1200" b="1" kern="1200" dirty="0" smtClean="0">
              <a:solidFill>
                <a:schemeClr val="tx1"/>
              </a:solidFill>
              <a:latin typeface="Times New Roman" pitchFamily="18" charset="0"/>
              <a:ea typeface="DFKai-SB" pitchFamily="65" charset="-12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1" kern="1200" dirty="0" smtClean="0">
              <a:solidFill>
                <a:schemeClr val="tx1"/>
              </a:solidFill>
              <a:latin typeface="Times New Roman" pitchFamily="18" charset="0"/>
              <a:ea typeface="DFKai-SB" pitchFamily="65" charset="-120"/>
              <a:cs typeface="Times New Roman" pitchFamily="18" charset="0"/>
            </a:endParaRPr>
          </a:p>
          <a:p>
            <a:endParaRPr lang="en-US" altLang="zh-TW" dirty="0" smtClean="0">
              <a:latin typeface="Times New Roman" pitchFamily="18" charset="0"/>
              <a:cs typeface="Times New Roman" pitchFamily="18" charset="0"/>
            </a:endParaRPr>
          </a:p>
          <a:p>
            <a:endParaRPr lang="zh-TW" altLang="en-US" dirty="0" smtClean="0">
              <a:latin typeface="Times New Roman" pitchFamily="18" charset="0"/>
              <a:cs typeface="Times New Roman"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105</a:t>
            </a:fld>
            <a:endParaRPr lang="zh-TW"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itchFamily="18" charset="0"/>
                <a:cs typeface="Times New Roman" pitchFamily="18" charset="0"/>
              </a:rPr>
              <a:t>(89) Blinking Control</a:t>
            </a:r>
            <a:endParaRPr lang="zh-TW" altLang="en-US" sz="1200" b="1" dirty="0" smtClean="0">
              <a:solidFill>
                <a:srgbClr val="0000CC"/>
              </a:solidFill>
              <a:latin typeface="Times New Roman" pitchFamily="18" charset="0"/>
              <a:cs typeface="Times New Roman" pitchFamily="18" charset="0"/>
            </a:endParaRPr>
          </a:p>
          <a:p>
            <a:pPr marL="177800" indent="-177800">
              <a:buFont typeface="+mj-lt"/>
              <a:buAutoNum type="arabicPeriod"/>
            </a:pPr>
            <a:r>
              <a:rPr lang="en-US" altLang="zh-TW" dirty="0" smtClean="0">
                <a:latin typeface="Times New Roman" pitchFamily="18" charset="0"/>
                <a:cs typeface="Times New Roman" pitchFamily="18" charset="0"/>
              </a:rPr>
              <a:t>Build the circuit as shown and turn on the switch (S1). </a:t>
            </a:r>
          </a:p>
          <a:p>
            <a:pPr marL="177800" indent="-177800">
              <a:buFont typeface="+mj-lt"/>
              <a:buAutoNum type="arabicPeriod"/>
            </a:pPr>
            <a:r>
              <a:rPr lang="en-US" altLang="zh-TW" dirty="0" smtClean="0">
                <a:latin typeface="Times New Roman" pitchFamily="18" charset="0"/>
                <a:cs typeface="Times New Roman" pitchFamily="18" charset="0"/>
              </a:rPr>
              <a:t>The color LED (D8) and white LED (D6) will both be blinking. </a:t>
            </a:r>
          </a:p>
          <a:p>
            <a:pPr marL="177800" indent="-177800">
              <a:buFont typeface="+mj-lt"/>
              <a:buAutoNum type="arabicPeriod"/>
            </a:pPr>
            <a:r>
              <a:rPr lang="en-US" altLang="zh-TW" dirty="0" smtClean="0">
                <a:latin typeface="Times New Roman" pitchFamily="18" charset="0"/>
                <a:cs typeface="Times New Roman" pitchFamily="18" charset="0"/>
              </a:rPr>
              <a:t>The color LED will be brighter than in the preceding circuit.</a:t>
            </a:r>
          </a:p>
          <a:p>
            <a:pPr marL="177800" indent="-177800">
              <a:buFont typeface="+mj-lt"/>
              <a:buAutoNum type="arabicPeriod"/>
            </a:pPr>
            <a:r>
              <a:rPr lang="en-US" altLang="zh-TW" dirty="0" smtClean="0">
                <a:latin typeface="Times New Roman" pitchFamily="18" charset="0"/>
                <a:cs typeface="Times New Roman" pitchFamily="18" charset="0"/>
              </a:rPr>
              <a:t>The white LED is controlled by the color LED using the transistor (Q2). </a:t>
            </a:r>
          </a:p>
          <a:p>
            <a:pPr marL="177800" indent="-177800">
              <a:buFont typeface="+mj-lt"/>
              <a:buAutoNum type="arabicPeriod"/>
            </a:pPr>
            <a:r>
              <a:rPr lang="en-US" altLang="zh-TW" dirty="0" smtClean="0">
                <a:latin typeface="Times New Roman" pitchFamily="18" charset="0"/>
                <a:cs typeface="Times New Roman" pitchFamily="18" charset="0"/>
              </a:rPr>
              <a:t>If you remove the color LED from the circuit then the white LED will not blink.</a:t>
            </a:r>
          </a:p>
          <a:p>
            <a:pPr marL="177800" marR="0" indent="-177800" algn="l" defTabSz="914400" rtl="0" eaLnBrk="1" fontAlgn="auto" latinLnBrk="0" hangingPunct="1">
              <a:lnSpc>
                <a:spcPct val="100000"/>
              </a:lnSpc>
              <a:spcBef>
                <a:spcPts val="0"/>
              </a:spcBef>
              <a:spcAft>
                <a:spcPts val="0"/>
              </a:spcAft>
              <a:buClrTx/>
              <a:buSzTx/>
              <a:buFont typeface="+mj-lt"/>
              <a:buNone/>
              <a:tabLst/>
              <a:defRPr/>
            </a:pPr>
            <a:r>
              <a:rPr lang="en-US" altLang="zh-TW" sz="1200" b="1" dirty="0" smtClean="0">
                <a:solidFill>
                  <a:srgbClr val="0000CC"/>
                </a:solidFill>
                <a:latin typeface="Times New Roman" pitchFamily="18" charset="0"/>
                <a:cs typeface="Times New Roman" pitchFamily="18" charset="0"/>
              </a:rPr>
              <a:t>(90) Blinking Control Beeping</a:t>
            </a:r>
            <a:endParaRPr lang="zh-TW" altLang="en-US" sz="1200" b="1" dirty="0" smtClean="0">
              <a:solidFill>
                <a:srgbClr val="0000CC"/>
              </a:solidFill>
              <a:latin typeface="Times New Roman" pitchFamily="18" charset="0"/>
              <a:cs typeface="Times New Roman" pitchFamily="18" charset="0"/>
            </a:endParaRPr>
          </a:p>
          <a:p>
            <a:pPr marL="342900" indent="-342900">
              <a:buFont typeface="+mj-lt"/>
              <a:buAutoNum type="arabicPeriod"/>
            </a:pPr>
            <a:r>
              <a:rPr lang="en-US" altLang="zh-TW" dirty="0" smtClean="0">
                <a:latin typeface="Times New Roman" pitchFamily="18" charset="0"/>
                <a:cs typeface="Times New Roman" pitchFamily="18" charset="0"/>
              </a:rPr>
              <a:t>Use the preceding circuit, but replace the white LED (D6) with the speaker (SP). </a:t>
            </a:r>
          </a:p>
          <a:p>
            <a:pPr marL="342900" indent="-342900">
              <a:buFont typeface="+mj-lt"/>
              <a:buAutoNum type="arabicPeriod"/>
            </a:pPr>
            <a:r>
              <a:rPr lang="en-US" altLang="zh-TW" dirty="0" smtClean="0">
                <a:latin typeface="Times New Roman" pitchFamily="18" charset="0"/>
                <a:cs typeface="Times New Roman" pitchFamily="18" charset="0"/>
              </a:rPr>
              <a:t>Now the blinking LED controls a beeping sound, but the sound will not be very loud.</a:t>
            </a:r>
          </a:p>
          <a:p>
            <a:pPr marL="342900" marR="0" indent="-342900" algn="l" defTabSz="914400" rtl="0" eaLnBrk="1" fontAlgn="auto" latinLnBrk="0" hangingPunct="1">
              <a:lnSpc>
                <a:spcPct val="100000"/>
              </a:lnSpc>
              <a:spcBef>
                <a:spcPts val="0"/>
              </a:spcBef>
              <a:spcAft>
                <a:spcPts val="0"/>
              </a:spcAft>
              <a:buClrTx/>
              <a:buSzTx/>
              <a:buFont typeface="+mj-lt"/>
              <a:buNone/>
              <a:tabLst/>
              <a:defRPr/>
            </a:pPr>
            <a:r>
              <a:rPr lang="en-US" altLang="zh-TW" sz="1200" b="1" dirty="0" smtClean="0">
                <a:solidFill>
                  <a:srgbClr val="0000CC"/>
                </a:solidFill>
                <a:latin typeface="Times New Roman" pitchFamily="18" charset="0"/>
                <a:cs typeface="Times New Roman" pitchFamily="18" charset="0"/>
              </a:rPr>
              <a:t>(91) Triple Blinker</a:t>
            </a:r>
          </a:p>
          <a:p>
            <a:pPr marL="342900" indent="-342900">
              <a:buFont typeface="+mj-lt"/>
              <a:buAutoNum type="arabicPeriod"/>
            </a:pPr>
            <a:r>
              <a:rPr lang="en-US" altLang="zh-TW" dirty="0" smtClean="0">
                <a:latin typeface="Times New Roman" pitchFamily="18" charset="0"/>
                <a:cs typeface="Times New Roman" pitchFamily="18" charset="0"/>
              </a:rPr>
              <a:t>Build the circuit as shown and turn on the switch (S1). </a:t>
            </a:r>
          </a:p>
          <a:p>
            <a:pPr marL="342900" indent="-342900">
              <a:buFont typeface="+mj-lt"/>
              <a:buAutoNum type="arabicPeriod"/>
            </a:pPr>
            <a:r>
              <a:rPr lang="en-US" altLang="zh-TW" dirty="0" smtClean="0">
                <a:latin typeface="Times New Roman" pitchFamily="18" charset="0"/>
                <a:cs typeface="Times New Roman" pitchFamily="18" charset="0"/>
              </a:rPr>
              <a:t>Three LEDs (D1, D6, and D8) will be blinking.</a:t>
            </a:r>
          </a:p>
          <a:p>
            <a:pPr marL="342900" indent="-342900">
              <a:buFont typeface="+mj-lt"/>
              <a:buAutoNum type="arabicPeriod"/>
            </a:pPr>
            <a:r>
              <a:rPr lang="en-US" altLang="zh-TW" dirty="0" smtClean="0">
                <a:latin typeface="Times New Roman" pitchFamily="18" charset="0"/>
                <a:cs typeface="Times New Roman" pitchFamily="18" charset="0"/>
              </a:rPr>
              <a:t>The red and white LEDs are controlled by the color LED using the transistor (Q2). </a:t>
            </a:r>
          </a:p>
          <a:p>
            <a:pPr marL="342900" indent="-342900">
              <a:buFont typeface="+mj-lt"/>
              <a:buAutoNum type="arabicPeriod"/>
            </a:pPr>
            <a:r>
              <a:rPr lang="en-US" altLang="zh-TW" dirty="0" smtClean="0">
                <a:latin typeface="Times New Roman" pitchFamily="18" charset="0"/>
                <a:cs typeface="Times New Roman" pitchFamily="18" charset="0"/>
              </a:rPr>
              <a:t>If you remove the color LED from the circuit then the other LEDs will not blink.</a:t>
            </a:r>
            <a:endParaRPr lang="zh-TW" altLang="en-US" dirty="0">
              <a:latin typeface="Times New Roman" pitchFamily="18" charset="0"/>
              <a:cs typeface="Times New Roman"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106</a:t>
            </a:fld>
            <a:endParaRPr lang="zh-TW"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342900" marR="0" indent="-342900" algn="l" defTabSz="914400" rtl="0" eaLnBrk="1" fontAlgn="auto" latinLnBrk="0" hangingPunct="1">
              <a:lnSpc>
                <a:spcPct val="100000"/>
              </a:lnSpc>
              <a:spcBef>
                <a:spcPts val="0"/>
              </a:spcBef>
              <a:spcAft>
                <a:spcPts val="0"/>
              </a:spcAft>
              <a:buClrTx/>
              <a:buSzTx/>
              <a:buFont typeface="+mj-lt"/>
              <a:buNone/>
              <a:tabLst/>
              <a:defRPr/>
            </a:pPr>
            <a:r>
              <a:rPr lang="en-US" altLang="zh-TW" sz="1200" b="1" dirty="0" smtClean="0">
                <a:solidFill>
                  <a:srgbClr val="0000CC"/>
                </a:solidFill>
                <a:latin typeface="Times New Roman" pitchFamily="18" charset="0"/>
                <a:cs typeface="Times New Roman" pitchFamily="18" charset="0"/>
              </a:rPr>
              <a:t>(91) Triple Blinker</a:t>
            </a:r>
          </a:p>
          <a:p>
            <a:pPr marL="342900" indent="-342900">
              <a:buFont typeface="+mj-lt"/>
              <a:buAutoNum type="arabicPeriod"/>
            </a:pPr>
            <a:r>
              <a:rPr lang="en-US" altLang="zh-TW" dirty="0" smtClean="0">
                <a:latin typeface="Times New Roman" pitchFamily="18" charset="0"/>
                <a:cs typeface="Times New Roman" pitchFamily="18" charset="0"/>
              </a:rPr>
              <a:t>Build the circuit as shown and turn on the switch (S1). </a:t>
            </a:r>
          </a:p>
          <a:p>
            <a:pPr marL="342900" indent="-342900">
              <a:buFont typeface="+mj-lt"/>
              <a:buAutoNum type="arabicPeriod"/>
            </a:pPr>
            <a:r>
              <a:rPr lang="en-US" altLang="zh-TW" dirty="0" smtClean="0">
                <a:latin typeface="Times New Roman" pitchFamily="18" charset="0"/>
                <a:cs typeface="Times New Roman" pitchFamily="18" charset="0"/>
              </a:rPr>
              <a:t>Three LEDs (D1, D6, and D8) will be blinking.</a:t>
            </a:r>
          </a:p>
          <a:p>
            <a:pPr marL="342900" indent="-342900">
              <a:buFont typeface="+mj-lt"/>
              <a:buAutoNum type="arabicPeriod"/>
            </a:pPr>
            <a:r>
              <a:rPr lang="en-US" altLang="zh-TW" dirty="0" smtClean="0">
                <a:latin typeface="Times New Roman" pitchFamily="18" charset="0"/>
                <a:cs typeface="Times New Roman" pitchFamily="18" charset="0"/>
              </a:rPr>
              <a:t>The red and white LEDs are controlled by the color LED using the transistor (Q2). </a:t>
            </a:r>
          </a:p>
          <a:p>
            <a:pPr marL="342900" indent="-342900">
              <a:buFont typeface="+mj-lt"/>
              <a:buAutoNum type="arabicPeriod"/>
            </a:pPr>
            <a:r>
              <a:rPr lang="en-US" altLang="zh-TW" dirty="0" smtClean="0">
                <a:latin typeface="Times New Roman" pitchFamily="18" charset="0"/>
                <a:cs typeface="Times New Roman" pitchFamily="18" charset="0"/>
              </a:rPr>
              <a:t>If you remove the color LED from the circuit then the other LEDs will not blink.</a:t>
            </a:r>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107</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anose="02020603050405020304" pitchFamily="18" charset="0"/>
                <a:cs typeface="Times New Roman" panose="02020603050405020304" pitchFamily="18" charset="0"/>
              </a:rPr>
              <a:t>(20) Strobe Light:</a:t>
            </a:r>
          </a:p>
          <a:p>
            <a:pPr marL="285750" indent="-285750">
              <a:buFont typeface="+mj-lt"/>
              <a:buAutoNum type="arabicPeriod"/>
            </a:pPr>
            <a:r>
              <a:rPr lang="en-US" altLang="zh-TW" dirty="0" smtClean="0">
                <a:latin typeface="Times New Roman" panose="02020603050405020304" pitchFamily="18" charset="0"/>
                <a:cs typeface="Times New Roman" panose="02020603050405020304" pitchFamily="18" charset="0"/>
              </a:rPr>
              <a:t>Use the preceding circuit, but replace the speaker with the white LED (D6). Now you have a strobe light!</a:t>
            </a:r>
          </a:p>
          <a:p>
            <a:pPr marL="285750" indent="-285750">
              <a:buFont typeface="+mj-lt"/>
              <a:buAutoNum type="arabicPeriod"/>
            </a:pPr>
            <a:r>
              <a:rPr lang="en-US" altLang="zh-TW" dirty="0" smtClean="0">
                <a:latin typeface="Times New Roman" panose="02020603050405020304" pitchFamily="18" charset="0"/>
                <a:cs typeface="Times New Roman" panose="02020603050405020304" pitchFamily="18" charset="0"/>
              </a:rPr>
              <a:t>When S2 is pressed, the light may be linking so fast that it appears to be on continuously.</a:t>
            </a:r>
            <a:endParaRPr lang="zh-TW" altLang="en-US"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anose="02020603050405020304" pitchFamily="18" charset="0"/>
                <a:cs typeface="Times New Roman" panose="02020603050405020304" pitchFamily="18" charset="0"/>
              </a:rPr>
              <a:t>(21) Color Strobe Light-</a:t>
            </a:r>
            <a:r>
              <a:rPr lang="en-US" altLang="zh-TW" dirty="0" smtClean="0">
                <a:latin typeface="Times New Roman" panose="02020603050405020304" pitchFamily="18" charset="0"/>
                <a:cs typeface="Times New Roman" panose="02020603050405020304" pitchFamily="18" charset="0"/>
              </a:rPr>
              <a:t>Use the preceding circuit, but replace the white LED with the color LED (D8).</a:t>
            </a:r>
            <a:endParaRPr lang="zh-TW" altLang="en-US"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anose="02020603050405020304" pitchFamily="18" charset="0"/>
                <a:cs typeface="Times New Roman" panose="02020603050405020304" pitchFamily="18" charset="0"/>
              </a:rPr>
              <a:t>The color LED will not be changing colors like it does in other circuits. When the strobe IC (U23) turns the color LED on and off, it resets the </a:t>
            </a:r>
            <a:r>
              <a:rPr lang="en-US" altLang="zh-TW" dirty="0" err="1" smtClean="0">
                <a:latin typeface="Times New Roman" panose="02020603050405020304" pitchFamily="18" charset="0"/>
                <a:cs typeface="Times New Roman" panose="02020603050405020304" pitchFamily="18" charset="0"/>
              </a:rPr>
              <a:t>colorcontrol</a:t>
            </a:r>
            <a:r>
              <a:rPr lang="en-US" altLang="zh-TW" dirty="0" smtClean="0">
                <a:latin typeface="Times New Roman" panose="02020603050405020304" pitchFamily="18" charset="0"/>
                <a:cs typeface="Times New Roman" panose="02020603050405020304" pitchFamily="18" charset="0"/>
              </a:rPr>
              <a:t> microcircuit in the color LED. Even your slowest strobe speed is too fast for the color LED.</a:t>
            </a:r>
            <a:endParaRPr lang="zh-TW" altLang="en-US"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anose="02020603050405020304" pitchFamily="18" charset="0"/>
                <a:cs typeface="Times New Roman" panose="02020603050405020304" pitchFamily="18" charset="0"/>
              </a:rPr>
              <a:t>(22) Red Strobe Light: </a:t>
            </a:r>
            <a:r>
              <a:rPr lang="en-US" altLang="zh-TW" dirty="0" smtClean="0">
                <a:latin typeface="Times New Roman" panose="02020603050405020304" pitchFamily="18" charset="0"/>
                <a:cs typeface="Times New Roman" panose="02020603050405020304" pitchFamily="18" charset="0"/>
              </a:rPr>
              <a:t>Use the preceding circuit but replace the color LED (D8) with the red LED (D1).</a:t>
            </a:r>
            <a:endParaRPr lang="zh-TW" altLang="en-US"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1" dirty="0" smtClean="0">
              <a:solidFill>
                <a:srgbClr val="0000CC"/>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1" dirty="0" smtClean="0">
              <a:solidFill>
                <a:srgbClr val="0000CC"/>
              </a:solidFill>
              <a:latin typeface="Times New Roman" panose="02020603050405020304" pitchFamily="18" charset="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45</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85750" indent="-285750">
              <a:buFont typeface="Wingdings" panose="05000000000000000000" pitchFamily="2" charset="2"/>
              <a:buChar char="l"/>
            </a:pPr>
            <a:r>
              <a:rPr lang="en-US" altLang="zh-TW" sz="1050" dirty="0" smtClean="0">
                <a:latin typeface="Times New Roman" panose="02020603050405020304" pitchFamily="18" charset="0"/>
                <a:cs typeface="Times New Roman" panose="02020603050405020304" pitchFamily="18" charset="0"/>
              </a:rPr>
              <a:t>Modify the project 19 circuit to be this one, which has the white LED (D6) next to the speaker (SP). </a:t>
            </a:r>
          </a:p>
          <a:p>
            <a:pPr marL="285750" indent="-285750">
              <a:buFont typeface="Wingdings" panose="05000000000000000000" pitchFamily="2" charset="2"/>
              <a:buChar char="l"/>
            </a:pPr>
            <a:r>
              <a:rPr lang="en-US" altLang="zh-TW" sz="1050" dirty="0" smtClean="0">
                <a:latin typeface="Times New Roman" panose="02020603050405020304" pitchFamily="18" charset="0"/>
                <a:cs typeface="Times New Roman" panose="02020603050405020304" pitchFamily="18" charset="0"/>
              </a:rPr>
              <a:t>Build the circuit and turn on the switch (S1). </a:t>
            </a:r>
          </a:p>
          <a:p>
            <a:pPr marL="285750" indent="-285750">
              <a:buFont typeface="Wingdings" panose="05000000000000000000" pitchFamily="2" charset="2"/>
              <a:buChar char="l"/>
            </a:pPr>
            <a:r>
              <a:rPr lang="en-US" altLang="zh-TW" sz="1050" dirty="0" smtClean="0">
                <a:latin typeface="Times New Roman" panose="02020603050405020304" pitchFamily="18" charset="0"/>
                <a:cs typeface="Times New Roman" panose="02020603050405020304" pitchFamily="18" charset="0"/>
              </a:rPr>
              <a:t>Adjust the blink rate and sound using the lever on the adjustable resistor (RV), and by pushing the press switch (S2).</a:t>
            </a:r>
          </a:p>
          <a:p>
            <a:pPr marL="285750" indent="-285750">
              <a:buFont typeface="Wingdings" panose="05000000000000000000" pitchFamily="2" charset="2"/>
              <a:buChar char="l"/>
            </a:pPr>
            <a:r>
              <a:rPr lang="en-US" altLang="zh-TW" sz="1050" dirty="0" smtClean="0">
                <a:latin typeface="Times New Roman" panose="02020603050405020304" pitchFamily="18" charset="0"/>
                <a:cs typeface="Times New Roman" panose="02020603050405020304" pitchFamily="18" charset="0"/>
              </a:rPr>
              <a:t>Note: In rare cases the circuit may not work at all settings on RV. </a:t>
            </a:r>
          </a:p>
          <a:p>
            <a:pPr marL="285750" indent="-285750">
              <a:buFont typeface="Wingdings" panose="05000000000000000000" pitchFamily="2" charset="2"/>
              <a:buChar char="l"/>
            </a:pPr>
            <a:r>
              <a:rPr lang="en-US" altLang="zh-TW" sz="1050" dirty="0" smtClean="0">
                <a:latin typeface="Times New Roman" panose="02020603050405020304" pitchFamily="18" charset="0"/>
                <a:cs typeface="Times New Roman" panose="02020603050405020304" pitchFamily="18" charset="0"/>
              </a:rPr>
              <a:t>If this happens, move the RV lever to the side near the strobe IC, turn the slide switch off and on to reset the circuit, and only move the RV lever over a small range.</a:t>
            </a:r>
            <a:endParaRPr lang="zh-TW" altLang="en-US" sz="1050" dirty="0" smtClean="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46</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anose="02020603050405020304" pitchFamily="18" charset="0"/>
                <a:cs typeface="Times New Roman" panose="02020603050405020304" pitchFamily="18" charset="0"/>
              </a:rPr>
              <a:t>(24) Noisy Red Strobe Light: </a:t>
            </a:r>
            <a:r>
              <a:rPr lang="en-US" altLang="zh-TW" dirty="0" smtClean="0"/>
              <a:t>Use the preceding circuit but replace the white LED (D6) with the red LED (D1) or the color LED (D8).</a:t>
            </a:r>
            <a:endParaRPr lang="zh-TW"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0000CC"/>
                </a:solidFill>
                <a:latin typeface="Times New Roman" panose="02020603050405020304" pitchFamily="18" charset="0"/>
                <a:cs typeface="Times New Roman" panose="02020603050405020304" pitchFamily="18" charset="0"/>
              </a:rPr>
              <a:t>(25)</a:t>
            </a:r>
            <a:r>
              <a:rPr lang="en-US" altLang="zh-TW" sz="1200" dirty="0" smtClean="0"/>
              <a:t> </a:t>
            </a:r>
            <a:r>
              <a:rPr lang="en-US" altLang="zh-TW" sz="1200" b="1" dirty="0" smtClean="0">
                <a:solidFill>
                  <a:srgbClr val="0000CC"/>
                </a:solidFill>
                <a:latin typeface="Times New Roman" panose="02020603050405020304" pitchFamily="18" charset="0"/>
                <a:cs typeface="Times New Roman" panose="02020603050405020304" pitchFamily="18" charset="0"/>
              </a:rPr>
              <a:t>Double Strobe Light: </a:t>
            </a:r>
            <a:r>
              <a:rPr lang="en-US" altLang="zh-TW" dirty="0" smtClean="0">
                <a:latin typeface="Times New Roman" panose="02020603050405020304" pitchFamily="18" charset="0"/>
                <a:cs typeface="Times New Roman" panose="02020603050405020304" pitchFamily="18" charset="0"/>
              </a:rPr>
              <a:t>Use the preceding circuit but replace the speaker and LED with any two LEDs (red, white, or color).</a:t>
            </a:r>
            <a:endParaRPr lang="en-US" altLang="zh-TW" sz="1200" b="1" dirty="0" smtClean="0">
              <a:solidFill>
                <a:srgbClr val="0000CC"/>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1" dirty="0" smtClean="0">
              <a:solidFill>
                <a:srgbClr val="0000CC"/>
              </a:solidFill>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47</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圖片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512" y="0"/>
            <a:ext cx="3024336" cy="946842"/>
          </a:xfrm>
          <a:prstGeom prst="rect">
            <a:avLst/>
          </a:prstGeom>
          <a:effectLst>
            <a:softEdge rad="63500"/>
          </a:effectLst>
        </p:spPr>
      </p:pic>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A05C160D-C7DB-4619-89B0-B75F6F0C1825}" type="datetimeFigureOut">
              <a:rPr lang="zh-TW" altLang="en-US" smtClean="0"/>
              <a:pPr/>
              <a:t>2016/8/25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p14="http://schemas.microsoft.com/office/powerpoint/2010/main" xmlns="" val="2895705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05C160D-C7DB-4619-89B0-B75F6F0C1825}" type="datetimeFigureOut">
              <a:rPr lang="zh-TW" altLang="en-US" smtClean="0"/>
              <a:pPr/>
              <a:t>2016/8/25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p14="http://schemas.microsoft.com/office/powerpoint/2010/main" xmlns="" val="475837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05C160D-C7DB-4619-89B0-B75F6F0C1825}" type="datetimeFigureOut">
              <a:rPr lang="zh-TW" altLang="en-US" smtClean="0"/>
              <a:pPr/>
              <a:t>2016/8/25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p14="http://schemas.microsoft.com/office/powerpoint/2010/main" xmlns="" val="1408280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2285984" y="274638"/>
            <a:ext cx="5786478" cy="654032"/>
          </a:xfrm>
        </p:spPr>
        <p:txBody>
          <a:bodyPr/>
          <a:lstStyle>
            <a:lvl1pPr>
              <a:defRPr>
                <a:latin typeface="Times New Roman" pitchFamily="18" charset="0"/>
                <a:cs typeface="Times New Roman" pitchFamily="18" charset="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a:latin typeface="Times New Roman" pitchFamily="18" charset="0"/>
                <a:ea typeface="DFKai-SB" pitchFamily="65" charset="-120"/>
                <a:cs typeface="Times New Roman" pitchFamily="18" charset="0"/>
              </a:defRPr>
            </a:lvl1pPr>
            <a:lvl2pPr>
              <a:defRPr>
                <a:latin typeface="Times New Roman" pitchFamily="18" charset="0"/>
                <a:ea typeface="DFKai-SB" pitchFamily="65" charset="-120"/>
                <a:cs typeface="Times New Roman" pitchFamily="18" charset="0"/>
              </a:defRPr>
            </a:lvl2pPr>
            <a:lvl3pPr>
              <a:defRPr>
                <a:latin typeface="Times New Roman" pitchFamily="18" charset="0"/>
                <a:ea typeface="DFKai-SB" pitchFamily="65" charset="-120"/>
                <a:cs typeface="Times New Roman" pitchFamily="18" charset="0"/>
              </a:defRPr>
            </a:lvl3pPr>
            <a:lvl4pPr>
              <a:defRPr>
                <a:latin typeface="Times New Roman" pitchFamily="18" charset="0"/>
                <a:ea typeface="DFKai-SB" pitchFamily="65" charset="-120"/>
                <a:cs typeface="Times New Roman" pitchFamily="18" charset="0"/>
              </a:defRPr>
            </a:lvl4pPr>
            <a:lvl5pPr>
              <a:defRPr>
                <a:latin typeface="Times New Roman" pitchFamily="18" charset="0"/>
                <a:ea typeface="DFKai-SB" pitchFamily="65" charset="-120"/>
                <a:cs typeface="Times New Roman" pitchFamily="18"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A05C160D-C7DB-4619-89B0-B75F6F0C1825}" type="datetimeFigureOut">
              <a:rPr lang="zh-TW" altLang="en-US" smtClean="0"/>
              <a:pPr/>
              <a:t>2016/8/25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E592D-8199-4CBF-8865-2F4BAC595F26}" type="slidenum">
              <a:rPr lang="zh-TW" altLang="en-US" smtClean="0"/>
              <a:pPr/>
              <a:t>‹#›</a:t>
            </a:fld>
            <a:endParaRPr lang="zh-TW" altLang="en-US"/>
          </a:p>
        </p:txBody>
      </p:sp>
      <p:pic>
        <p:nvPicPr>
          <p:cNvPr id="7" name="圖片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3111"/>
            <a:ext cx="1331640" cy="443488"/>
          </a:xfrm>
          <a:prstGeom prst="rect">
            <a:avLst/>
          </a:prstGeom>
          <a:effectLst>
            <a:softEdge rad="63500"/>
          </a:effectLst>
        </p:spPr>
      </p:pic>
    </p:spTree>
    <p:extLst>
      <p:ext uri="{BB962C8B-B14F-4D97-AF65-F5344CB8AC3E}">
        <p14:creationId xmlns:p14="http://schemas.microsoft.com/office/powerpoint/2010/main" xmlns="" val="19615895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A05C160D-C7DB-4619-89B0-B75F6F0C1825}" type="datetimeFigureOut">
              <a:rPr lang="zh-TW" altLang="en-US" smtClean="0"/>
              <a:pPr/>
              <a:t>2016/8/25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p14="http://schemas.microsoft.com/office/powerpoint/2010/main" xmlns="" val="311967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A05C160D-C7DB-4619-89B0-B75F6F0C1825}" type="datetimeFigureOut">
              <a:rPr lang="zh-TW" altLang="en-US" smtClean="0"/>
              <a:pPr/>
              <a:t>2016/8/25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p14="http://schemas.microsoft.com/office/powerpoint/2010/main" xmlns="" val="47794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A05C160D-C7DB-4619-89B0-B75F6F0C1825}" type="datetimeFigureOut">
              <a:rPr lang="zh-TW" altLang="en-US" smtClean="0"/>
              <a:pPr/>
              <a:t>2016/8/25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p14="http://schemas.microsoft.com/office/powerpoint/2010/main" xmlns="" val="2030195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A05C160D-C7DB-4619-89B0-B75F6F0C1825}" type="datetimeFigureOut">
              <a:rPr lang="zh-TW" altLang="en-US" smtClean="0"/>
              <a:pPr/>
              <a:t>2016/8/25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p14="http://schemas.microsoft.com/office/powerpoint/2010/main" xmlns="" val="2421354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05C160D-C7DB-4619-89B0-B75F6F0C1825}" type="datetimeFigureOut">
              <a:rPr lang="zh-TW" altLang="en-US" smtClean="0"/>
              <a:pPr/>
              <a:t>2016/8/25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A8E592D-8199-4CBF-8865-2F4BAC595F26}" type="slidenum">
              <a:rPr lang="zh-TW" altLang="en-US" smtClean="0"/>
              <a:pPr/>
              <a:t>‹#›</a:t>
            </a:fld>
            <a:endParaRPr lang="zh-TW" altLang="en-US"/>
          </a:p>
        </p:txBody>
      </p:sp>
      <p:pic>
        <p:nvPicPr>
          <p:cNvPr id="6" name="圖片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3111"/>
            <a:ext cx="1331640" cy="443488"/>
          </a:xfrm>
          <a:prstGeom prst="rect">
            <a:avLst/>
          </a:prstGeom>
          <a:effectLst>
            <a:softEdge rad="63500"/>
          </a:effectLst>
        </p:spPr>
      </p:pic>
    </p:spTree>
    <p:extLst>
      <p:ext uri="{BB962C8B-B14F-4D97-AF65-F5344CB8AC3E}">
        <p14:creationId xmlns:p14="http://schemas.microsoft.com/office/powerpoint/2010/main" xmlns="" val="3818875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05C160D-C7DB-4619-89B0-B75F6F0C1825}" type="datetimeFigureOut">
              <a:rPr lang="zh-TW" altLang="en-US" smtClean="0"/>
              <a:pPr/>
              <a:t>2016/8/25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p14="http://schemas.microsoft.com/office/powerpoint/2010/main" xmlns="" val="670902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atin typeface="DFKai-SB" pitchFamily="65" charset="-120"/>
                <a:ea typeface="DFKai-SB" pitchFamily="65" charset="-12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dirty="0" smtClean="0"/>
              <a:t>按一下圖示以新增圖片</a:t>
            </a:r>
            <a:endParaRPr lang="zh-TW" altLang="en-US" dirty="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05C160D-C7DB-4619-89B0-B75F6F0C1825}" type="datetimeFigureOut">
              <a:rPr lang="zh-TW" altLang="en-US" smtClean="0"/>
              <a:pPr/>
              <a:t>2016/8/25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p14="http://schemas.microsoft.com/office/powerpoint/2010/main" xmlns="" val="493991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1357290" y="274638"/>
            <a:ext cx="7329510" cy="1143000"/>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C160D-C7DB-4619-89B0-B75F6F0C1825}" type="datetimeFigureOut">
              <a:rPr lang="zh-TW" altLang="en-US" smtClean="0"/>
              <a:pPr/>
              <a:t>2016/8/25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E592D-8199-4CBF-8865-2F4BAC595F26}" type="slidenum">
              <a:rPr lang="zh-TW" altLang="en-US" smtClean="0"/>
              <a:pPr/>
              <a:t>‹#›</a:t>
            </a:fld>
            <a:endParaRPr lang="zh-TW" altLang="en-US"/>
          </a:p>
        </p:txBody>
      </p:sp>
    </p:spTree>
    <p:extLst>
      <p:ext uri="{BB962C8B-B14F-4D97-AF65-F5344CB8AC3E}">
        <p14:creationId xmlns:p14="http://schemas.microsoft.com/office/powerpoint/2010/main" xmlns="" val="4132808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b="1" kern="1200">
          <a:solidFill>
            <a:srgbClr val="0000CC"/>
          </a:solidFill>
          <a:effectLst>
            <a:outerShdw blurRad="38100" dist="38100" dir="2700000" algn="tl">
              <a:srgbClr val="000000">
                <a:alpha val="43137"/>
              </a:srgbClr>
            </a:outerShdw>
          </a:effectLst>
          <a:latin typeface="DFKai-SB" pitchFamily="65" charset="-120"/>
          <a:ea typeface="DFKai-SB" pitchFamily="65" charset="-120"/>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0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10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0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0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elenc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hyperlink" Target="http://led.zol.com.cn/327/3272923.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udn.com/NEWS/WORLD/WORS3/8985281.shtml"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8.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jpeg"/></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15.gif"/></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19.png"/></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19.png"/></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7.png"/></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9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9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67744" y="0"/>
            <a:ext cx="4804586" cy="1283161"/>
          </a:xfrm>
        </p:spPr>
        <p:txBody>
          <a:bodyPr>
            <a:normAutofit/>
          </a:bodyPr>
          <a:lstStyle/>
          <a:p>
            <a:r>
              <a:rPr lang="zh-TW" altLang="en-US" sz="4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光電工程研習</a:t>
            </a:r>
            <a:r>
              <a:rPr lang="en-US" altLang="zh-TW"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r>
            <a:br>
              <a:rPr lang="en-US" altLang="zh-TW"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TW" sz="27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700" b="1"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副標題 2"/>
          <p:cNvSpPr>
            <a:spLocks noGrp="1"/>
          </p:cNvSpPr>
          <p:nvPr>
            <p:ph type="subTitle" idx="1"/>
          </p:nvPr>
        </p:nvSpPr>
        <p:spPr>
          <a:xfrm>
            <a:off x="1763688" y="5872395"/>
            <a:ext cx="5978842" cy="985605"/>
          </a:xfrm>
        </p:spPr>
        <p:txBody>
          <a:bodyPr>
            <a:noAutofit/>
          </a:bodyPr>
          <a:lstStyle/>
          <a:p>
            <a:r>
              <a:rPr lang="zh-TW" altLang="en-US" sz="1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國立</a:t>
            </a:r>
            <a:r>
              <a:rPr lang="zh-TW" altLang="en-US" sz="1800" dirty="0" smtClean="0">
                <a:solidFill>
                  <a:schemeClr val="tx1"/>
                </a:solidFill>
                <a:latin typeface="Times New Roman" pitchFamily="18" charset="0"/>
                <a:ea typeface="標楷體" panose="03000509000000000000" pitchFamily="65" charset="-120"/>
                <a:cs typeface="Times New Roman" pitchFamily="18" charset="0"/>
              </a:rPr>
              <a:t>清華大學物理系及跨</a:t>
            </a:r>
            <a:r>
              <a:rPr lang="zh-TW" altLang="en-US" sz="1800" dirty="0">
                <a:solidFill>
                  <a:schemeClr val="tx1"/>
                </a:solidFill>
                <a:latin typeface="Times New Roman" pitchFamily="18" charset="0"/>
                <a:ea typeface="標楷體" panose="03000509000000000000" pitchFamily="65" charset="-120"/>
                <a:cs typeface="Times New Roman" pitchFamily="18" charset="0"/>
              </a:rPr>
              <a:t>領域科教</a:t>
            </a:r>
            <a:r>
              <a:rPr lang="zh-TW" altLang="en-US" sz="1800" dirty="0" smtClean="0">
                <a:solidFill>
                  <a:schemeClr val="tx1"/>
                </a:solidFill>
                <a:latin typeface="Times New Roman" pitchFamily="18" charset="0"/>
                <a:ea typeface="標楷體" panose="03000509000000000000" pitchFamily="65" charset="-120"/>
                <a:cs typeface="Times New Roman" pitchFamily="18" charset="0"/>
              </a:rPr>
              <a:t>中心</a:t>
            </a:r>
            <a:endParaRPr lang="en-US" altLang="zh-TW" sz="1800" dirty="0">
              <a:solidFill>
                <a:schemeClr val="tx1"/>
              </a:solidFill>
              <a:latin typeface="Times New Roman" pitchFamily="18" charset="0"/>
              <a:ea typeface="標楷體" panose="03000509000000000000" pitchFamily="65" charset="-120"/>
              <a:cs typeface="Times New Roman" pitchFamily="18" charset="0"/>
            </a:endParaRPr>
          </a:p>
          <a:p>
            <a:r>
              <a:rPr lang="zh-TW" altLang="en-US" sz="1800" b="1" dirty="0">
                <a:solidFill>
                  <a:schemeClr val="tx1"/>
                </a:solidFill>
                <a:latin typeface="Times New Roman" pitchFamily="18" charset="0"/>
                <a:ea typeface="標楷體" panose="03000509000000000000" pitchFamily="65" charset="-120"/>
                <a:cs typeface="Times New Roman" pitchFamily="18" charset="0"/>
              </a:rPr>
              <a:t>戴明鳳教授 </a:t>
            </a:r>
            <a:r>
              <a:rPr lang="en-US" altLang="zh-TW" sz="1800" b="1" dirty="0">
                <a:solidFill>
                  <a:schemeClr val="tx1"/>
                </a:solidFill>
                <a:latin typeface="Times New Roman" pitchFamily="18" charset="0"/>
                <a:ea typeface="標楷體" panose="03000509000000000000" pitchFamily="65" charset="-120"/>
                <a:cs typeface="Times New Roman" pitchFamily="18" charset="0"/>
              </a:rPr>
              <a:t>/</a:t>
            </a:r>
            <a:r>
              <a:rPr lang="zh-TW" altLang="en-US" sz="1800" b="1" dirty="0">
                <a:solidFill>
                  <a:schemeClr val="tx1"/>
                </a:solidFill>
                <a:latin typeface="Times New Roman" pitchFamily="18" charset="0"/>
                <a:ea typeface="標楷體" panose="03000509000000000000" pitchFamily="65" charset="-120"/>
                <a:cs typeface="Times New Roman" pitchFamily="18" charset="0"/>
              </a:rPr>
              <a:t>助理許乃</a:t>
            </a:r>
            <a:r>
              <a:rPr lang="zh-TW" altLang="en-US" sz="1800" b="1" dirty="0" smtClean="0">
                <a:solidFill>
                  <a:schemeClr val="tx1"/>
                </a:solidFill>
                <a:latin typeface="Times New Roman" pitchFamily="18" charset="0"/>
                <a:ea typeface="標楷體" panose="03000509000000000000" pitchFamily="65" charset="-120"/>
                <a:cs typeface="Times New Roman" pitchFamily="18" charset="0"/>
              </a:rPr>
              <a:t>今 </a:t>
            </a:r>
            <a:r>
              <a:rPr lang="en-US" altLang="zh-TW" sz="1800" b="1" dirty="0" smtClean="0">
                <a:solidFill>
                  <a:schemeClr val="tx1"/>
                </a:solidFill>
                <a:latin typeface="Times New Roman" pitchFamily="18" charset="0"/>
                <a:ea typeface="標楷體" panose="03000509000000000000" pitchFamily="65" charset="-120"/>
                <a:cs typeface="Times New Roman" pitchFamily="18" charset="0"/>
              </a:rPr>
              <a:t>2016.08.16 </a:t>
            </a:r>
            <a:r>
              <a:rPr lang="zh-TW" altLang="en-US" sz="1800" b="1" dirty="0" smtClean="0">
                <a:solidFill>
                  <a:schemeClr val="tx1"/>
                </a:solidFill>
                <a:latin typeface="Times New Roman" pitchFamily="18" charset="0"/>
                <a:ea typeface="標楷體" panose="03000509000000000000" pitchFamily="65" charset="-120"/>
                <a:cs typeface="Times New Roman" pitchFamily="18" charset="0"/>
              </a:rPr>
              <a:t>修</a:t>
            </a:r>
            <a:endParaRPr lang="en-US" altLang="zh-TW" sz="1800" b="1" dirty="0">
              <a:solidFill>
                <a:schemeClr val="tx1"/>
              </a:solidFill>
              <a:latin typeface="Times New Roman" pitchFamily="18" charset="0"/>
              <a:ea typeface="標楷體" panose="03000509000000000000" pitchFamily="65" charset="-120"/>
              <a:cs typeface="Times New Roman" pitchFamily="18" charset="0"/>
            </a:endParaRPr>
          </a:p>
        </p:txBody>
      </p:sp>
      <p:sp>
        <p:nvSpPr>
          <p:cNvPr id="5" name="文字方塊 4"/>
          <p:cNvSpPr txBox="1"/>
          <p:nvPr/>
        </p:nvSpPr>
        <p:spPr>
          <a:xfrm>
            <a:off x="1383248" y="6550223"/>
            <a:ext cx="6776727" cy="307777"/>
          </a:xfrm>
          <a:prstGeom prst="rect">
            <a:avLst/>
          </a:prstGeom>
          <a:noFill/>
        </p:spPr>
        <p:txBody>
          <a:bodyPr wrap="none" rtlCol="0">
            <a:spAutoFit/>
          </a:bodyPr>
          <a:lstStyle/>
          <a:p>
            <a:pPr algn="ctr"/>
            <a:r>
              <a:rPr lang="zh-TW" altLang="en-US" sz="1400" b="1" dirty="0" smtClean="0">
                <a:solidFill>
                  <a:srgbClr val="0000CC"/>
                </a:solidFill>
              </a:rPr>
              <a:t>檔案連結網址 </a:t>
            </a:r>
            <a:r>
              <a:rPr lang="en-US" altLang="zh-TW" sz="1400" b="1" dirty="0" smtClean="0">
                <a:solidFill>
                  <a:srgbClr val="0000CC"/>
                </a:solidFill>
              </a:rPr>
              <a:t>https</a:t>
            </a:r>
            <a:r>
              <a:rPr lang="en-US" altLang="zh-TW" sz="1400" b="1" dirty="0">
                <a:solidFill>
                  <a:srgbClr val="0000CC"/>
                </a:solidFill>
              </a:rPr>
              <a:t>://drive.google.com/open?id=0B4bNyMQ3x7awMjJabmdUMEFTd1E</a:t>
            </a:r>
            <a:r>
              <a:rPr lang="zh-TW" altLang="en-US" sz="1400" b="1" dirty="0" smtClean="0">
                <a:solidFill>
                  <a:srgbClr val="0000CC"/>
                </a:solidFill>
              </a:rPr>
              <a:t> </a:t>
            </a:r>
            <a:endParaRPr lang="zh-TW" altLang="en-US" sz="1400" b="1" dirty="0">
              <a:solidFill>
                <a:srgbClr val="0000CC"/>
              </a:solidFill>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971599" y="836712"/>
            <a:ext cx="7188375" cy="50467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54442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4338" name="Picture 2"/>
          <p:cNvPicPr>
            <a:picLocks noChangeAspect="1" noChangeArrowheads="1"/>
          </p:cNvPicPr>
          <p:nvPr/>
        </p:nvPicPr>
        <p:blipFill>
          <a:blip r:embed="rId2"/>
          <a:srcRect/>
          <a:stretch>
            <a:fillRect/>
          </a:stretch>
        </p:blipFill>
        <p:spPr bwMode="auto">
          <a:xfrm>
            <a:off x="1" y="0"/>
            <a:ext cx="9572659" cy="6994800"/>
          </a:xfrm>
          <a:prstGeom prst="rect">
            <a:avLst/>
          </a:prstGeom>
          <a:noFill/>
          <a:ln w="9525">
            <a:noFill/>
            <a:miter lim="800000"/>
            <a:headEnd/>
            <a:tailEnd/>
          </a:ln>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8596" y="68025"/>
            <a:ext cx="8143932" cy="646331"/>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(82)</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彩光</a:t>
            </a: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LED</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的發光光譜</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Color  Spectra)</a:t>
            </a:r>
            <a:endParaRPr lang="zh-TW"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6415" t="1104"/>
          <a:stretch>
            <a:fillRect/>
          </a:stretch>
        </p:blipFill>
        <p:spPr bwMode="auto">
          <a:xfrm>
            <a:off x="142844" y="785794"/>
            <a:ext cx="5210044" cy="5833367"/>
          </a:xfrm>
          <a:prstGeom prst="rect">
            <a:avLst/>
          </a:prstGeom>
          <a:noFill/>
          <a:ln>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5429256" y="642918"/>
            <a:ext cx="3607810" cy="2200602"/>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lIns="72000" rIns="72000" rtlCol="0">
            <a:spAutoFit/>
          </a:bodyPr>
          <a:lstStyle/>
          <a:p>
            <a:pPr marL="266700" lvl="1" indent="-266700">
              <a:spcBef>
                <a:spcPts val="600"/>
              </a:spcBef>
              <a:buFont typeface="+mj-lt"/>
              <a:buAutoNum type="arabicPeriod"/>
            </a:pPr>
            <a:r>
              <a:rPr lang="zh-TW" altLang="en-US" sz="2200" dirty="0" smtClean="0">
                <a:latin typeface="Times New Roman" pitchFamily="18" charset="0"/>
                <a:ea typeface="DFKai-SB" pitchFamily="65" charset="-120"/>
                <a:cs typeface="Times New Roman" pitchFamily="18" charset="0"/>
              </a:rPr>
              <a:t>啟動電路，使</a:t>
            </a:r>
            <a:r>
              <a:rPr lang="en-US" altLang="zh-TW" sz="2200" b="1" dirty="0" smtClean="0">
                <a:solidFill>
                  <a:srgbClr val="0000CC"/>
                </a:solidFill>
                <a:latin typeface="Times New Roman" pitchFamily="18" charset="0"/>
                <a:ea typeface="DFKai-SB" pitchFamily="65" charset="-120"/>
                <a:cs typeface="Times New Roman" pitchFamily="18" charset="0"/>
              </a:rPr>
              <a:t>D6</a:t>
            </a:r>
            <a:r>
              <a:rPr lang="zh-TW" altLang="en-US" sz="2200" b="1" dirty="0" smtClean="0">
                <a:solidFill>
                  <a:srgbClr val="0000CC"/>
                </a:solidFill>
                <a:latin typeface="Times New Roman" pitchFamily="18" charset="0"/>
                <a:ea typeface="DFKai-SB" pitchFamily="65" charset="-120"/>
                <a:cs typeface="Times New Roman" pitchFamily="18" charset="0"/>
              </a:rPr>
              <a:t>發白光</a:t>
            </a:r>
            <a:r>
              <a:rPr lang="zh-TW" altLang="en-US" sz="2200" dirty="0" smtClean="0">
                <a:latin typeface="Times New Roman" pitchFamily="18" charset="0"/>
                <a:ea typeface="DFKai-SB" pitchFamily="65" charset="-120"/>
                <a:cs typeface="Times New Roman" pitchFamily="18" charset="0"/>
              </a:rPr>
              <a:t>，以稜鏡光柵膜觀測此白光的發光光譜為何？</a:t>
            </a:r>
            <a:endParaRPr lang="en-US" altLang="zh-TW" sz="2200" dirty="0" smtClean="0">
              <a:latin typeface="Times New Roman" pitchFamily="18" charset="0"/>
              <a:ea typeface="DFKai-SB" pitchFamily="65" charset="-120"/>
              <a:cs typeface="Times New Roman" pitchFamily="18" charset="0"/>
            </a:endParaRPr>
          </a:p>
          <a:p>
            <a:pPr marL="266700" indent="-266700">
              <a:spcBef>
                <a:spcPts val="600"/>
              </a:spcBef>
              <a:buFont typeface="Wingdings"/>
              <a:buChar char="ð"/>
            </a:pPr>
            <a:r>
              <a:rPr lang="zh-TW" altLang="en-US" sz="2200" dirty="0" smtClean="0">
                <a:latin typeface="Times New Roman" pitchFamily="18" charset="0"/>
                <a:ea typeface="DFKai-SB" pitchFamily="65" charset="-120"/>
                <a:cs typeface="Times New Roman" pitchFamily="18" charset="0"/>
              </a:rPr>
              <a:t>得</a:t>
            </a:r>
            <a:r>
              <a:rPr lang="zh-TW" altLang="en-US" sz="2200" b="1" dirty="0" smtClean="0">
                <a:solidFill>
                  <a:srgbClr val="0000CC"/>
                </a:solidFill>
                <a:latin typeface="Times New Roman" pitchFamily="18" charset="0"/>
                <a:ea typeface="DFKai-SB" pitchFamily="65" charset="-120"/>
                <a:cs typeface="Times New Roman" pitchFamily="18" charset="0"/>
              </a:rPr>
              <a:t>彩虹般的連續全光譜</a:t>
            </a:r>
            <a:r>
              <a:rPr lang="en-US" altLang="zh-TW" sz="2200" dirty="0" smtClean="0">
                <a:solidFill>
                  <a:srgbClr val="0000CC"/>
                </a:solidFill>
                <a:latin typeface="Times New Roman" pitchFamily="18" charset="0"/>
                <a:ea typeface="DFKai-SB" pitchFamily="65" charset="-120"/>
                <a:cs typeface="Times New Roman" pitchFamily="18" charset="0"/>
              </a:rPr>
              <a:t>(all the colors of a rainbow)</a:t>
            </a:r>
            <a:r>
              <a:rPr lang="zh-TW" altLang="en-US" sz="2200" dirty="0" smtClean="0">
                <a:latin typeface="Times New Roman" pitchFamily="18" charset="0"/>
                <a:ea typeface="DFKai-SB" pitchFamily="65" charset="-120"/>
                <a:cs typeface="Times New Roman" pitchFamily="18" charset="0"/>
              </a:rPr>
              <a:t>。宜在較暗的室內進行觀測。</a:t>
            </a:r>
            <a:endParaRPr lang="en-US" altLang="zh-TW" sz="2200" dirty="0" smtClean="0">
              <a:latin typeface="Times New Roman" pitchFamily="18" charset="0"/>
              <a:ea typeface="DFKai-SB" pitchFamily="65" charset="-120"/>
              <a:cs typeface="Times New Roman" pitchFamily="18" charset="0"/>
            </a:endParaRPr>
          </a:p>
        </p:txBody>
      </p:sp>
      <p:pic>
        <p:nvPicPr>
          <p:cNvPr id="5" name="Picture 2"/>
          <p:cNvPicPr>
            <a:picLocks noChangeAspect="1" noChangeArrowheads="1"/>
          </p:cNvPicPr>
          <p:nvPr/>
        </p:nvPicPr>
        <p:blipFill>
          <a:blip r:embed="rId4" cstate="print"/>
          <a:srcRect/>
          <a:stretch>
            <a:fillRect/>
          </a:stretch>
        </p:blipFill>
        <p:spPr bwMode="auto">
          <a:xfrm rot="16200000">
            <a:off x="2200263" y="1343015"/>
            <a:ext cx="971540" cy="342910"/>
          </a:xfrm>
          <a:prstGeom prst="rect">
            <a:avLst/>
          </a:prstGeom>
          <a:noFill/>
          <a:ln w="9525">
            <a:noFill/>
            <a:miter lim="800000"/>
            <a:headEnd/>
            <a:tailEnd/>
          </a:ln>
          <a:effectLst>
            <a:softEdge rad="31750"/>
          </a:effectLst>
        </p:spPr>
      </p:pic>
      <p:pic>
        <p:nvPicPr>
          <p:cNvPr id="6" name="Picture 2"/>
          <p:cNvPicPr>
            <a:picLocks noChangeAspect="1" noChangeArrowheads="1"/>
          </p:cNvPicPr>
          <p:nvPr/>
        </p:nvPicPr>
        <p:blipFill>
          <a:blip r:embed="rId4" cstate="print"/>
          <a:srcRect/>
          <a:stretch>
            <a:fillRect/>
          </a:stretch>
        </p:blipFill>
        <p:spPr bwMode="auto">
          <a:xfrm rot="16200000">
            <a:off x="757223" y="1343015"/>
            <a:ext cx="971540" cy="342910"/>
          </a:xfrm>
          <a:prstGeom prst="rect">
            <a:avLst/>
          </a:prstGeom>
          <a:noFill/>
          <a:ln w="9525">
            <a:noFill/>
            <a:miter lim="800000"/>
            <a:headEnd/>
            <a:tailEnd/>
          </a:ln>
          <a:effectLst>
            <a:softEdge rad="31750"/>
          </a:effectLst>
        </p:spPr>
      </p:pic>
      <p:sp>
        <p:nvSpPr>
          <p:cNvPr id="7" name="乘號 6"/>
          <p:cNvSpPr/>
          <p:nvPr/>
        </p:nvSpPr>
        <p:spPr>
          <a:xfrm>
            <a:off x="142844" y="1285860"/>
            <a:ext cx="785818" cy="512207"/>
          </a:xfrm>
          <a:prstGeom prst="mathMultiply">
            <a:avLst/>
          </a:prstGeom>
          <a:solidFill>
            <a:srgbClr val="FFFFCC"/>
          </a:solidFill>
          <a:ln w="19050">
            <a:solidFill>
              <a:srgbClr val="7030A0"/>
            </a:solidFill>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
        <p:nvSpPr>
          <p:cNvPr id="8" name="矩形 7"/>
          <p:cNvSpPr/>
          <p:nvPr/>
        </p:nvSpPr>
        <p:spPr>
          <a:xfrm>
            <a:off x="5429256" y="2857496"/>
            <a:ext cx="3607810" cy="3970318"/>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lIns="72000" rIns="72000" rtlCol="0">
            <a:spAutoFit/>
          </a:bodyPr>
          <a:lstStyle/>
          <a:p>
            <a:pPr marL="266700" lvl="1" indent="-266700">
              <a:spcBef>
                <a:spcPts val="600"/>
              </a:spcBef>
              <a:buFont typeface="+mj-lt"/>
              <a:buAutoNum type="arabicPeriod" startAt="2"/>
            </a:pPr>
            <a:r>
              <a:rPr lang="zh-TW" altLang="en-US" sz="2200" dirty="0" smtClean="0">
                <a:latin typeface="Times New Roman" pitchFamily="18" charset="0"/>
                <a:ea typeface="DFKai-SB" pitchFamily="65" charset="-120"/>
                <a:cs typeface="Times New Roman" pitchFamily="18" charset="0"/>
              </a:rPr>
              <a:t>拆除</a:t>
            </a:r>
            <a:r>
              <a:rPr lang="en-US" altLang="zh-TW" sz="2200" dirty="0" smtClean="0">
                <a:latin typeface="Times New Roman" pitchFamily="18" charset="0"/>
                <a:ea typeface="DFKai-SB" pitchFamily="65" charset="-120"/>
                <a:cs typeface="Times New Roman" pitchFamily="18" charset="0"/>
              </a:rPr>
              <a:t>W-W</a:t>
            </a:r>
            <a:r>
              <a:rPr lang="zh-TW" altLang="en-US" sz="2200" dirty="0" smtClean="0">
                <a:latin typeface="Times New Roman" pitchFamily="18" charset="0"/>
                <a:ea typeface="DFKai-SB" pitchFamily="65" charset="-120"/>
                <a:cs typeface="Times New Roman" pitchFamily="18" charset="0"/>
              </a:rPr>
              <a:t>連線</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改連接</a:t>
            </a:r>
            <a:r>
              <a:rPr lang="en-US" altLang="zh-TW" sz="2200" dirty="0" smtClean="0">
                <a:latin typeface="Times New Roman" pitchFamily="18" charset="0"/>
                <a:ea typeface="DFKai-SB" pitchFamily="65" charset="-120"/>
                <a:cs typeface="Times New Roman" pitchFamily="18" charset="0"/>
              </a:rPr>
              <a:t>C-C</a:t>
            </a:r>
            <a:r>
              <a:rPr lang="zh-TW" altLang="en-US" sz="2200" dirty="0" smtClean="0">
                <a:latin typeface="Times New Roman" pitchFamily="18" charset="0"/>
                <a:ea typeface="DFKai-SB" pitchFamily="65" charset="-120"/>
                <a:cs typeface="Times New Roman" pitchFamily="18" charset="0"/>
              </a:rPr>
              <a:t>，使</a:t>
            </a:r>
            <a:r>
              <a:rPr lang="zh-TW" altLang="en-US" sz="2200" b="1" dirty="0" smtClean="0">
                <a:solidFill>
                  <a:srgbClr val="FF0000"/>
                </a:solidFill>
                <a:latin typeface="Times New Roman" pitchFamily="18" charset="0"/>
                <a:ea typeface="DFKai-SB" pitchFamily="65" charset="-120"/>
                <a:cs typeface="Times New Roman" pitchFamily="18" charset="0"/>
              </a:rPr>
              <a:t>全彩</a:t>
            </a:r>
            <a:r>
              <a:rPr lang="en-US" altLang="zh-TW" sz="2200" b="1" dirty="0" smtClean="0">
                <a:solidFill>
                  <a:srgbClr val="FF0000"/>
                </a:solidFill>
                <a:latin typeface="Times New Roman" pitchFamily="18" charset="0"/>
                <a:ea typeface="DFKai-SB" pitchFamily="65" charset="-120"/>
                <a:cs typeface="Times New Roman" pitchFamily="18" charset="0"/>
              </a:rPr>
              <a:t>D8</a:t>
            </a:r>
            <a:r>
              <a:rPr lang="zh-TW" altLang="en-US" sz="2200" b="1" dirty="0" smtClean="0">
                <a:solidFill>
                  <a:srgbClr val="FF0000"/>
                </a:solidFill>
                <a:latin typeface="Times New Roman" pitchFamily="18" charset="0"/>
                <a:ea typeface="DFKai-SB" pitchFamily="65" charset="-120"/>
                <a:cs typeface="Times New Roman" pitchFamily="18" charset="0"/>
              </a:rPr>
              <a:t>發光</a:t>
            </a:r>
            <a:r>
              <a:rPr lang="zh-TW" altLang="en-US" sz="2200" dirty="0" smtClean="0">
                <a:latin typeface="Times New Roman" pitchFamily="18" charset="0"/>
                <a:ea typeface="DFKai-SB" pitchFamily="65" charset="-120"/>
                <a:cs typeface="Times New Roman" pitchFamily="18" charset="0"/>
              </a:rPr>
              <a:t>。並分別使</a:t>
            </a:r>
            <a:r>
              <a:rPr lang="en-US" altLang="zh-TW" sz="2200" dirty="0" smtClean="0">
                <a:latin typeface="Times New Roman" pitchFamily="18" charset="0"/>
                <a:ea typeface="DFKai-SB" pitchFamily="65" charset="-120"/>
                <a:cs typeface="Times New Roman" pitchFamily="18" charset="0"/>
              </a:rPr>
              <a:t>R-R, G-G, B-B</a:t>
            </a:r>
            <a:r>
              <a:rPr lang="zh-TW" altLang="en-US" sz="2200" dirty="0" smtClean="0">
                <a:latin typeface="Times New Roman" pitchFamily="18" charset="0"/>
                <a:ea typeface="DFKai-SB" pitchFamily="65" charset="-120"/>
                <a:cs typeface="Times New Roman" pitchFamily="18" charset="0"/>
              </a:rPr>
              <a:t>間組合連接，以控制</a:t>
            </a:r>
            <a:r>
              <a:rPr lang="en-US" altLang="zh-TW" sz="2200" dirty="0" smtClean="0">
                <a:latin typeface="Times New Roman" pitchFamily="18" charset="0"/>
                <a:ea typeface="DFKai-SB" pitchFamily="65" charset="-120"/>
                <a:cs typeface="Times New Roman" pitchFamily="18" charset="0"/>
              </a:rPr>
              <a:t>U22</a:t>
            </a:r>
            <a:r>
              <a:rPr lang="zh-TW" altLang="en-US" sz="2200" dirty="0" smtClean="0">
                <a:latin typeface="Times New Roman" pitchFamily="18" charset="0"/>
                <a:ea typeface="DFKai-SB" pitchFamily="65" charset="-120"/>
                <a:cs typeface="Times New Roman" pitchFamily="18" charset="0"/>
              </a:rPr>
              <a:t>上的彩色</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發光的顏色。</a:t>
            </a:r>
            <a:endParaRPr lang="en-US" altLang="zh-TW" sz="2200" dirty="0" smtClean="0">
              <a:latin typeface="Times New Roman" pitchFamily="18" charset="0"/>
              <a:ea typeface="DFKai-SB" pitchFamily="65" charset="-120"/>
              <a:cs typeface="Times New Roman" pitchFamily="18" charset="0"/>
            </a:endParaRPr>
          </a:p>
          <a:p>
            <a:pPr marL="266700" lvl="1" indent="-266700">
              <a:spcBef>
                <a:spcPts val="600"/>
              </a:spcBef>
              <a:buFont typeface="+mj-lt"/>
              <a:buAutoNum type="arabicPeriod" startAt="2"/>
            </a:pPr>
            <a:r>
              <a:rPr lang="zh-TW" altLang="en-US" sz="2200" dirty="0" smtClean="0">
                <a:latin typeface="Times New Roman" pitchFamily="18" charset="0"/>
                <a:ea typeface="DFKai-SB" pitchFamily="65" charset="-120"/>
                <a:cs typeface="Times New Roman" pitchFamily="18" charset="0"/>
              </a:rPr>
              <a:t>以稜鏡光柵膜仔細觀測由全彩</a:t>
            </a:r>
            <a:r>
              <a:rPr lang="en-US" altLang="zh-TW" sz="2200" dirty="0" smtClean="0">
                <a:latin typeface="Times New Roman" pitchFamily="18" charset="0"/>
                <a:ea typeface="DFKai-SB" pitchFamily="65" charset="-120"/>
                <a:cs typeface="Times New Roman" pitchFamily="18" charset="0"/>
              </a:rPr>
              <a:t>D8 LED</a:t>
            </a:r>
            <a:r>
              <a:rPr lang="zh-TW" altLang="en-US" sz="2200" dirty="0" smtClean="0">
                <a:latin typeface="Times New Roman" pitchFamily="18" charset="0"/>
                <a:ea typeface="DFKai-SB" pitchFamily="65" charset="-120"/>
                <a:cs typeface="Times New Roman" pitchFamily="18" charset="0"/>
              </a:rPr>
              <a:t>和Ｕ</a:t>
            </a:r>
            <a:r>
              <a:rPr lang="en-US" altLang="zh-TW" sz="2200" dirty="0" smtClean="0">
                <a:latin typeface="Times New Roman" pitchFamily="18" charset="0"/>
                <a:ea typeface="DFKai-SB" pitchFamily="65" charset="-120"/>
                <a:cs typeface="Times New Roman" pitchFamily="18" charset="0"/>
              </a:rPr>
              <a:t>22</a:t>
            </a:r>
            <a:r>
              <a:rPr lang="zh-TW" altLang="en-US" sz="2200" dirty="0" smtClean="0">
                <a:latin typeface="Times New Roman" pitchFamily="18" charset="0"/>
                <a:ea typeface="DFKai-SB" pitchFamily="65" charset="-120"/>
                <a:cs typeface="Times New Roman" pitchFamily="18" charset="0"/>
              </a:rPr>
              <a:t>的</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所發出之不同色光的光譜，兩者間有何差異。</a:t>
            </a:r>
            <a:endParaRPr lang="en-US" altLang="zh-TW" sz="2200" dirty="0" smtClean="0">
              <a:latin typeface="Times New Roman" pitchFamily="18" charset="0"/>
              <a:ea typeface="DFKai-SB" pitchFamily="65" charset="-120"/>
              <a:cs typeface="Times New Roman" pitchFamily="18" charset="0"/>
            </a:endParaRPr>
          </a:p>
          <a:p>
            <a:pPr marL="266700" lvl="1" indent="-266700">
              <a:spcBef>
                <a:spcPts val="600"/>
              </a:spcBef>
              <a:buFont typeface="+mj-lt"/>
              <a:buAutoNum type="arabicPeriod" startAt="2"/>
            </a:pPr>
            <a:r>
              <a:rPr lang="zh-TW" altLang="en-US" sz="2200" dirty="0" smtClean="0">
                <a:latin typeface="Times New Roman" pitchFamily="18" charset="0"/>
                <a:ea typeface="DFKai-SB" pitchFamily="65" charset="-120"/>
                <a:cs typeface="Times New Roman" pitchFamily="18" charset="0"/>
              </a:rPr>
              <a:t>當兩者都發白光時，比較兩組白光</a:t>
            </a:r>
            <a:r>
              <a:rPr lang="en-US" altLang="zh-TW" sz="2200" dirty="0" smtClean="0">
                <a:latin typeface="Times New Roman" pitchFamily="18" charset="0"/>
                <a:ea typeface="DFKai-SB" pitchFamily="65" charset="-120"/>
                <a:cs typeface="Times New Roman" pitchFamily="18" charset="0"/>
              </a:rPr>
              <a:t>LEDs</a:t>
            </a:r>
            <a:r>
              <a:rPr lang="zh-TW" altLang="en-US" sz="2200" dirty="0" smtClean="0">
                <a:latin typeface="Times New Roman" pitchFamily="18" charset="0"/>
                <a:ea typeface="DFKai-SB" pitchFamily="65" charset="-120"/>
                <a:cs typeface="Times New Roman" pitchFamily="18" charset="0"/>
              </a:rPr>
              <a:t>的光譜差異。</a:t>
            </a:r>
            <a:endParaRPr lang="en-US" altLang="zh-TW" sz="2200" dirty="0" smtClean="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266268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3"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68025"/>
            <a:ext cx="8786842" cy="646331"/>
          </a:xfrm>
          <a:prstGeom prst="rect">
            <a:avLst/>
          </a:prstGeom>
        </p:spPr>
        <p:txBody>
          <a:bodyPr wrap="square">
            <a:spAutoFit/>
          </a:bodyPr>
          <a:lstStyle/>
          <a:p>
            <a:pPr lvl="0" algn="ctr"/>
            <a:r>
              <a:rPr lang="en-US" altLang="zh-TW" sz="3600" b="1" dirty="0" smtClean="0">
                <a:solidFill>
                  <a:srgbClr val="0000CC"/>
                </a:solidFill>
                <a:latin typeface="Times New Roman" panose="02020603050405020304" pitchFamily="18" charset="0"/>
                <a:cs typeface="Times New Roman" panose="02020603050405020304" pitchFamily="18" charset="0"/>
              </a:rPr>
              <a:t>(83-84)</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彩光</a:t>
            </a: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LED</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的發光光譜</a:t>
            </a:r>
            <a:r>
              <a:rPr lang="en-US" altLang="zh-TW" sz="2800" b="1" dirty="0" smtClean="0">
                <a:solidFill>
                  <a:srgbClr val="0000CC"/>
                </a:solidFill>
                <a:latin typeface="Times New Roman" panose="02020603050405020304" pitchFamily="18" charset="0"/>
                <a:cs typeface="Times New Roman" panose="02020603050405020304" pitchFamily="18" charset="0"/>
              </a:rPr>
              <a:t> [Color Spectra)]</a:t>
            </a:r>
            <a:endParaRPr lang="zh-TW" altLang="en-US" sz="2800" b="1" dirty="0">
              <a:solidFill>
                <a:srgbClr val="0000CC"/>
              </a:solidFill>
              <a:latin typeface="Times New Roman" panose="02020603050405020304" pitchFamily="18" charset="0"/>
              <a:cs typeface="Times New Roman" panose="02020603050405020304" pitchFamily="18" charset="0"/>
            </a:endParaRPr>
          </a:p>
        </p:txBody>
      </p:sp>
      <p:sp>
        <p:nvSpPr>
          <p:cNvPr id="3" name="矩形 2"/>
          <p:cNvSpPr/>
          <p:nvPr/>
        </p:nvSpPr>
        <p:spPr>
          <a:xfrm>
            <a:off x="5307018" y="934078"/>
            <a:ext cx="3760782" cy="5781070"/>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rtlCol="0">
            <a:spAutoFit/>
          </a:bodyPr>
          <a:lstStyle/>
          <a:p>
            <a:pPr marL="0" lvl="1">
              <a:spcBef>
                <a:spcPts val="600"/>
              </a:spcBef>
            </a:pPr>
            <a:r>
              <a:rPr lang="zh-TW" altLang="en-US" sz="2300" dirty="0" smtClean="0">
                <a:latin typeface="Times New Roman" pitchFamily="18" charset="0"/>
                <a:ea typeface="DFKai-SB" pitchFamily="65" charset="-120"/>
                <a:cs typeface="Times New Roman" pitchFamily="18" charset="0"/>
              </a:rPr>
              <a:t>除去</a:t>
            </a:r>
            <a:r>
              <a:rPr lang="en-US" altLang="zh-TW" sz="2300" dirty="0" smtClean="0">
                <a:latin typeface="Times New Roman" pitchFamily="18" charset="0"/>
                <a:ea typeface="DFKai-SB" pitchFamily="65" charset="-120"/>
                <a:cs typeface="Times New Roman" pitchFamily="18" charset="0"/>
              </a:rPr>
              <a:t>W-W</a:t>
            </a:r>
            <a:r>
              <a:rPr lang="zh-TW" altLang="en-US" sz="2300" dirty="0" smtClean="0">
                <a:latin typeface="Times New Roman" pitchFamily="18" charset="0"/>
                <a:ea typeface="DFKai-SB" pitchFamily="65" charset="-120"/>
                <a:cs typeface="Times New Roman" pitchFamily="18" charset="0"/>
              </a:rPr>
              <a:t>連線</a:t>
            </a:r>
            <a:r>
              <a:rPr lang="en-US" altLang="zh-TW" sz="2300" dirty="0" smtClean="0">
                <a:latin typeface="Times New Roman" pitchFamily="18" charset="0"/>
                <a:ea typeface="DFKai-SB" pitchFamily="65" charset="-120"/>
                <a:cs typeface="Times New Roman" pitchFamily="18" charset="0"/>
              </a:rPr>
              <a:t>,</a:t>
            </a:r>
            <a:r>
              <a:rPr lang="zh-TW" altLang="en-US" sz="2300" dirty="0" smtClean="0">
                <a:latin typeface="Times New Roman" pitchFamily="18" charset="0"/>
                <a:ea typeface="DFKai-SB" pitchFamily="65" charset="-120"/>
                <a:cs typeface="Times New Roman" pitchFamily="18" charset="0"/>
              </a:rPr>
              <a:t> 分別在下列三種連接組合下：</a:t>
            </a:r>
            <a:endParaRPr lang="en-US" altLang="zh-TW" sz="2300" dirty="0" smtClean="0">
              <a:latin typeface="Times New Roman" pitchFamily="18" charset="0"/>
              <a:ea typeface="DFKai-SB" pitchFamily="65" charset="-120"/>
              <a:cs typeface="Times New Roman" pitchFamily="18" charset="0"/>
            </a:endParaRPr>
          </a:p>
          <a:p>
            <a:pPr marL="444500" lvl="1" indent="-266700">
              <a:spcBef>
                <a:spcPts val="600"/>
              </a:spcBef>
              <a:buFont typeface="Wingdings" pitchFamily="2" charset="2"/>
              <a:buAutoNum type="circleNumWdWhitePlain"/>
            </a:pPr>
            <a:r>
              <a:rPr lang="zh-TW" altLang="en-US" sz="2300" dirty="0" smtClean="0">
                <a:latin typeface="Times New Roman" pitchFamily="18" charset="0"/>
                <a:ea typeface="DFKai-SB" pitchFamily="65" charset="-120"/>
                <a:cs typeface="Times New Roman" pitchFamily="18" charset="0"/>
              </a:rPr>
              <a:t> </a:t>
            </a:r>
            <a:r>
              <a:rPr lang="en-US" altLang="zh-TW" sz="2300" dirty="0" smtClean="0">
                <a:latin typeface="Times New Roman" pitchFamily="18" charset="0"/>
                <a:ea typeface="DFKai-SB" pitchFamily="65" charset="-120"/>
                <a:cs typeface="Times New Roman" pitchFamily="18" charset="0"/>
              </a:rPr>
              <a:t>R-R &amp; G-G</a:t>
            </a:r>
            <a:r>
              <a:rPr lang="zh-TW" altLang="en-US" sz="2300" dirty="0" smtClean="0">
                <a:latin typeface="Times New Roman" pitchFamily="18" charset="0"/>
                <a:ea typeface="DFKai-SB" pitchFamily="65" charset="-120"/>
                <a:cs typeface="Times New Roman" pitchFamily="18" charset="0"/>
              </a:rPr>
              <a:t>；</a:t>
            </a:r>
            <a:endParaRPr lang="en-US" altLang="zh-TW" sz="2300" dirty="0" smtClean="0">
              <a:latin typeface="Times New Roman" pitchFamily="18" charset="0"/>
              <a:ea typeface="DFKai-SB" pitchFamily="65" charset="-120"/>
              <a:cs typeface="Times New Roman" pitchFamily="18" charset="0"/>
            </a:endParaRPr>
          </a:p>
          <a:p>
            <a:pPr marL="444500" lvl="1" indent="-266700">
              <a:spcBef>
                <a:spcPts val="600"/>
              </a:spcBef>
              <a:buFont typeface="Wingdings" pitchFamily="2" charset="2"/>
              <a:buAutoNum type="circleNumWdWhitePlain"/>
            </a:pPr>
            <a:r>
              <a:rPr lang="en-US" altLang="zh-TW" sz="2300" dirty="0" smtClean="0">
                <a:latin typeface="Times New Roman" pitchFamily="18" charset="0"/>
                <a:ea typeface="DFKai-SB" pitchFamily="65" charset="-120"/>
                <a:cs typeface="Times New Roman" pitchFamily="18" charset="0"/>
              </a:rPr>
              <a:t> R-R &amp; B-B</a:t>
            </a:r>
            <a:r>
              <a:rPr lang="zh-TW" altLang="en-US" sz="2300" dirty="0" smtClean="0">
                <a:latin typeface="Times New Roman" pitchFamily="18" charset="0"/>
                <a:ea typeface="DFKai-SB" pitchFamily="65" charset="-120"/>
                <a:cs typeface="Times New Roman" pitchFamily="18" charset="0"/>
              </a:rPr>
              <a:t>；</a:t>
            </a:r>
            <a:endParaRPr lang="en-US" altLang="zh-TW" sz="2300" dirty="0" smtClean="0">
              <a:latin typeface="Times New Roman" pitchFamily="18" charset="0"/>
              <a:ea typeface="DFKai-SB" pitchFamily="65" charset="-120"/>
              <a:cs typeface="Times New Roman" pitchFamily="18" charset="0"/>
            </a:endParaRPr>
          </a:p>
          <a:p>
            <a:pPr marL="444500" lvl="1" indent="-266700">
              <a:spcBef>
                <a:spcPts val="600"/>
              </a:spcBef>
              <a:buFont typeface="Wingdings" pitchFamily="2" charset="2"/>
              <a:buAutoNum type="circleNumWdWhitePlain"/>
            </a:pPr>
            <a:r>
              <a:rPr lang="en-US" altLang="zh-TW" sz="2300" dirty="0" smtClean="0">
                <a:latin typeface="Times New Roman" pitchFamily="18" charset="0"/>
                <a:ea typeface="DFKai-SB" pitchFamily="65" charset="-120"/>
                <a:cs typeface="Times New Roman" pitchFamily="18" charset="0"/>
              </a:rPr>
              <a:t> G-G &amp; B-B</a:t>
            </a:r>
            <a:r>
              <a:rPr lang="zh-TW" altLang="en-US" sz="2300" dirty="0" smtClean="0">
                <a:latin typeface="Times New Roman" pitchFamily="18" charset="0"/>
                <a:ea typeface="DFKai-SB" pitchFamily="65" charset="-120"/>
                <a:cs typeface="Times New Roman" pitchFamily="18" charset="0"/>
              </a:rPr>
              <a:t>；</a:t>
            </a:r>
            <a:endParaRPr lang="en-US" altLang="zh-TW" sz="2300" dirty="0" smtClean="0">
              <a:latin typeface="Times New Roman" pitchFamily="18" charset="0"/>
              <a:ea typeface="DFKai-SB" pitchFamily="65" charset="-120"/>
              <a:cs typeface="Times New Roman" pitchFamily="18" charset="0"/>
            </a:endParaRPr>
          </a:p>
          <a:p>
            <a:pPr marL="444500" lvl="1" indent="-266700">
              <a:spcBef>
                <a:spcPts val="600"/>
              </a:spcBef>
              <a:buFont typeface="Wingdings" pitchFamily="2" charset="2"/>
              <a:buAutoNum type="circleNumWdWhitePlain"/>
            </a:pPr>
            <a:r>
              <a:rPr lang="en-US" altLang="zh-TW" sz="2300" dirty="0" smtClean="0">
                <a:latin typeface="Times New Roman" pitchFamily="18" charset="0"/>
                <a:ea typeface="DFKai-SB" pitchFamily="65" charset="-120"/>
                <a:cs typeface="Times New Roman" pitchFamily="18" charset="0"/>
              </a:rPr>
              <a:t> R-R &amp; G-G &amp; B-B</a:t>
            </a:r>
            <a:r>
              <a:rPr lang="zh-TW" altLang="en-US" sz="2300" dirty="0" smtClean="0">
                <a:latin typeface="Times New Roman" pitchFamily="18" charset="0"/>
                <a:ea typeface="DFKai-SB" pitchFamily="65" charset="-120"/>
                <a:cs typeface="Times New Roman" pitchFamily="18" charset="0"/>
              </a:rPr>
              <a:t>。</a:t>
            </a:r>
            <a:endParaRPr lang="en-US" altLang="zh-TW" sz="2300" dirty="0" smtClean="0">
              <a:latin typeface="Times New Roman" pitchFamily="18" charset="0"/>
              <a:ea typeface="DFKai-SB" pitchFamily="65" charset="-120"/>
              <a:cs typeface="Times New Roman" pitchFamily="18" charset="0"/>
            </a:endParaRPr>
          </a:p>
          <a:p>
            <a:pPr marL="622300" lvl="1" indent="-622300">
              <a:spcBef>
                <a:spcPts val="600"/>
              </a:spcBef>
            </a:pPr>
            <a:r>
              <a:rPr lang="zh-TW" altLang="en-US" sz="2300" dirty="0" smtClean="0">
                <a:latin typeface="Times New Roman" pitchFamily="18" charset="0"/>
                <a:ea typeface="DFKai-SB" pitchFamily="65" charset="-120"/>
                <a:cs typeface="Times New Roman" pitchFamily="18" charset="0"/>
              </a:rPr>
              <a:t>使用稜鏡光柵膜從</a:t>
            </a:r>
            <a:endParaRPr lang="en-US" altLang="zh-TW" sz="2300" dirty="0" smtClean="0">
              <a:latin typeface="Times New Roman" pitchFamily="18" charset="0"/>
              <a:ea typeface="DFKai-SB" pitchFamily="65" charset="-120"/>
              <a:cs typeface="Times New Roman" pitchFamily="18" charset="0"/>
            </a:endParaRPr>
          </a:p>
          <a:p>
            <a:pPr marL="355600" lvl="1" indent="-177800">
              <a:spcBef>
                <a:spcPts val="600"/>
              </a:spcBef>
            </a:pPr>
            <a:r>
              <a:rPr lang="zh-TW" altLang="en-US" sz="2300" dirty="0" smtClean="0">
                <a:latin typeface="Times New Roman" pitchFamily="18" charset="0"/>
                <a:ea typeface="DFKai-SB" pitchFamily="65" charset="-120"/>
                <a:cs typeface="Times New Roman" pitchFamily="18" charset="0"/>
                <a:sym typeface="Wingdings"/>
              </a:rPr>
              <a:t></a:t>
            </a:r>
            <a:r>
              <a:rPr lang="zh-TW" altLang="en-US" sz="2300" b="1" dirty="0" smtClean="0">
                <a:latin typeface="Times New Roman" pitchFamily="18" charset="0"/>
                <a:ea typeface="DFKai-SB" pitchFamily="65" charset="-120"/>
                <a:cs typeface="Times New Roman" pitchFamily="18" charset="0"/>
              </a:rPr>
              <a:t>不同方向，</a:t>
            </a:r>
            <a:r>
              <a:rPr lang="zh-TW" altLang="en-US" sz="2300" b="1" dirty="0" smtClean="0">
                <a:latin typeface="Times New Roman" pitchFamily="18" charset="0"/>
                <a:ea typeface="DFKai-SB" pitchFamily="65" charset="-120"/>
                <a:cs typeface="Times New Roman" pitchFamily="18" charset="0"/>
                <a:sym typeface="Wingdings"/>
              </a:rPr>
              <a:t></a:t>
            </a:r>
            <a:r>
              <a:rPr lang="zh-TW" altLang="en-US" sz="2300" b="1" dirty="0" smtClean="0">
                <a:latin typeface="Times New Roman" pitchFamily="18" charset="0"/>
                <a:ea typeface="DFKai-SB" pitchFamily="65" charset="-120"/>
                <a:cs typeface="Times New Roman" pitchFamily="18" charset="0"/>
              </a:rPr>
              <a:t>不同角度</a:t>
            </a:r>
            <a:r>
              <a:rPr lang="en-US" altLang="zh-TW" sz="2300" b="1" dirty="0" smtClean="0">
                <a:latin typeface="Times New Roman" pitchFamily="18" charset="0"/>
                <a:ea typeface="DFKai-SB" pitchFamily="65" charset="-120"/>
                <a:cs typeface="Times New Roman" pitchFamily="18" charset="0"/>
              </a:rPr>
              <a:t>,</a:t>
            </a:r>
            <a:endParaRPr lang="en-US" altLang="zh-TW" sz="2300" dirty="0" smtClean="0">
              <a:latin typeface="Times New Roman" pitchFamily="18" charset="0"/>
              <a:ea typeface="DFKai-SB" pitchFamily="65" charset="-120"/>
              <a:cs typeface="Times New Roman" pitchFamily="18" charset="0"/>
            </a:endParaRPr>
          </a:p>
          <a:p>
            <a:pPr marL="0" lvl="1">
              <a:spcBef>
                <a:spcPts val="600"/>
              </a:spcBef>
            </a:pPr>
            <a:r>
              <a:rPr lang="zh-TW" altLang="en-US" sz="2300" dirty="0" smtClean="0">
                <a:latin typeface="Times New Roman" pitchFamily="18" charset="0"/>
                <a:ea typeface="DFKai-SB" pitchFamily="65" charset="-120"/>
                <a:cs typeface="Times New Roman" pitchFamily="18" charset="0"/>
              </a:rPr>
              <a:t>觀察</a:t>
            </a:r>
            <a:r>
              <a:rPr lang="en-US" altLang="zh-TW" sz="2300" dirty="0" smtClean="0">
                <a:latin typeface="Times New Roman" pitchFamily="18" charset="0"/>
                <a:ea typeface="DFKai-SB" pitchFamily="65" charset="-120"/>
                <a:cs typeface="Times New Roman" pitchFamily="18" charset="0"/>
              </a:rPr>
              <a:t>U22</a:t>
            </a:r>
            <a:r>
              <a:rPr lang="zh-TW" altLang="en-US" sz="2300" dirty="0" smtClean="0">
                <a:latin typeface="Times New Roman" pitchFamily="18" charset="0"/>
                <a:ea typeface="DFKai-SB" pitchFamily="65" charset="-120"/>
                <a:cs typeface="Times New Roman" pitchFamily="18" charset="0"/>
              </a:rPr>
              <a:t> </a:t>
            </a:r>
            <a:r>
              <a:rPr lang="en-US" altLang="zh-TW" sz="2300" dirty="0" smtClean="0">
                <a:latin typeface="Times New Roman" pitchFamily="18" charset="0"/>
                <a:ea typeface="DFKai-SB" pitchFamily="65" charset="-120"/>
                <a:cs typeface="Times New Roman" pitchFamily="18" charset="0"/>
              </a:rPr>
              <a:t>LED</a:t>
            </a:r>
            <a:r>
              <a:rPr lang="zh-TW" altLang="en-US" sz="2300" dirty="0" smtClean="0">
                <a:latin typeface="Times New Roman" pitchFamily="18" charset="0"/>
                <a:ea typeface="DFKai-SB" pitchFamily="65" charset="-120"/>
                <a:cs typeface="Times New Roman" pitchFamily="18" charset="0"/>
              </a:rPr>
              <a:t>的發光光譜。</a:t>
            </a:r>
            <a:endParaRPr lang="en-US" altLang="zh-TW" sz="2300" dirty="0" smtClean="0">
              <a:latin typeface="Times New Roman" pitchFamily="18" charset="0"/>
              <a:ea typeface="DFKai-SB" pitchFamily="65" charset="-120"/>
              <a:cs typeface="Times New Roman" pitchFamily="18" charset="0"/>
            </a:endParaRPr>
          </a:p>
          <a:p>
            <a:pPr marL="355600" indent="-355600">
              <a:spcBef>
                <a:spcPts val="400"/>
              </a:spcBef>
            </a:pPr>
            <a:r>
              <a:rPr lang="en-US" altLang="zh-TW" sz="2800" dirty="0" smtClean="0">
                <a:latin typeface="Times New Roman" panose="02020603050405020304" pitchFamily="18" charset="0"/>
                <a:cs typeface="Times New Roman" panose="02020603050405020304" pitchFamily="18" charset="0"/>
                <a:sym typeface="Wingdings"/>
              </a:rPr>
              <a:t></a:t>
            </a:r>
            <a:r>
              <a:rPr lang="zh-TW" altLang="en-US" sz="2300" dirty="0" smtClean="0">
                <a:latin typeface="Times New Roman" pitchFamily="18" charset="0"/>
                <a:ea typeface="DFKai-SB" pitchFamily="65" charset="-120"/>
                <a:cs typeface="Times New Roman" pitchFamily="18" charset="0"/>
                <a:sym typeface="Wingdings"/>
              </a:rPr>
              <a:t>上述不論哪一種連接組合</a:t>
            </a:r>
            <a:r>
              <a:rPr lang="en-US" altLang="zh-TW" sz="2300" dirty="0" smtClean="0">
                <a:latin typeface="Times New Roman" pitchFamily="18" charset="0"/>
                <a:ea typeface="DFKai-SB" pitchFamily="65" charset="-120"/>
                <a:cs typeface="Times New Roman" pitchFamily="18" charset="0"/>
                <a:sym typeface="Wingdings"/>
              </a:rPr>
              <a:t>,</a:t>
            </a:r>
            <a:r>
              <a:rPr lang="zh-TW" altLang="en-US" sz="2300" dirty="0" smtClean="0">
                <a:latin typeface="Times New Roman" pitchFamily="18" charset="0"/>
                <a:ea typeface="DFKai-SB" pitchFamily="65" charset="-120"/>
                <a:cs typeface="Times New Roman" pitchFamily="18" charset="0"/>
                <a:sym typeface="Wingdings"/>
              </a:rPr>
              <a:t>使</a:t>
            </a:r>
            <a:r>
              <a:rPr lang="en-US" altLang="zh-TW" sz="2300" dirty="0" smtClean="0">
                <a:latin typeface="Times New Roman" pitchFamily="18" charset="0"/>
                <a:ea typeface="DFKai-SB" pitchFamily="65" charset="-120"/>
                <a:cs typeface="Times New Roman" pitchFamily="18" charset="0"/>
                <a:sym typeface="Wingdings"/>
              </a:rPr>
              <a:t>U22</a:t>
            </a:r>
            <a:r>
              <a:rPr lang="zh-TW" altLang="en-US" sz="2300" dirty="0" smtClean="0">
                <a:latin typeface="Times New Roman" pitchFamily="18" charset="0"/>
                <a:ea typeface="DFKai-SB" pitchFamily="65" charset="-120"/>
                <a:cs typeface="Times New Roman" pitchFamily="18" charset="0"/>
                <a:sym typeface="Wingdings"/>
              </a:rPr>
              <a:t> </a:t>
            </a:r>
            <a:r>
              <a:rPr lang="en-US" altLang="zh-TW" sz="2300" dirty="0" smtClean="0">
                <a:latin typeface="Times New Roman" pitchFamily="18" charset="0"/>
                <a:ea typeface="DFKai-SB" pitchFamily="65" charset="-120"/>
                <a:cs typeface="Times New Roman" pitchFamily="18" charset="0"/>
                <a:sym typeface="Wingdings"/>
              </a:rPr>
              <a:t>LED</a:t>
            </a:r>
            <a:r>
              <a:rPr lang="zh-TW" altLang="en-US" sz="2300" dirty="0" smtClean="0">
                <a:latin typeface="Times New Roman" pitchFamily="18" charset="0"/>
                <a:ea typeface="DFKai-SB" pitchFamily="65" charset="-120"/>
                <a:cs typeface="Times New Roman" pitchFamily="18" charset="0"/>
                <a:sym typeface="Wingdings"/>
              </a:rPr>
              <a:t>所發出的光譜最多也只會呈現紅</a:t>
            </a:r>
            <a:r>
              <a:rPr lang="en-US" altLang="zh-TW" sz="2300" dirty="0" smtClean="0">
                <a:latin typeface="Times New Roman" pitchFamily="18" charset="0"/>
                <a:ea typeface="DFKai-SB" pitchFamily="65" charset="-120"/>
                <a:cs typeface="Times New Roman" pitchFamily="18" charset="0"/>
                <a:sym typeface="Wingdings"/>
              </a:rPr>
              <a:t>R</a:t>
            </a:r>
            <a:r>
              <a:rPr lang="zh-TW" altLang="en-US" sz="2300" dirty="0" smtClean="0">
                <a:latin typeface="Times New Roman" pitchFamily="18" charset="0"/>
                <a:ea typeface="DFKai-SB" pitchFamily="65" charset="-120"/>
                <a:cs typeface="Times New Roman" pitchFamily="18" charset="0"/>
                <a:sym typeface="Wingdings"/>
              </a:rPr>
              <a:t>，綠</a:t>
            </a:r>
            <a:r>
              <a:rPr lang="en-US" altLang="zh-TW" sz="2300" dirty="0" smtClean="0">
                <a:latin typeface="Times New Roman" pitchFamily="18" charset="0"/>
                <a:ea typeface="DFKai-SB" pitchFamily="65" charset="-120"/>
                <a:cs typeface="Times New Roman" pitchFamily="18" charset="0"/>
                <a:sym typeface="Wingdings"/>
              </a:rPr>
              <a:t>G</a:t>
            </a:r>
            <a:r>
              <a:rPr lang="zh-TW" altLang="en-US" sz="2300" dirty="0" smtClean="0">
                <a:latin typeface="Times New Roman" pitchFamily="18" charset="0"/>
                <a:ea typeface="DFKai-SB" pitchFamily="65" charset="-120"/>
                <a:cs typeface="Times New Roman" pitchFamily="18" charset="0"/>
                <a:sym typeface="Wingdings"/>
              </a:rPr>
              <a:t>，藍</a:t>
            </a:r>
            <a:r>
              <a:rPr lang="en-US" altLang="zh-TW" sz="2300" dirty="0" smtClean="0">
                <a:latin typeface="Times New Roman" pitchFamily="18" charset="0"/>
                <a:ea typeface="DFKai-SB" pitchFamily="65" charset="-120"/>
                <a:cs typeface="Times New Roman" pitchFamily="18" charset="0"/>
                <a:sym typeface="Wingdings"/>
              </a:rPr>
              <a:t>B</a:t>
            </a:r>
            <a:r>
              <a:rPr lang="zh-TW" altLang="en-US" sz="2300" dirty="0" smtClean="0">
                <a:latin typeface="Times New Roman" pitchFamily="18" charset="0"/>
                <a:ea typeface="DFKai-SB" pitchFamily="65" charset="-120"/>
                <a:cs typeface="Times New Roman" pitchFamily="18" charset="0"/>
                <a:sym typeface="Wingdings"/>
              </a:rPr>
              <a:t>的三色光譜。</a:t>
            </a:r>
            <a:endParaRPr lang="en-US" altLang="zh-TW" sz="2300" dirty="0" smtClean="0">
              <a:latin typeface="Times New Roman" pitchFamily="18" charset="0"/>
              <a:ea typeface="DFKai-SB" pitchFamily="65" charset="-120"/>
              <a:cs typeface="Times New Roman" pitchFamily="18" charset="0"/>
              <a:sym typeface="Wingdings"/>
            </a:endParaRPr>
          </a:p>
          <a:p>
            <a:pPr marL="342900" indent="-342900">
              <a:spcBef>
                <a:spcPts val="400"/>
              </a:spcBef>
            </a:pPr>
            <a:r>
              <a:rPr lang="en-US" altLang="zh-TW" sz="2400" dirty="0" smtClean="0">
                <a:latin typeface="Times New Roman" panose="02020603050405020304" pitchFamily="18" charset="0"/>
                <a:cs typeface="Times New Roman" panose="02020603050405020304" pitchFamily="18" charset="0"/>
                <a:sym typeface="Wingdings"/>
              </a:rPr>
              <a:t>	</a:t>
            </a:r>
            <a:r>
              <a:rPr lang="zh-TW" altLang="en-US" sz="2300" dirty="0" smtClean="0">
                <a:latin typeface="Times New Roman" pitchFamily="18" charset="0"/>
                <a:ea typeface="DFKai-SB" pitchFamily="65" charset="-120"/>
                <a:cs typeface="Times New Roman" pitchFamily="18" charset="0"/>
                <a:sym typeface="Wingdings"/>
              </a:rPr>
              <a:t>不會有彩虹般的連續光譜。</a:t>
            </a:r>
            <a:endParaRPr lang="en-US" altLang="zh-TW" sz="2300" dirty="0" smtClean="0">
              <a:latin typeface="Times New Roman" pitchFamily="18" charset="0"/>
              <a:ea typeface="DFKai-SB" pitchFamily="65" charset="-120"/>
              <a:cs typeface="Times New Roman" pitchFamily="18" charset="0"/>
              <a:sym typeface="Wingdings"/>
            </a:endParaRPr>
          </a:p>
        </p:txBody>
      </p:sp>
      <p:grpSp>
        <p:nvGrpSpPr>
          <p:cNvPr id="6" name="群組 5"/>
          <p:cNvGrpSpPr/>
          <p:nvPr/>
        </p:nvGrpSpPr>
        <p:grpSpPr>
          <a:xfrm>
            <a:off x="142845" y="785794"/>
            <a:ext cx="5072098" cy="5715040"/>
            <a:chOff x="142844" y="785793"/>
            <a:chExt cx="5110711" cy="5857917"/>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6183" t="982"/>
            <a:stretch>
              <a:fillRect/>
            </a:stretch>
          </p:blipFill>
          <p:spPr bwMode="auto">
            <a:xfrm>
              <a:off x="142844" y="928670"/>
              <a:ext cx="5110711" cy="5715040"/>
            </a:xfrm>
            <a:prstGeom prst="rect">
              <a:avLst/>
            </a:prstGeom>
            <a:noFill/>
            <a:ln>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圓角矩形 4"/>
            <p:cNvSpPr/>
            <p:nvPr/>
          </p:nvSpPr>
          <p:spPr>
            <a:xfrm>
              <a:off x="1726444" y="785793"/>
              <a:ext cx="2071702" cy="1143008"/>
            </a:xfrm>
            <a:prstGeom prst="roundRect">
              <a:avLst/>
            </a:prstGeom>
            <a:noFill/>
            <a:ln w="38100">
              <a:solidFill>
                <a:srgbClr val="00AC4E"/>
              </a:solidFill>
              <a:prstDash val="dash"/>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grpSp>
      <p:sp>
        <p:nvSpPr>
          <p:cNvPr id="7" name="乘號 6"/>
          <p:cNvSpPr/>
          <p:nvPr/>
        </p:nvSpPr>
        <p:spPr>
          <a:xfrm>
            <a:off x="142844" y="1416595"/>
            <a:ext cx="785818" cy="512207"/>
          </a:xfrm>
          <a:prstGeom prst="mathMultiply">
            <a:avLst/>
          </a:prstGeom>
          <a:solidFill>
            <a:srgbClr val="FFFFCC"/>
          </a:solidFill>
          <a:ln w="19050">
            <a:solidFill>
              <a:srgbClr val="7030A0"/>
            </a:solidFill>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266268610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2910" y="58143"/>
            <a:ext cx="8429652" cy="584775"/>
          </a:xfrm>
          <a:prstGeom prst="rect">
            <a:avLst/>
          </a:prstGeom>
        </p:spPr>
        <p:txBody>
          <a:bodyPr wrap="square">
            <a:spAutoFit/>
          </a:bodyPr>
          <a:lstStyle/>
          <a:p>
            <a:pPr lvl="0" algn="ctr"/>
            <a:r>
              <a:rPr lang="en-US" altLang="zh-TW" sz="3200" b="1" dirty="0" smtClean="0">
                <a:solidFill>
                  <a:srgbClr val="0000CC"/>
                </a:solidFill>
                <a:latin typeface="Times New Roman" panose="02020603050405020304" pitchFamily="18" charset="0"/>
                <a:cs typeface="Times New Roman" panose="02020603050405020304" pitchFamily="18" charset="0"/>
              </a:rPr>
              <a:t>(84)</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彩光</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LED</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的發光光譜</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-3</a:t>
            </a:r>
            <a:r>
              <a:rPr lang="en-US" altLang="zh-TW" sz="3200" b="1" dirty="0" smtClean="0">
                <a:solidFill>
                  <a:srgbClr val="0000CC"/>
                </a:solidFill>
                <a:latin typeface="Times New Roman" panose="02020603050405020304" pitchFamily="18" charset="0"/>
                <a:cs typeface="Times New Roman" panose="02020603050405020304" pitchFamily="18" charset="0"/>
              </a:rPr>
              <a:t> </a:t>
            </a:r>
            <a:r>
              <a:rPr lang="en-US" altLang="zh-TW" sz="2800" b="1" dirty="0" smtClean="0">
                <a:solidFill>
                  <a:srgbClr val="0000CC"/>
                </a:solidFill>
                <a:latin typeface="Times New Roman" panose="02020603050405020304" pitchFamily="18" charset="0"/>
                <a:cs typeface="Times New Roman" panose="02020603050405020304" pitchFamily="18" charset="0"/>
              </a:rPr>
              <a:t>[Color Spectra (III)]</a:t>
            </a:r>
            <a:endParaRPr lang="zh-TW" altLang="en-US" sz="2800" b="1" dirty="0">
              <a:solidFill>
                <a:srgbClr val="0000CC"/>
              </a:solidFill>
              <a:latin typeface="Times New Roman" panose="02020603050405020304" pitchFamily="18" charset="0"/>
              <a:cs typeface="Times New Roman" panose="02020603050405020304" pitchFamily="18" charset="0"/>
            </a:endParaRPr>
          </a:p>
        </p:txBody>
      </p:sp>
      <p:sp>
        <p:nvSpPr>
          <p:cNvPr id="3" name="矩形 2"/>
          <p:cNvSpPr/>
          <p:nvPr/>
        </p:nvSpPr>
        <p:spPr>
          <a:xfrm>
            <a:off x="5102260" y="675044"/>
            <a:ext cx="3970334" cy="6170920"/>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rtlCol="0">
            <a:spAutoFit/>
          </a:bodyPr>
          <a:lstStyle/>
          <a:p>
            <a:pPr marL="266700" lvl="1" indent="-266700">
              <a:spcBef>
                <a:spcPts val="600"/>
              </a:spcBef>
              <a:buFont typeface="+mj-lt"/>
              <a:buAutoNum type="arabicPeriod"/>
            </a:pPr>
            <a:r>
              <a:rPr lang="zh-TW" altLang="en-US" sz="2000" b="1" dirty="0" smtClean="0">
                <a:solidFill>
                  <a:srgbClr val="0000CC"/>
                </a:solidFill>
                <a:latin typeface="Times New Roman" pitchFamily="18" charset="0"/>
                <a:ea typeface="DFKai-SB" pitchFamily="65" charset="-120"/>
                <a:cs typeface="Times New Roman" pitchFamily="18" charset="0"/>
              </a:rPr>
              <a:t>除去</a:t>
            </a:r>
            <a:r>
              <a:rPr lang="en-US" altLang="zh-TW" sz="2000" b="1" dirty="0" smtClean="0">
                <a:solidFill>
                  <a:srgbClr val="0000CC"/>
                </a:solidFill>
                <a:latin typeface="Times New Roman" pitchFamily="18" charset="0"/>
                <a:ea typeface="DFKai-SB" pitchFamily="65" charset="-120"/>
                <a:cs typeface="Times New Roman" pitchFamily="18" charset="0"/>
              </a:rPr>
              <a:t>W-W</a:t>
            </a:r>
            <a:r>
              <a:rPr lang="zh-TW" altLang="en-US" sz="2000" b="1" dirty="0" smtClean="0">
                <a:solidFill>
                  <a:srgbClr val="0000CC"/>
                </a:solidFill>
                <a:latin typeface="Times New Roman" pitchFamily="18" charset="0"/>
                <a:ea typeface="DFKai-SB" pitchFamily="65" charset="-120"/>
                <a:cs typeface="Times New Roman" pitchFamily="18" charset="0"/>
              </a:rPr>
              <a:t>連線</a:t>
            </a:r>
            <a:r>
              <a:rPr lang="en-US" altLang="zh-TW" sz="2000" b="1" dirty="0" smtClean="0">
                <a:solidFill>
                  <a:srgbClr val="0000CC"/>
                </a:solidFill>
                <a:latin typeface="Times New Roman" pitchFamily="18" charset="0"/>
                <a:ea typeface="DFKai-SB" pitchFamily="65" charset="-120"/>
                <a:cs typeface="Times New Roman" pitchFamily="18" charset="0"/>
              </a:rPr>
              <a:t>,</a:t>
            </a:r>
            <a:r>
              <a:rPr lang="zh-TW" altLang="en-US" sz="2000" b="1" dirty="0" smtClean="0">
                <a:solidFill>
                  <a:srgbClr val="0000CC"/>
                </a:solidFill>
                <a:latin typeface="Times New Roman" pitchFamily="18" charset="0"/>
                <a:ea typeface="DFKai-SB" pitchFamily="65" charset="-120"/>
                <a:cs typeface="Times New Roman" pitchFamily="18" charset="0"/>
              </a:rPr>
              <a:t> 連接</a:t>
            </a:r>
            <a:r>
              <a:rPr lang="en-US" altLang="zh-TW" sz="2000" b="1" dirty="0" smtClean="0">
                <a:solidFill>
                  <a:srgbClr val="0000CC"/>
                </a:solidFill>
                <a:latin typeface="Times New Roman" pitchFamily="18" charset="0"/>
                <a:ea typeface="DFKai-SB" pitchFamily="65" charset="-120"/>
                <a:cs typeface="Times New Roman" pitchFamily="18" charset="0"/>
              </a:rPr>
              <a:t> R-R &amp; G-G &amp; B-B</a:t>
            </a:r>
            <a:r>
              <a:rPr lang="zh-TW" altLang="en-US" sz="2000" b="1" dirty="0" smtClean="0">
                <a:solidFill>
                  <a:srgbClr val="0000CC"/>
                </a:solidFill>
                <a:latin typeface="Times New Roman" pitchFamily="18" charset="0"/>
                <a:ea typeface="DFKai-SB" pitchFamily="65" charset="-120"/>
                <a:cs typeface="Times New Roman" pitchFamily="18" charset="0"/>
              </a:rPr>
              <a:t>，使</a:t>
            </a:r>
            <a:r>
              <a:rPr lang="en-US" altLang="zh-TW" sz="2000" b="1" dirty="0" smtClean="0">
                <a:solidFill>
                  <a:srgbClr val="0000CC"/>
                </a:solidFill>
                <a:latin typeface="Times New Roman" pitchFamily="18" charset="0"/>
                <a:ea typeface="DFKai-SB" pitchFamily="65" charset="-120"/>
                <a:cs typeface="Times New Roman" pitchFamily="18" charset="0"/>
              </a:rPr>
              <a:t>U22</a:t>
            </a:r>
            <a:r>
              <a:rPr lang="zh-TW" altLang="en-US" sz="2000" b="1" dirty="0" smtClean="0">
                <a:solidFill>
                  <a:srgbClr val="0000CC"/>
                </a:solidFill>
                <a:latin typeface="Times New Roman" pitchFamily="18" charset="0"/>
                <a:ea typeface="DFKai-SB" pitchFamily="65" charset="-120"/>
                <a:cs typeface="Times New Roman" pitchFamily="18" charset="0"/>
              </a:rPr>
              <a:t> </a:t>
            </a:r>
            <a:r>
              <a:rPr lang="en-US" altLang="zh-TW" sz="2000" b="1" dirty="0" smtClean="0">
                <a:solidFill>
                  <a:srgbClr val="0000CC"/>
                </a:solidFill>
                <a:latin typeface="Times New Roman" pitchFamily="18" charset="0"/>
                <a:ea typeface="DFKai-SB" pitchFamily="65" charset="-120"/>
                <a:cs typeface="Times New Roman" pitchFamily="18" charset="0"/>
              </a:rPr>
              <a:t>LED </a:t>
            </a:r>
            <a:r>
              <a:rPr lang="zh-TW" altLang="en-US" sz="2000" b="1" dirty="0" smtClean="0">
                <a:solidFill>
                  <a:srgbClr val="0000CC"/>
                </a:solidFill>
                <a:latin typeface="Times New Roman" pitchFamily="18" charset="0"/>
                <a:ea typeface="DFKai-SB" pitchFamily="65" charset="-120"/>
                <a:cs typeface="Times New Roman" pitchFamily="18" charset="0"/>
              </a:rPr>
              <a:t>發出白光</a:t>
            </a:r>
            <a:r>
              <a:rPr lang="zh-TW" altLang="en-US" sz="2000" dirty="0" smtClean="0">
                <a:latin typeface="Times New Roman" pitchFamily="18" charset="0"/>
                <a:ea typeface="DFKai-SB" pitchFamily="65" charset="-120"/>
                <a:cs typeface="Times New Roman" pitchFamily="18" charset="0"/>
              </a:rPr>
              <a:t>，如圖所示。使用稜鏡光柵膜從</a:t>
            </a:r>
            <a:r>
              <a:rPr lang="zh-TW" altLang="en-US" sz="2000" dirty="0" smtClean="0">
                <a:latin typeface="Times New Roman" pitchFamily="18" charset="0"/>
                <a:ea typeface="DFKai-SB" pitchFamily="65" charset="-120"/>
                <a:cs typeface="Times New Roman" pitchFamily="18" charset="0"/>
                <a:sym typeface="Wingdings"/>
              </a:rPr>
              <a:t></a:t>
            </a:r>
            <a:r>
              <a:rPr lang="zh-TW" altLang="en-US" sz="2000" b="1" dirty="0" smtClean="0">
                <a:latin typeface="Times New Roman" pitchFamily="18" charset="0"/>
                <a:ea typeface="DFKai-SB" pitchFamily="65" charset="-120"/>
                <a:cs typeface="Times New Roman" pitchFamily="18" charset="0"/>
              </a:rPr>
              <a:t>不同方向，</a:t>
            </a:r>
            <a:r>
              <a:rPr lang="zh-TW" altLang="en-US" sz="2000" b="1" dirty="0" smtClean="0">
                <a:latin typeface="Times New Roman" pitchFamily="18" charset="0"/>
                <a:ea typeface="DFKai-SB" pitchFamily="65" charset="-120"/>
                <a:cs typeface="Times New Roman" pitchFamily="18" charset="0"/>
                <a:sym typeface="Wingdings"/>
              </a:rPr>
              <a:t></a:t>
            </a:r>
            <a:r>
              <a:rPr lang="zh-TW" altLang="en-US" sz="2000" b="1" dirty="0" smtClean="0">
                <a:latin typeface="Times New Roman" pitchFamily="18" charset="0"/>
                <a:ea typeface="DFKai-SB" pitchFamily="65" charset="-120"/>
                <a:cs typeface="Times New Roman" pitchFamily="18" charset="0"/>
              </a:rPr>
              <a:t>不同角度</a:t>
            </a:r>
            <a:r>
              <a:rPr lang="en-US" altLang="zh-TW" sz="2000" b="1" dirty="0" smtClean="0">
                <a:latin typeface="Times New Roman" pitchFamily="18" charset="0"/>
                <a:ea typeface="DFKai-SB" pitchFamily="65" charset="-120"/>
                <a:cs typeface="Times New Roman" pitchFamily="18" charset="0"/>
              </a:rPr>
              <a:t>,</a:t>
            </a:r>
            <a:r>
              <a:rPr lang="zh-TW" altLang="en-US" sz="2000" dirty="0" smtClean="0">
                <a:latin typeface="Times New Roman" pitchFamily="18" charset="0"/>
                <a:ea typeface="DFKai-SB" pitchFamily="65" charset="-120"/>
                <a:cs typeface="Times New Roman" pitchFamily="18" charset="0"/>
              </a:rPr>
              <a:t>觀察</a:t>
            </a:r>
            <a:r>
              <a:rPr lang="en-US" altLang="zh-TW" sz="2000" dirty="0" smtClean="0">
                <a:latin typeface="Times New Roman" pitchFamily="18" charset="0"/>
                <a:ea typeface="DFKai-SB" pitchFamily="65" charset="-120"/>
                <a:cs typeface="Times New Roman" pitchFamily="18" charset="0"/>
              </a:rPr>
              <a:t>U22</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的發光光譜。</a:t>
            </a:r>
            <a:endParaRPr lang="en-US" altLang="zh-TW" sz="2000" dirty="0" smtClean="0">
              <a:latin typeface="Times New Roman" pitchFamily="18" charset="0"/>
              <a:ea typeface="DFKai-SB" pitchFamily="65" charset="-120"/>
              <a:cs typeface="Times New Roman" pitchFamily="18" charset="0"/>
            </a:endParaRPr>
          </a:p>
          <a:p>
            <a:pPr marL="266700" lvl="1" indent="-266700">
              <a:spcBef>
                <a:spcPts val="600"/>
              </a:spcBef>
            </a:pPr>
            <a:r>
              <a:rPr lang="zh-TW" altLang="en-US" sz="2000" dirty="0" smtClean="0">
                <a:latin typeface="Times New Roman" pitchFamily="18" charset="0"/>
                <a:ea typeface="DFKai-SB" pitchFamily="65" charset="-120"/>
                <a:cs typeface="Times New Roman" pitchFamily="18" charset="0"/>
                <a:sym typeface="Wingdings"/>
              </a:rPr>
              <a:t></a:t>
            </a:r>
            <a:r>
              <a:rPr lang="en-US" altLang="zh-TW" sz="2000" dirty="0" smtClean="0">
                <a:latin typeface="Times New Roman" pitchFamily="18" charset="0"/>
                <a:ea typeface="DFKai-SB" pitchFamily="65" charset="-120"/>
                <a:cs typeface="Times New Roman" pitchFamily="18" charset="0"/>
                <a:sym typeface="Wingdings"/>
              </a:rPr>
              <a:t>	</a:t>
            </a:r>
            <a:r>
              <a:rPr lang="zh-TW" altLang="en-US" sz="2000" dirty="0" smtClean="0">
                <a:latin typeface="Times New Roman" pitchFamily="18" charset="0"/>
                <a:ea typeface="DFKai-SB" pitchFamily="65" charset="-120"/>
                <a:cs typeface="Times New Roman" pitchFamily="18" charset="0"/>
              </a:rPr>
              <a:t>因</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所產生的白光是由僅能分別產生紅光，綠光和藍光的</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，彼此緊鄰在一起組合而成的。故實際的光譜會隨觀察視線的方向和角度而有變化。</a:t>
            </a:r>
            <a:endParaRPr lang="en-US" altLang="zh-TW" sz="2000" dirty="0" smtClean="0">
              <a:latin typeface="Times New Roman" pitchFamily="18" charset="0"/>
              <a:ea typeface="DFKai-SB" pitchFamily="65" charset="-120"/>
              <a:cs typeface="Times New Roman" pitchFamily="18" charset="0"/>
            </a:endParaRPr>
          </a:p>
          <a:p>
            <a:pPr marL="266700" lvl="1" indent="-266700">
              <a:spcBef>
                <a:spcPts val="600"/>
              </a:spcBef>
            </a:pPr>
            <a:r>
              <a:rPr lang="en-US" altLang="zh-TW" sz="2000" dirty="0" smtClean="0">
                <a:latin typeface="Times New Roman" pitchFamily="18" charset="0"/>
                <a:ea typeface="DFKai-SB" pitchFamily="65" charset="-120"/>
                <a:cs typeface="Times New Roman" pitchFamily="18" charset="0"/>
              </a:rPr>
              <a:t>2.	</a:t>
            </a:r>
            <a:r>
              <a:rPr lang="zh-TW" altLang="en-US" sz="2000" b="1" dirty="0" smtClean="0">
                <a:solidFill>
                  <a:srgbClr val="0000CC"/>
                </a:solidFill>
                <a:latin typeface="Times New Roman" pitchFamily="18" charset="0"/>
                <a:ea typeface="DFKai-SB" pitchFamily="65" charset="-120"/>
                <a:cs typeface="Times New Roman" pitchFamily="18" charset="0"/>
              </a:rPr>
              <a:t>拆除</a:t>
            </a:r>
            <a:r>
              <a:rPr lang="en-US" altLang="zh-TW" sz="2000" b="1" dirty="0" smtClean="0">
                <a:solidFill>
                  <a:srgbClr val="0000CC"/>
                </a:solidFill>
                <a:latin typeface="Times New Roman" pitchFamily="18" charset="0"/>
                <a:ea typeface="DFKai-SB" pitchFamily="65" charset="-120"/>
                <a:cs typeface="Times New Roman" pitchFamily="18" charset="0"/>
              </a:rPr>
              <a:t>R-R, G-G, </a:t>
            </a:r>
            <a:r>
              <a:rPr lang="zh-TW" altLang="en-US" sz="2000" b="1" dirty="0" smtClean="0">
                <a:solidFill>
                  <a:srgbClr val="0000CC"/>
                </a:solidFill>
                <a:latin typeface="Times New Roman" pitchFamily="18" charset="0"/>
                <a:ea typeface="DFKai-SB" pitchFamily="65" charset="-120"/>
                <a:cs typeface="Times New Roman" pitchFamily="18" charset="0"/>
              </a:rPr>
              <a:t>和</a:t>
            </a:r>
            <a:r>
              <a:rPr lang="en-US" altLang="zh-TW" sz="2000" b="1" dirty="0" smtClean="0">
                <a:solidFill>
                  <a:srgbClr val="0000CC"/>
                </a:solidFill>
                <a:latin typeface="Times New Roman" pitchFamily="18" charset="0"/>
                <a:ea typeface="DFKai-SB" pitchFamily="65" charset="-120"/>
                <a:cs typeface="Times New Roman" pitchFamily="18" charset="0"/>
              </a:rPr>
              <a:t>B-B</a:t>
            </a:r>
            <a:r>
              <a:rPr lang="zh-TW" altLang="en-US" sz="2000" b="1" dirty="0" smtClean="0">
                <a:solidFill>
                  <a:srgbClr val="0000CC"/>
                </a:solidFill>
                <a:latin typeface="Times New Roman" pitchFamily="18" charset="0"/>
                <a:ea typeface="DFKai-SB" pitchFamily="65" charset="-120"/>
                <a:cs typeface="Times New Roman" pitchFamily="18" charset="0"/>
              </a:rPr>
              <a:t>的接線，連接</a:t>
            </a:r>
            <a:r>
              <a:rPr lang="en-US" altLang="zh-TW" sz="2000" b="1" dirty="0" smtClean="0">
                <a:solidFill>
                  <a:srgbClr val="0000CC"/>
                </a:solidFill>
                <a:latin typeface="Times New Roman" pitchFamily="18" charset="0"/>
                <a:ea typeface="DFKai-SB" pitchFamily="65" charset="-120"/>
                <a:cs typeface="Times New Roman" pitchFamily="18" charset="0"/>
              </a:rPr>
              <a:t>W-W</a:t>
            </a:r>
            <a:r>
              <a:rPr lang="zh-TW" altLang="en-US" sz="2000" b="1" dirty="0" smtClean="0">
                <a:solidFill>
                  <a:srgbClr val="0000CC"/>
                </a:solidFill>
                <a:latin typeface="Times New Roman" pitchFamily="18" charset="0"/>
                <a:ea typeface="DFKai-SB" pitchFamily="65" charset="-120"/>
                <a:cs typeface="Times New Roman" pitchFamily="18" charset="0"/>
              </a:rPr>
              <a:t>，使</a:t>
            </a:r>
            <a:r>
              <a:rPr lang="en-US" altLang="zh-TW" sz="2000" b="1" dirty="0" smtClean="0">
                <a:solidFill>
                  <a:srgbClr val="0000CC"/>
                </a:solidFill>
                <a:latin typeface="Times New Roman" pitchFamily="18" charset="0"/>
                <a:ea typeface="DFKai-SB" pitchFamily="65" charset="-120"/>
                <a:cs typeface="Times New Roman" pitchFamily="18" charset="0"/>
              </a:rPr>
              <a:t>D6</a:t>
            </a:r>
            <a:r>
              <a:rPr lang="zh-TW" altLang="en-US" sz="2000" b="1" dirty="0" smtClean="0">
                <a:solidFill>
                  <a:srgbClr val="0000CC"/>
                </a:solidFill>
                <a:latin typeface="Times New Roman" pitchFamily="18" charset="0"/>
                <a:ea typeface="DFKai-SB" pitchFamily="65" charset="-120"/>
                <a:cs typeface="Times New Roman" pitchFamily="18" charset="0"/>
              </a:rPr>
              <a:t>發出白光</a:t>
            </a:r>
            <a:r>
              <a:rPr lang="zh-TW" altLang="en-US" sz="2000" dirty="0" smtClean="0">
                <a:latin typeface="Times New Roman" pitchFamily="18" charset="0"/>
                <a:ea typeface="DFKai-SB" pitchFamily="65" charset="-120"/>
                <a:cs typeface="Times New Roman" pitchFamily="18" charset="0"/>
              </a:rPr>
              <a:t>，如電路</a:t>
            </a:r>
            <a:r>
              <a:rPr lang="en-US" altLang="zh-TW" sz="2000" dirty="0" smtClean="0">
                <a:latin typeface="Times New Roman" pitchFamily="18" charset="0"/>
                <a:ea typeface="DFKai-SB" pitchFamily="65" charset="-120"/>
                <a:cs typeface="Times New Roman" pitchFamily="18" charset="0"/>
              </a:rPr>
              <a:t>82</a:t>
            </a:r>
            <a:r>
              <a:rPr lang="zh-TW" altLang="en-US" sz="2000" dirty="0" smtClean="0">
                <a:latin typeface="Times New Roman" pitchFamily="18" charset="0"/>
                <a:ea typeface="DFKai-SB" pitchFamily="65" charset="-120"/>
                <a:cs typeface="Times New Roman" pitchFamily="18" charset="0"/>
              </a:rPr>
              <a:t>。再次使用稜鏡光柵膜，查看白光</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D6</a:t>
            </a:r>
            <a:r>
              <a:rPr lang="zh-TW" altLang="en-US" sz="2000" dirty="0" smtClean="0">
                <a:latin typeface="Times New Roman" pitchFamily="18" charset="0"/>
                <a:ea typeface="DFKai-SB" pitchFamily="65" charset="-120"/>
                <a:cs typeface="Times New Roman" pitchFamily="18" charset="0"/>
              </a:rPr>
              <a:t>的光譜；並與</a:t>
            </a:r>
            <a:r>
              <a:rPr lang="en-US" altLang="zh-TW" sz="2000" dirty="0" smtClean="0">
                <a:latin typeface="Times New Roman" pitchFamily="18" charset="0"/>
                <a:ea typeface="DFKai-SB" pitchFamily="65" charset="-120"/>
                <a:cs typeface="Times New Roman" pitchFamily="18" charset="0"/>
              </a:rPr>
              <a:t>U22</a:t>
            </a:r>
            <a:r>
              <a:rPr lang="zh-TW" altLang="en-US" sz="2000" dirty="0" smtClean="0">
                <a:latin typeface="Times New Roman" pitchFamily="18" charset="0"/>
                <a:ea typeface="DFKai-SB" pitchFamily="65" charset="-120"/>
                <a:cs typeface="Times New Roman" pitchFamily="18" charset="0"/>
              </a:rPr>
              <a:t>的白光光譜比較。</a:t>
            </a:r>
            <a:endParaRPr lang="en-US" altLang="zh-TW" sz="2000" dirty="0" smtClean="0">
              <a:latin typeface="Times New Roman" pitchFamily="18" charset="0"/>
              <a:ea typeface="DFKai-SB" pitchFamily="65" charset="-120"/>
              <a:cs typeface="Times New Roman" pitchFamily="18" charset="0"/>
            </a:endParaRPr>
          </a:p>
          <a:p>
            <a:pPr marL="266700" lvl="1" indent="-266700">
              <a:spcBef>
                <a:spcPts val="600"/>
              </a:spcBef>
            </a:pPr>
            <a:r>
              <a:rPr lang="zh-TW" altLang="en-US" sz="2000" dirty="0" smtClean="0">
                <a:latin typeface="Times New Roman" pitchFamily="18" charset="0"/>
                <a:ea typeface="DFKai-SB" pitchFamily="65" charset="-120"/>
                <a:cs typeface="Times New Roman" pitchFamily="18" charset="0"/>
                <a:sym typeface="Wingdings"/>
              </a:rPr>
              <a:t></a:t>
            </a:r>
            <a:r>
              <a:rPr lang="en-US" altLang="zh-TW" sz="2000" dirty="0" smtClean="0">
                <a:latin typeface="Times New Roman" pitchFamily="18" charset="0"/>
                <a:ea typeface="DFKai-SB" pitchFamily="65" charset="-120"/>
                <a:cs typeface="Times New Roman" pitchFamily="18" charset="0"/>
                <a:sym typeface="Wingdings"/>
              </a:rPr>
              <a:t>	</a:t>
            </a:r>
            <a:r>
              <a:rPr lang="zh-TW" altLang="en-US" sz="2000" dirty="0" smtClean="0">
                <a:latin typeface="Times New Roman" pitchFamily="18" charset="0"/>
                <a:ea typeface="DFKai-SB" pitchFamily="65" charset="-120"/>
                <a:cs typeface="Times New Roman" pitchFamily="18" charset="0"/>
              </a:rPr>
              <a:t>因</a:t>
            </a:r>
            <a:r>
              <a:rPr lang="en-US" altLang="zh-TW" sz="2000" dirty="0" smtClean="0">
                <a:solidFill>
                  <a:srgbClr val="0000CC"/>
                </a:solidFill>
                <a:latin typeface="Times New Roman" pitchFamily="18" charset="0"/>
                <a:ea typeface="DFKai-SB" pitchFamily="65" charset="-120"/>
                <a:cs typeface="Times New Roman" pitchFamily="18" charset="0"/>
              </a:rPr>
              <a:t>D6</a:t>
            </a:r>
            <a:r>
              <a:rPr lang="zh-TW" altLang="en-US" sz="2000" dirty="0" smtClean="0">
                <a:solidFill>
                  <a:srgbClr val="0000CC"/>
                </a:solidFill>
                <a:latin typeface="Times New Roman" pitchFamily="18" charset="0"/>
                <a:ea typeface="DFKai-SB" pitchFamily="65" charset="-120"/>
                <a:cs typeface="Times New Roman" pitchFamily="18" charset="0"/>
              </a:rPr>
              <a:t>的白光是由單個</a:t>
            </a:r>
            <a:r>
              <a:rPr lang="en-US" altLang="zh-TW" sz="2000" dirty="0" smtClean="0">
                <a:solidFill>
                  <a:srgbClr val="0000CC"/>
                </a:solidFill>
                <a:latin typeface="Times New Roman" pitchFamily="18" charset="0"/>
                <a:ea typeface="DFKai-SB" pitchFamily="65" charset="-120"/>
                <a:cs typeface="Times New Roman" pitchFamily="18" charset="0"/>
              </a:rPr>
              <a:t>LED</a:t>
            </a:r>
            <a:r>
              <a:rPr lang="zh-TW" altLang="en-US" sz="2000" dirty="0" smtClean="0">
                <a:solidFill>
                  <a:srgbClr val="0000CC"/>
                </a:solidFill>
                <a:latin typeface="Times New Roman" pitchFamily="18" charset="0"/>
                <a:ea typeface="DFKai-SB" pitchFamily="65" charset="-120"/>
                <a:cs typeface="Times New Roman" pitchFamily="18" charset="0"/>
              </a:rPr>
              <a:t>產生</a:t>
            </a:r>
            <a:r>
              <a:rPr lang="zh-TW" altLang="en-US" sz="2000" dirty="0" smtClean="0">
                <a:latin typeface="Times New Roman" pitchFamily="18" charset="0"/>
                <a:ea typeface="DFKai-SB" pitchFamily="65" charset="-120"/>
                <a:cs typeface="Times New Roman" pitchFamily="18" charset="0"/>
              </a:rPr>
              <a:t>的，故光頻不僅不會隨觀察的視角和方向而變化；且亮度比較亮。</a:t>
            </a:r>
            <a:endParaRPr lang="zh-TW" altLang="en-US" dirty="0">
              <a:latin typeface="Times New Roman" panose="02020603050405020304" pitchFamily="18" charset="0"/>
              <a:cs typeface="Times New Roman" panose="02020603050405020304" pitchFamily="18" charset="0"/>
            </a:endParaRPr>
          </a:p>
        </p:txBody>
      </p:sp>
      <p:grpSp>
        <p:nvGrpSpPr>
          <p:cNvPr id="11" name="群組 10"/>
          <p:cNvGrpSpPr/>
          <p:nvPr/>
        </p:nvGrpSpPr>
        <p:grpSpPr>
          <a:xfrm>
            <a:off x="218904" y="857232"/>
            <a:ext cx="4853162" cy="5572164"/>
            <a:chOff x="142844" y="857232"/>
            <a:chExt cx="5210012" cy="5888748"/>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6416" t="1376"/>
            <a:stretch>
              <a:fillRect/>
            </a:stretch>
          </p:blipFill>
          <p:spPr bwMode="auto">
            <a:xfrm>
              <a:off x="142844" y="932729"/>
              <a:ext cx="5210012" cy="5813251"/>
            </a:xfrm>
            <a:prstGeom prst="rect">
              <a:avLst/>
            </a:prstGeom>
            <a:noFill/>
            <a:ln w="22225">
              <a:solidFill>
                <a:srgbClr val="C00000"/>
              </a:solidFill>
              <a:prstDash val="solid"/>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乘號 4"/>
            <p:cNvSpPr/>
            <p:nvPr/>
          </p:nvSpPr>
          <p:spPr>
            <a:xfrm>
              <a:off x="142844" y="1416595"/>
              <a:ext cx="785818" cy="512207"/>
            </a:xfrm>
            <a:prstGeom prst="mathMultiply">
              <a:avLst/>
            </a:prstGeom>
            <a:solidFill>
              <a:srgbClr val="FFFFCC"/>
            </a:solidFill>
            <a:ln w="22225">
              <a:solidFill>
                <a:srgbClr val="C00000"/>
              </a:solidFill>
              <a:prstDash val="solid"/>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pic>
          <p:nvPicPr>
            <p:cNvPr id="1026" name="Picture 2"/>
            <p:cNvPicPr>
              <a:picLocks noChangeAspect="1" noChangeArrowheads="1"/>
            </p:cNvPicPr>
            <p:nvPr/>
          </p:nvPicPr>
          <p:blipFill>
            <a:blip r:embed="rId4" cstate="print"/>
            <a:srcRect/>
            <a:stretch>
              <a:fillRect/>
            </a:stretch>
          </p:blipFill>
          <p:spPr bwMode="auto">
            <a:xfrm rot="16200000">
              <a:off x="1439845" y="1431900"/>
              <a:ext cx="971540" cy="342910"/>
            </a:xfrm>
            <a:prstGeom prst="rect">
              <a:avLst/>
            </a:prstGeom>
            <a:noFill/>
            <a:ln w="22225">
              <a:solidFill>
                <a:srgbClr val="C00000"/>
              </a:solidFill>
              <a:prstDash val="solid"/>
              <a:miter lim="800000"/>
              <a:headEnd/>
              <a:tailEnd/>
            </a:ln>
            <a:effectLst>
              <a:softEdge rad="31750"/>
            </a:effectLst>
          </p:spPr>
        </p:pic>
        <p:pic>
          <p:nvPicPr>
            <p:cNvPr id="7" name="Picture 2"/>
            <p:cNvPicPr>
              <a:picLocks noChangeAspect="1" noChangeArrowheads="1"/>
            </p:cNvPicPr>
            <p:nvPr/>
          </p:nvPicPr>
          <p:blipFill>
            <a:blip r:embed="rId4" cstate="print"/>
            <a:srcRect/>
            <a:stretch>
              <a:fillRect/>
            </a:stretch>
          </p:blipFill>
          <p:spPr bwMode="auto">
            <a:xfrm rot="16200000">
              <a:off x="2128825" y="1460491"/>
              <a:ext cx="971540" cy="342910"/>
            </a:xfrm>
            <a:prstGeom prst="rect">
              <a:avLst/>
            </a:prstGeom>
            <a:noFill/>
            <a:ln w="22225">
              <a:solidFill>
                <a:srgbClr val="C00000"/>
              </a:solidFill>
              <a:prstDash val="solid"/>
              <a:miter lim="800000"/>
              <a:headEnd/>
              <a:tailEnd/>
            </a:ln>
            <a:effectLst>
              <a:softEdge rad="31750"/>
            </a:effectLst>
          </p:spPr>
        </p:pic>
        <p:pic>
          <p:nvPicPr>
            <p:cNvPr id="8" name="Picture 2"/>
            <p:cNvPicPr>
              <a:picLocks noChangeAspect="1" noChangeArrowheads="1"/>
            </p:cNvPicPr>
            <p:nvPr/>
          </p:nvPicPr>
          <p:blipFill>
            <a:blip r:embed="rId4" cstate="print"/>
            <a:srcRect/>
            <a:stretch>
              <a:fillRect/>
            </a:stretch>
          </p:blipFill>
          <p:spPr bwMode="auto">
            <a:xfrm rot="16200000">
              <a:off x="2841625" y="1452553"/>
              <a:ext cx="971540" cy="342910"/>
            </a:xfrm>
            <a:prstGeom prst="rect">
              <a:avLst/>
            </a:prstGeom>
            <a:noFill/>
            <a:ln w="22225">
              <a:solidFill>
                <a:srgbClr val="C00000"/>
              </a:solidFill>
              <a:prstDash val="solid"/>
              <a:miter lim="800000"/>
              <a:headEnd/>
              <a:tailEnd/>
            </a:ln>
            <a:effectLst>
              <a:softEdge rad="31750"/>
            </a:effectLst>
          </p:spPr>
        </p:pic>
        <p:sp>
          <p:nvSpPr>
            <p:cNvPr id="9" name="圓角矩形 8"/>
            <p:cNvSpPr/>
            <p:nvPr/>
          </p:nvSpPr>
          <p:spPr>
            <a:xfrm>
              <a:off x="1571604" y="857232"/>
              <a:ext cx="2198926" cy="1357322"/>
            </a:xfrm>
            <a:prstGeom prst="roundRect">
              <a:avLst/>
            </a:prstGeom>
            <a:noFill/>
            <a:ln w="22225">
              <a:solidFill>
                <a:srgbClr val="C00000"/>
              </a:solidFill>
              <a:prstDash val="solid"/>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grpSp>
    </p:spTree>
    <p:extLst>
      <p:ext uri="{BB962C8B-B14F-4D97-AF65-F5344CB8AC3E}">
        <p14:creationId xmlns:p14="http://schemas.microsoft.com/office/powerpoint/2010/main" xmlns="" val="266268610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87624" y="0"/>
            <a:ext cx="6624736" cy="646331"/>
          </a:xfrm>
          <a:prstGeom prst="rect">
            <a:avLst/>
          </a:prstGeom>
        </p:spPr>
        <p:txBody>
          <a:bodyPr wrap="square">
            <a:spAutoFit/>
          </a:bodyPr>
          <a:lstStyle/>
          <a:p>
            <a:pPr lvl="0" algn="ctr"/>
            <a:r>
              <a:rPr lang="en-US" altLang="zh-TW" sz="3600" b="1" dirty="0" smtClean="0">
                <a:solidFill>
                  <a:srgbClr val="0000CC"/>
                </a:solidFill>
                <a:latin typeface="Times New Roman" panose="02020603050405020304" pitchFamily="18" charset="0"/>
                <a:cs typeface="Times New Roman" panose="02020603050405020304" pitchFamily="18" charset="0"/>
              </a:rPr>
              <a:t>(</a:t>
            </a:r>
            <a:r>
              <a:rPr lang="en-US" altLang="zh-TW" sz="3600" b="1" dirty="0">
                <a:solidFill>
                  <a:srgbClr val="0000CC"/>
                </a:solidFill>
                <a:latin typeface="Times New Roman" panose="02020603050405020304" pitchFamily="18" charset="0"/>
                <a:cs typeface="Times New Roman" panose="02020603050405020304" pitchFamily="18" charset="0"/>
              </a:rPr>
              <a:t>85) LED Color Spectrum (IV)</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5426"/>
          <a:stretch>
            <a:fillRect/>
          </a:stretch>
        </p:blipFill>
        <p:spPr bwMode="auto">
          <a:xfrm>
            <a:off x="214282" y="714356"/>
            <a:ext cx="3527216" cy="3643338"/>
          </a:xfrm>
          <a:prstGeom prst="rect">
            <a:avLst/>
          </a:prstGeom>
          <a:noFill/>
          <a:ln>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3857620" y="642918"/>
            <a:ext cx="5146680" cy="3985706"/>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rtlCol="0">
            <a:spAutoFit/>
          </a:bodyPr>
          <a:lstStyle/>
          <a:p>
            <a:pPr marL="266700" indent="-266700">
              <a:buFont typeface="+mj-lt"/>
              <a:buAutoNum type="arabicPeriod"/>
            </a:pPr>
            <a:r>
              <a:rPr lang="zh-TW" altLang="en-US" sz="2300" dirty="0" smtClean="0">
                <a:latin typeface="Times New Roman" pitchFamily="18" charset="0"/>
                <a:ea typeface="DFKai-SB" pitchFamily="65" charset="-120"/>
                <a:cs typeface="Times New Roman" pitchFamily="18" charset="0"/>
              </a:rPr>
              <a:t>分別以</a:t>
            </a:r>
            <a:r>
              <a:rPr lang="zh-TW" altLang="en-US" sz="2300" dirty="0" smtClean="0">
                <a:solidFill>
                  <a:srgbClr val="0000CC"/>
                </a:solidFill>
                <a:latin typeface="Times New Roman" pitchFamily="18" charset="0"/>
                <a:ea typeface="DFKai-SB" pitchFamily="65" charset="-120"/>
                <a:cs typeface="Times New Roman" pitchFamily="18" charset="0"/>
              </a:rPr>
              <a:t>紅、藍、綠色三原色的濾光紙</a:t>
            </a:r>
            <a:r>
              <a:rPr lang="zh-TW" altLang="en-US" sz="2300" dirty="0" smtClean="0">
                <a:latin typeface="Times New Roman" pitchFamily="18" charset="0"/>
                <a:ea typeface="DFKai-SB" pitchFamily="65" charset="-120"/>
                <a:cs typeface="Times New Roman" pitchFamily="18" charset="0"/>
              </a:rPr>
              <a:t>取代稜鏡光柵膜，重複電路</a:t>
            </a:r>
            <a:r>
              <a:rPr lang="en-US" altLang="zh-TW" sz="2300" dirty="0" smtClean="0">
                <a:latin typeface="Times New Roman" pitchFamily="18" charset="0"/>
                <a:ea typeface="DFKai-SB" pitchFamily="65" charset="-120"/>
                <a:cs typeface="Times New Roman" pitchFamily="18" charset="0"/>
              </a:rPr>
              <a:t>82-84</a:t>
            </a:r>
            <a:r>
              <a:rPr lang="zh-TW" altLang="en-US" sz="2300" dirty="0" smtClean="0">
                <a:latin typeface="Times New Roman" pitchFamily="18" charset="0"/>
                <a:ea typeface="DFKai-SB" pitchFamily="65" charset="-120"/>
                <a:cs typeface="Times New Roman" pitchFamily="18" charset="0"/>
              </a:rPr>
              <a:t>中所有實驗觀察。</a:t>
            </a:r>
            <a:endParaRPr lang="en-US" altLang="zh-TW" sz="2300" dirty="0" smtClean="0">
              <a:latin typeface="Times New Roman" pitchFamily="18" charset="0"/>
              <a:ea typeface="DFKai-SB" pitchFamily="65" charset="-120"/>
              <a:cs typeface="Times New Roman" pitchFamily="18" charset="0"/>
            </a:endParaRPr>
          </a:p>
          <a:p>
            <a:pPr marL="266700" indent="-266700">
              <a:buFont typeface="+mj-lt"/>
              <a:buAutoNum type="arabicPeriod"/>
            </a:pPr>
            <a:r>
              <a:rPr lang="zh-TW" altLang="en-US" sz="2300" dirty="0" smtClean="0">
                <a:latin typeface="Times New Roman" pitchFamily="18" charset="0"/>
                <a:ea typeface="DFKai-SB" pitchFamily="65" charset="-120"/>
                <a:cs typeface="Times New Roman" pitchFamily="18" charset="0"/>
              </a:rPr>
              <a:t>特定顏色的濾紙，表示允許該顏色的光可穿透濾紙，但阻隔其他兩原色的光無法通過。</a:t>
            </a:r>
            <a:endParaRPr lang="en-US" altLang="zh-TW" sz="2300" dirty="0" smtClean="0">
              <a:latin typeface="Times New Roman" pitchFamily="18" charset="0"/>
              <a:ea typeface="DFKai-SB" pitchFamily="65" charset="-120"/>
              <a:cs typeface="Times New Roman" pitchFamily="18" charset="0"/>
            </a:endParaRPr>
          </a:p>
          <a:p>
            <a:pPr marL="266700" indent="-266700">
              <a:buFont typeface="+mj-lt"/>
              <a:buAutoNum type="arabicPeriod"/>
            </a:pPr>
            <a:r>
              <a:rPr lang="zh-TW" altLang="en-US" sz="2300" dirty="0" smtClean="0">
                <a:latin typeface="Times New Roman" pitchFamily="18" charset="0"/>
                <a:ea typeface="DFKai-SB" pitchFamily="65" charset="-120"/>
                <a:cs typeface="Times New Roman" pitchFamily="18" charset="0"/>
              </a:rPr>
              <a:t>若三原色的濾紙疊在一起，則理論上應該會阻隔所光線。</a:t>
            </a:r>
            <a:endParaRPr lang="en-US" altLang="zh-TW" sz="2300" dirty="0" smtClean="0">
              <a:latin typeface="Times New Roman" pitchFamily="18" charset="0"/>
              <a:ea typeface="DFKai-SB" pitchFamily="65" charset="-120"/>
              <a:cs typeface="Times New Roman" pitchFamily="18" charset="0"/>
            </a:endParaRPr>
          </a:p>
          <a:p>
            <a:pPr marL="266700" indent="-266700">
              <a:buFont typeface="+mj-lt"/>
              <a:buAutoNum type="arabicPeriod"/>
            </a:pPr>
            <a:r>
              <a:rPr lang="zh-TW" altLang="en-US" sz="2300" dirty="0" smtClean="0">
                <a:latin typeface="Times New Roman" pitchFamily="18" charset="0"/>
                <a:ea typeface="DFKai-SB" pitchFamily="65" charset="-120"/>
                <a:cs typeface="Times New Roman" pitchFamily="18" charset="0"/>
              </a:rPr>
              <a:t>但實際上，一般濾紙的濾光效果通常不是很完全。</a:t>
            </a:r>
            <a:endParaRPr lang="en-US" altLang="zh-TW" sz="2300" dirty="0" smtClean="0">
              <a:latin typeface="Times New Roman" pitchFamily="18" charset="0"/>
              <a:ea typeface="DFKai-SB" pitchFamily="65" charset="-120"/>
              <a:cs typeface="Times New Roman" pitchFamily="18" charset="0"/>
            </a:endParaRPr>
          </a:p>
          <a:p>
            <a:pPr marL="266700" indent="-266700">
              <a:buFont typeface="+mj-lt"/>
              <a:buAutoNum type="arabicPeriod"/>
            </a:pPr>
            <a:r>
              <a:rPr lang="en-US" altLang="zh-TW" sz="2300" dirty="0" smtClean="0">
                <a:latin typeface="Times New Roman" pitchFamily="18" charset="0"/>
                <a:ea typeface="DFKai-SB" pitchFamily="65" charset="-120"/>
                <a:cs typeface="Times New Roman" pitchFamily="18" charset="0"/>
              </a:rPr>
              <a:t>p11</a:t>
            </a:r>
            <a:r>
              <a:rPr lang="zh-TW" altLang="en-US" sz="2300" dirty="0" smtClean="0">
                <a:latin typeface="Times New Roman" pitchFamily="18" charset="0"/>
                <a:ea typeface="DFKai-SB" pitchFamily="65" charset="-120"/>
                <a:cs typeface="Times New Roman" pitchFamily="18" charset="0"/>
              </a:rPr>
              <a:t>有更多有關光譜的參考資訊。</a:t>
            </a:r>
            <a:endParaRPr lang="zh-TW" altLang="en-US" sz="2300" dirty="0">
              <a:latin typeface="Times New Roman" pitchFamily="18" charset="0"/>
              <a:ea typeface="DFKai-SB" pitchFamily="65" charset="-120"/>
              <a:cs typeface="Times New Roman" pitchFamily="18" charset="0"/>
            </a:endParaRPr>
          </a:p>
        </p:txBody>
      </p:sp>
      <p:pic>
        <p:nvPicPr>
          <p:cNvPr id="1026" name="Picture 2"/>
          <p:cNvPicPr>
            <a:picLocks noChangeAspect="1" noChangeArrowheads="1"/>
          </p:cNvPicPr>
          <p:nvPr/>
        </p:nvPicPr>
        <p:blipFill>
          <a:blip r:embed="rId4"/>
          <a:srcRect l="1961" r="1960" b="6923"/>
          <a:stretch>
            <a:fillRect/>
          </a:stretch>
        </p:blipFill>
        <p:spPr bwMode="auto">
          <a:xfrm>
            <a:off x="4714876" y="4643446"/>
            <a:ext cx="3391072" cy="2214554"/>
          </a:xfrm>
          <a:prstGeom prst="rect">
            <a:avLst/>
          </a:prstGeom>
          <a:noFill/>
          <a:ln w="9525">
            <a:noFill/>
            <a:miter lim="800000"/>
            <a:headEnd/>
            <a:tailEnd/>
          </a:ln>
          <a:effectLst>
            <a:softEdge rad="31750"/>
          </a:effectLst>
        </p:spPr>
      </p:pic>
      <p:pic>
        <p:nvPicPr>
          <p:cNvPr id="1027" name="Picture 3"/>
          <p:cNvPicPr>
            <a:picLocks noChangeAspect="1" noChangeArrowheads="1"/>
          </p:cNvPicPr>
          <p:nvPr/>
        </p:nvPicPr>
        <p:blipFill>
          <a:blip r:embed="rId5">
            <a:lum bright="-10000" contrast="30000"/>
          </a:blip>
          <a:srcRect/>
          <a:stretch>
            <a:fillRect/>
          </a:stretch>
        </p:blipFill>
        <p:spPr bwMode="auto">
          <a:xfrm>
            <a:off x="357158" y="3935851"/>
            <a:ext cx="3357586" cy="2922149"/>
          </a:xfrm>
          <a:prstGeom prst="rect">
            <a:avLst/>
          </a:prstGeom>
          <a:noFill/>
          <a:ln w="9525">
            <a:noFill/>
            <a:miter lim="800000"/>
            <a:headEnd/>
            <a:tailEnd/>
          </a:ln>
          <a:effectLst>
            <a:softEdge rad="63500"/>
          </a:effectLst>
        </p:spPr>
      </p:pic>
    </p:spTree>
    <p:extLst>
      <p:ext uri="{BB962C8B-B14F-4D97-AF65-F5344CB8AC3E}">
        <p14:creationId xmlns:p14="http://schemas.microsoft.com/office/powerpoint/2010/main" xmlns="" val="26626861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87624" y="0"/>
            <a:ext cx="6624736" cy="646331"/>
          </a:xfrm>
          <a:prstGeom prst="rect">
            <a:avLst/>
          </a:prstGeom>
        </p:spPr>
        <p:txBody>
          <a:bodyPr wrap="square">
            <a:spAutoFit/>
          </a:bodyPr>
          <a:lstStyle/>
          <a:p>
            <a:r>
              <a:rPr lang="en-US" altLang="zh-TW" sz="3600" b="1" dirty="0" smtClean="0">
                <a:solidFill>
                  <a:srgbClr val="0000CC"/>
                </a:solidFill>
                <a:latin typeface="Times New Roman" panose="02020603050405020304" pitchFamily="18" charset="0"/>
                <a:cs typeface="Times New Roman" panose="02020603050405020304" pitchFamily="18" charset="0"/>
              </a:rPr>
              <a:t>(</a:t>
            </a:r>
            <a:r>
              <a:rPr lang="en-US" altLang="zh-TW" sz="3600" b="1" dirty="0">
                <a:solidFill>
                  <a:srgbClr val="0000CC"/>
                </a:solidFill>
                <a:latin typeface="Times New Roman" panose="02020603050405020304" pitchFamily="18" charset="0"/>
                <a:cs typeface="Times New Roman" panose="02020603050405020304" pitchFamily="18" charset="0"/>
              </a:rPr>
              <a:t>86) LED </a:t>
            </a:r>
            <a:r>
              <a:rPr lang="en-US" altLang="zh-TW" sz="3600" b="1" dirty="0" smtClean="0">
                <a:solidFill>
                  <a:srgbClr val="0000CC"/>
                </a:solidFill>
                <a:latin typeface="Times New Roman" panose="02020603050405020304" pitchFamily="18" charset="0"/>
                <a:cs typeface="Times New Roman" panose="02020603050405020304" pitchFamily="18" charset="0"/>
              </a:rPr>
              <a:t>Color Spectrum </a:t>
            </a:r>
            <a:r>
              <a:rPr lang="en-US" altLang="zh-TW" sz="3600" b="1" dirty="0">
                <a:solidFill>
                  <a:srgbClr val="0000CC"/>
                </a:solidFill>
                <a:latin typeface="Times New Roman" panose="02020603050405020304" pitchFamily="18" charset="0"/>
                <a:cs typeface="Times New Roman" panose="02020603050405020304" pitchFamily="18" charset="0"/>
              </a:rPr>
              <a:t>(V)</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
        <p:nvSpPr>
          <p:cNvPr id="3" name="矩形 2"/>
          <p:cNvSpPr/>
          <p:nvPr/>
        </p:nvSpPr>
        <p:spPr>
          <a:xfrm>
            <a:off x="5357818" y="952102"/>
            <a:ext cx="3571868" cy="5499391"/>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rtlCol="0">
            <a:spAutoFit/>
          </a:bodyPr>
          <a:lstStyle/>
          <a:p>
            <a:pPr marL="266700" indent="-266700">
              <a:lnSpc>
                <a:spcPct val="110000"/>
              </a:lnSpc>
              <a:spcBef>
                <a:spcPts val="600"/>
              </a:spcBef>
              <a:buFont typeface="+mj-lt"/>
              <a:buAutoNum type="arabicPeriod"/>
            </a:pPr>
            <a:r>
              <a:rPr lang="zh-TW" altLang="en-US" sz="2400" dirty="0" smtClean="0">
                <a:latin typeface="Times New Roman" pitchFamily="18" charset="0"/>
                <a:ea typeface="DFKai-SB" pitchFamily="65" charset="-120"/>
                <a:cs typeface="Times New Roman" pitchFamily="18" charset="0"/>
              </a:rPr>
              <a:t>重複電路</a:t>
            </a:r>
            <a:r>
              <a:rPr lang="en-US" altLang="zh-TW" sz="2400" dirty="0" smtClean="0">
                <a:latin typeface="Times New Roman" pitchFamily="18" charset="0"/>
                <a:ea typeface="DFKai-SB" pitchFamily="65" charset="-120"/>
                <a:cs typeface="Times New Roman" pitchFamily="18" charset="0"/>
              </a:rPr>
              <a:t>82-86</a:t>
            </a:r>
            <a:r>
              <a:rPr lang="zh-TW" altLang="en-US" sz="2400" dirty="0" smtClean="0">
                <a:latin typeface="Times New Roman" pitchFamily="18" charset="0"/>
                <a:ea typeface="DFKai-SB" pitchFamily="65" charset="-120"/>
                <a:cs typeface="Times New Roman" pitchFamily="18" charset="0"/>
              </a:rPr>
              <a:t>的實驗，但先將光纖的一端插入黑色不透光的光纖端點固定配件內，並將之安放在擬觀測的</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上。</a:t>
            </a:r>
            <a:endParaRPr lang="en-US" altLang="zh-TW" sz="2400" dirty="0" smtClean="0">
              <a:latin typeface="Times New Roman" pitchFamily="18" charset="0"/>
              <a:ea typeface="DFKai-SB" pitchFamily="65" charset="-120"/>
              <a:cs typeface="Times New Roman" pitchFamily="18" charset="0"/>
            </a:endParaRPr>
          </a:p>
          <a:p>
            <a:pPr marL="266700" indent="-266700">
              <a:lnSpc>
                <a:spcPct val="110000"/>
              </a:lnSpc>
              <a:spcBef>
                <a:spcPts val="600"/>
              </a:spcBef>
              <a:buFont typeface="+mj-lt"/>
              <a:buAutoNum type="arabicPeriod"/>
            </a:pPr>
            <a:r>
              <a:rPr lang="zh-TW" altLang="en-US" sz="2400" dirty="0" smtClean="0">
                <a:latin typeface="Times New Roman" pitchFamily="18" charset="0"/>
                <a:ea typeface="DFKai-SB" pitchFamily="65" charset="-120"/>
                <a:cs typeface="Times New Roman" pitchFamily="18" charset="0"/>
              </a:rPr>
              <a:t>當</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的光源沿著光纖從另一尾端射出時，以稜鏡光柵膜觀測此光源的光譜。昏暗的房間。</a:t>
            </a:r>
          </a:p>
          <a:p>
            <a:pPr marL="266700" indent="-266700">
              <a:lnSpc>
                <a:spcPct val="110000"/>
              </a:lnSpc>
              <a:spcBef>
                <a:spcPts val="600"/>
              </a:spcBef>
              <a:buFont typeface="+mj-lt"/>
              <a:buAutoNum type="arabicPeriod"/>
            </a:pPr>
            <a:r>
              <a:rPr lang="zh-TW" altLang="en-US" sz="2400" dirty="0" smtClean="0">
                <a:latin typeface="Times New Roman" pitchFamily="18" charset="0"/>
                <a:ea typeface="DFKai-SB" pitchFamily="65" charset="-120"/>
                <a:cs typeface="Times New Roman" pitchFamily="18" charset="0"/>
              </a:rPr>
              <a:t>經光纖傳送出來的色光雖然不亮，但因光束變得較細窄，故反而使得彩色光譜能更清晰呈現。</a:t>
            </a:r>
            <a:endParaRPr lang="en-US" altLang="zh-TW" sz="2400" dirty="0" smtClean="0">
              <a:latin typeface="Times New Roman" pitchFamily="18" charset="0"/>
              <a:ea typeface="DFKai-SB" pitchFamily="65" charset="-120"/>
              <a:cs typeface="Times New Roman"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6214" t="522"/>
          <a:stretch>
            <a:fillRect/>
          </a:stretch>
        </p:blipFill>
        <p:spPr bwMode="auto">
          <a:xfrm>
            <a:off x="285720" y="857232"/>
            <a:ext cx="4929222" cy="5328943"/>
          </a:xfrm>
          <a:prstGeom prst="rect">
            <a:avLst/>
          </a:prstGeom>
          <a:noFill/>
          <a:ln>
            <a:solidFill>
              <a:srgbClr val="FF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43438" y="796847"/>
            <a:ext cx="571504" cy="1274831"/>
          </a:xfrm>
          <a:prstGeom prst="rect">
            <a:avLst/>
          </a:prstGeom>
          <a:noFill/>
          <a:ln w="15875">
            <a:solidFill>
              <a:srgbClr val="0000CC"/>
            </a:solidFill>
            <a:miter lim="800000"/>
            <a:headEnd/>
            <a:tailEnd/>
          </a:ln>
          <a:extLst>
            <a:ext uri="{909E8E84-426E-40DD-AFC4-6F175D3DCCD1}">
              <a14:hiddenFill xmlns:a14="http://schemas.microsoft.com/office/drawing/2010/main" xmlns="">
                <a:solidFill>
                  <a:schemeClr val="accent1"/>
                </a:solidFill>
              </a14:hiddenFill>
            </a:ext>
          </a:extLst>
        </p:spPr>
      </p:pic>
      <p:sp>
        <p:nvSpPr>
          <p:cNvPr id="6" name="矩形 5"/>
          <p:cNvSpPr/>
          <p:nvPr/>
        </p:nvSpPr>
        <p:spPr>
          <a:xfrm>
            <a:off x="342190" y="6215082"/>
            <a:ext cx="4801314" cy="461665"/>
          </a:xfrm>
          <a:prstGeom prst="rect">
            <a:avLst/>
          </a:prstGeom>
        </p:spPr>
        <p:txBody>
          <a:bodyPr wrap="none">
            <a:spAutoFit/>
          </a:bodyPr>
          <a:lstStyle/>
          <a:p>
            <a:r>
              <a:rPr lang="zh-TW" altLang="en-US" sz="2400" b="1" dirty="0" smtClean="0">
                <a:solidFill>
                  <a:srgbClr val="0000CC"/>
                </a:solidFill>
                <a:latin typeface="Times New Roman" pitchFamily="18" charset="0"/>
                <a:ea typeface="DFKai-SB" pitchFamily="65" charset="-120"/>
                <a:cs typeface="Times New Roman" pitchFamily="18" charset="0"/>
              </a:rPr>
              <a:t>建議在光線昏暗的環境下進行觀測</a:t>
            </a:r>
            <a:endParaRPr lang="zh-TW" altLang="en-US" b="1" dirty="0">
              <a:solidFill>
                <a:srgbClr val="0000CC"/>
              </a:solidFill>
            </a:endParaRPr>
          </a:p>
        </p:txBody>
      </p:sp>
    </p:spTree>
    <p:extLst>
      <p:ext uri="{BB962C8B-B14F-4D97-AF65-F5344CB8AC3E}">
        <p14:creationId xmlns:p14="http://schemas.microsoft.com/office/powerpoint/2010/main" xmlns="" val="266268610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4282" y="68025"/>
            <a:ext cx="8670756" cy="615553"/>
          </a:xfrm>
          <a:prstGeom prst="rect">
            <a:avLst/>
          </a:prstGeom>
        </p:spPr>
        <p:txBody>
          <a:bodyPr wrap="square">
            <a:spAutoFit/>
          </a:bodyPr>
          <a:lstStyle/>
          <a:p>
            <a:pPr lvl="0" algn="ctr"/>
            <a:r>
              <a:rPr lang="en-US" altLang="zh-TW" sz="3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3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87-88)</a:t>
            </a:r>
            <a:r>
              <a:rPr lang="zh-TW" altLang="en-US" sz="3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閃爍與嘟嘟聲光效應</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Blinking Beeping)</a:t>
            </a:r>
            <a:endParaRPr lang="zh-TW" altLang="en-US" sz="32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1403" t="2512"/>
          <a:stretch>
            <a:fillRect/>
          </a:stretch>
        </p:blipFill>
        <p:spPr bwMode="auto">
          <a:xfrm>
            <a:off x="142844" y="2285992"/>
            <a:ext cx="5718719" cy="4429156"/>
          </a:xfrm>
          <a:prstGeom prst="rect">
            <a:avLst/>
          </a:prstGeom>
          <a:noFill/>
          <a:ln>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142844" y="642918"/>
            <a:ext cx="8858312" cy="1523494"/>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rtlCol="0">
            <a:spAutoFit/>
          </a:bodyPr>
          <a:lstStyle/>
          <a:p>
            <a:pPr marL="177800" indent="-177800">
              <a:spcBef>
                <a:spcPts val="600"/>
              </a:spcBef>
              <a:buSzPct val="85000"/>
              <a:buFont typeface="Wingdings" pitchFamily="2" charset="2"/>
              <a:buChar char="l"/>
            </a:pPr>
            <a:r>
              <a:rPr lang="zh-TW" altLang="en-US" sz="2200" dirty="0" smtClean="0">
                <a:latin typeface="Arial Unicode MS" pitchFamily="34" charset="-128"/>
                <a:ea typeface="Arial Unicode MS" pitchFamily="34" charset="-128"/>
                <a:cs typeface="Arial Unicode MS" pitchFamily="34" charset="-128"/>
              </a:rPr>
              <a:t>啟動電路，全彩</a:t>
            </a:r>
            <a:r>
              <a:rPr lang="en-US" altLang="zh-TW" sz="2200" dirty="0" smtClean="0">
                <a:latin typeface="Arial Unicode MS" pitchFamily="34" charset="-128"/>
                <a:ea typeface="Arial Unicode MS" pitchFamily="34" charset="-128"/>
                <a:cs typeface="Arial Unicode MS" pitchFamily="34" charset="-128"/>
              </a:rPr>
              <a:t>D8 LED</a:t>
            </a:r>
            <a:r>
              <a:rPr lang="zh-TW" altLang="en-US" sz="2200" dirty="0" smtClean="0">
                <a:latin typeface="Arial Unicode MS" pitchFamily="34" charset="-128"/>
                <a:ea typeface="Arial Unicode MS" pitchFamily="34" charset="-128"/>
                <a:cs typeface="Arial Unicode MS" pitchFamily="34" charset="-128"/>
              </a:rPr>
              <a:t>連續閃爍著切換光源的顏色，</a:t>
            </a:r>
            <a:r>
              <a:rPr lang="zh-TW" altLang="en-US" sz="2200" dirty="0" smtClean="0">
                <a:latin typeface="Arial Unicode MS" pitchFamily="34" charset="-128"/>
                <a:ea typeface="Arial Unicode MS" pitchFamily="34" charset="-128"/>
                <a:cs typeface="Arial Unicode MS" pitchFamily="34" charset="-128"/>
              </a:rPr>
              <a:t>喇叭</a:t>
            </a:r>
            <a:r>
              <a:rPr lang="en-US" altLang="zh-TW" sz="2200" dirty="0" smtClean="0">
                <a:latin typeface="Arial Unicode MS" pitchFamily="34" charset="-128"/>
                <a:ea typeface="Arial Unicode MS" pitchFamily="34" charset="-128"/>
                <a:cs typeface="Arial Unicode MS" pitchFamily="34" charset="-128"/>
              </a:rPr>
              <a:t>SP </a:t>
            </a:r>
            <a:r>
              <a:rPr lang="en-US" altLang="zh-TW" sz="2200" dirty="0" smtClean="0">
                <a:solidFill>
                  <a:srgbClr val="C00000"/>
                </a:solidFill>
                <a:latin typeface="Arial Unicode MS" pitchFamily="34" charset="-128"/>
                <a:ea typeface="Arial Unicode MS" pitchFamily="34" charset="-128"/>
                <a:cs typeface="Arial Unicode MS" pitchFamily="34" charset="-128"/>
              </a:rPr>
              <a:t>(</a:t>
            </a:r>
            <a:r>
              <a:rPr lang="zh-TW" altLang="en-US" sz="2200" dirty="0" smtClean="0">
                <a:solidFill>
                  <a:srgbClr val="C00000"/>
                </a:solidFill>
                <a:latin typeface="Arial Unicode MS" pitchFamily="34" charset="-128"/>
                <a:ea typeface="Arial Unicode MS" pitchFamily="34" charset="-128"/>
                <a:cs typeface="Arial Unicode MS" pitchFamily="34" charset="-128"/>
              </a:rPr>
              <a:t>或改</a:t>
            </a:r>
            <a:r>
              <a:rPr lang="zh-TW" altLang="en-US" sz="2200" dirty="0" smtClean="0">
                <a:solidFill>
                  <a:srgbClr val="C00000"/>
                </a:solidFill>
                <a:latin typeface="Arial Unicode MS" pitchFamily="34" charset="-128"/>
                <a:ea typeface="Arial Unicode MS" pitchFamily="34" charset="-128"/>
                <a:cs typeface="Arial Unicode MS" pitchFamily="34" charset="-128"/>
              </a:rPr>
              <a:t>接</a:t>
            </a:r>
            <a:r>
              <a:rPr lang="zh-TW" altLang="en-US" sz="2200" dirty="0" smtClean="0">
                <a:solidFill>
                  <a:srgbClr val="C00000"/>
                </a:solidFill>
                <a:latin typeface="Arial Unicode MS" pitchFamily="34" charset="-128"/>
                <a:ea typeface="Arial Unicode MS" pitchFamily="34" charset="-128"/>
                <a:cs typeface="Arial Unicode MS" pitchFamily="34" charset="-128"/>
              </a:rPr>
              <a:t>紅光</a:t>
            </a:r>
            <a:r>
              <a:rPr lang="en-US" altLang="zh-TW" sz="2200" dirty="0" smtClean="0">
                <a:solidFill>
                  <a:srgbClr val="C00000"/>
                </a:solidFill>
                <a:latin typeface="Arial Unicode MS" pitchFamily="34" charset="-128"/>
                <a:ea typeface="Arial Unicode MS" pitchFamily="34" charset="-128"/>
                <a:cs typeface="Arial Unicode MS" pitchFamily="34" charset="-128"/>
              </a:rPr>
              <a:t>D1 LED</a:t>
            </a:r>
            <a:r>
              <a:rPr lang="en-US" altLang="zh-TW" sz="2200" dirty="0" smtClean="0">
                <a:solidFill>
                  <a:srgbClr val="C00000"/>
                </a:solidFill>
                <a:latin typeface="Arial Unicode MS" pitchFamily="34" charset="-128"/>
                <a:ea typeface="Arial Unicode MS" pitchFamily="34" charset="-128"/>
                <a:cs typeface="Arial Unicode MS" pitchFamily="34" charset="-128"/>
              </a:rPr>
              <a:t>)</a:t>
            </a:r>
            <a:r>
              <a:rPr lang="zh-TW" altLang="en-US" sz="2200" dirty="0" smtClean="0">
                <a:latin typeface="Arial Unicode MS" pitchFamily="34" charset="-128"/>
                <a:ea typeface="Arial Unicode MS" pitchFamily="34" charset="-128"/>
                <a:cs typeface="Arial Unicode MS" pitchFamily="34" charset="-128"/>
              </a:rPr>
              <a:t>也會隨著</a:t>
            </a:r>
            <a:r>
              <a:rPr lang="en-US" altLang="zh-TW" sz="2200" dirty="0" smtClean="0">
                <a:latin typeface="Arial Unicode MS" pitchFamily="34" charset="-128"/>
                <a:ea typeface="Arial Unicode MS" pitchFamily="34" charset="-128"/>
                <a:cs typeface="Arial Unicode MS" pitchFamily="34" charset="-128"/>
              </a:rPr>
              <a:t>D8</a:t>
            </a:r>
            <a:r>
              <a:rPr lang="zh-TW" altLang="en-US" sz="2200" dirty="0" smtClean="0">
                <a:latin typeface="Arial Unicode MS" pitchFamily="34" charset="-128"/>
                <a:ea typeface="Arial Unicode MS" pitchFamily="34" charset="-128"/>
                <a:cs typeface="Arial Unicode MS" pitchFamily="34" charset="-128"/>
              </a:rPr>
              <a:t>光源閃爍切換，而</a:t>
            </a:r>
            <a:r>
              <a:rPr lang="zh-TW" altLang="en-US" sz="2200" dirty="0" smtClean="0">
                <a:latin typeface="Arial Unicode MS" pitchFamily="34" charset="-128"/>
                <a:ea typeface="Arial Unicode MS" pitchFamily="34" charset="-128"/>
                <a:cs typeface="Arial Unicode MS" pitchFamily="34" charset="-128"/>
              </a:rPr>
              <a:t>產生嘟嘟聲</a:t>
            </a:r>
            <a:r>
              <a:rPr lang="en-US" altLang="zh-TW" sz="2200" dirty="0" smtClean="0">
                <a:latin typeface="Arial Unicode MS" pitchFamily="34" charset="-128"/>
                <a:ea typeface="Arial Unicode MS" pitchFamily="34" charset="-128"/>
                <a:cs typeface="Arial Unicode MS" pitchFamily="34" charset="-128"/>
              </a:rPr>
              <a:t>(</a:t>
            </a:r>
            <a:r>
              <a:rPr lang="zh-TW" altLang="en-US" sz="2200" dirty="0" smtClean="0">
                <a:latin typeface="Arial Unicode MS" pitchFamily="34" charset="-128"/>
                <a:ea typeface="Arial Unicode MS" pitchFamily="34" charset="-128"/>
                <a:cs typeface="Arial Unicode MS" pitchFamily="34" charset="-128"/>
              </a:rPr>
              <a:t>或紅光</a:t>
            </a:r>
            <a:r>
              <a:rPr lang="en-US" altLang="zh-TW" sz="2200" dirty="0" smtClean="0">
                <a:latin typeface="Arial Unicode MS" pitchFamily="34" charset="-128"/>
                <a:ea typeface="Arial Unicode MS" pitchFamily="34" charset="-128"/>
                <a:cs typeface="Arial Unicode MS" pitchFamily="34" charset="-128"/>
              </a:rPr>
              <a:t>D1</a:t>
            </a:r>
            <a:r>
              <a:rPr lang="zh-TW" altLang="en-US" sz="2200" dirty="0" smtClean="0">
                <a:latin typeface="Arial Unicode MS" pitchFamily="34" charset="-128"/>
                <a:ea typeface="Arial Unicode MS" pitchFamily="34" charset="-128"/>
                <a:cs typeface="Arial Unicode MS" pitchFamily="34" charset="-128"/>
              </a:rPr>
              <a:t>可隨之閃樂</a:t>
            </a:r>
            <a:r>
              <a:rPr lang="en-US" altLang="zh-TW" sz="2200" dirty="0" smtClean="0">
                <a:latin typeface="Arial Unicode MS" pitchFamily="34" charset="-128"/>
                <a:ea typeface="Arial Unicode MS" pitchFamily="34" charset="-128"/>
                <a:cs typeface="Arial Unicode MS" pitchFamily="34" charset="-128"/>
              </a:rPr>
              <a:t>)</a:t>
            </a:r>
            <a:r>
              <a:rPr lang="zh-TW" altLang="en-US" sz="2200" dirty="0" smtClean="0">
                <a:latin typeface="Arial Unicode MS" pitchFamily="34" charset="-128"/>
                <a:ea typeface="Arial Unicode MS" pitchFamily="34" charset="-128"/>
                <a:cs typeface="Arial Unicode MS" pitchFamily="34" charset="-128"/>
              </a:rPr>
              <a:t>。</a:t>
            </a:r>
            <a:endParaRPr lang="en-US" altLang="zh-TW" sz="2200" dirty="0" smtClean="0">
              <a:latin typeface="Arial Unicode MS" pitchFamily="34" charset="-128"/>
              <a:ea typeface="Arial Unicode MS" pitchFamily="34" charset="-128"/>
              <a:cs typeface="Arial Unicode MS" pitchFamily="34" charset="-128"/>
            </a:endParaRPr>
          </a:p>
          <a:p>
            <a:pPr marL="177800">
              <a:spcBef>
                <a:spcPts val="600"/>
              </a:spcBef>
              <a:buSzPct val="85000"/>
            </a:pPr>
            <a:r>
              <a:rPr lang="en-US" altLang="zh-TW" sz="2200" dirty="0" smtClean="0">
                <a:latin typeface="Arial Unicode MS" pitchFamily="34" charset="-128"/>
                <a:ea typeface="Arial Unicode MS" pitchFamily="34" charset="-128"/>
                <a:cs typeface="Arial Unicode MS" pitchFamily="34" charset="-128"/>
              </a:rPr>
              <a:t>--</a:t>
            </a:r>
            <a:r>
              <a:rPr lang="zh-TW" altLang="en-US" sz="2200" dirty="0" smtClean="0">
                <a:latin typeface="Arial Unicode MS" pitchFamily="34" charset="-128"/>
                <a:ea typeface="Arial Unicode MS" pitchFamily="34" charset="-128"/>
                <a:cs typeface="Arial Unicode MS" pitchFamily="34" charset="-128"/>
              </a:rPr>
              <a:t>不過</a:t>
            </a:r>
            <a:r>
              <a:rPr lang="zh-TW" altLang="en-US" sz="2200" dirty="0" smtClean="0">
                <a:latin typeface="Arial Unicode MS" pitchFamily="34" charset="-128"/>
                <a:ea typeface="Arial Unicode MS" pitchFamily="34" charset="-128"/>
                <a:cs typeface="Arial Unicode MS" pitchFamily="34" charset="-128"/>
              </a:rPr>
              <a:t>此嘟嘟生</a:t>
            </a:r>
            <a:r>
              <a:rPr lang="zh-TW" altLang="en-US" sz="2200" dirty="0" smtClean="0">
                <a:latin typeface="Arial Unicode MS" pitchFamily="34" charset="-128"/>
                <a:ea typeface="Arial Unicode MS" pitchFamily="34" charset="-128"/>
                <a:cs typeface="Arial Unicode MS" pitchFamily="34" charset="-128"/>
              </a:rPr>
              <a:t>實在太微弱，故很</a:t>
            </a:r>
            <a:r>
              <a:rPr lang="zh-TW" altLang="en-US" sz="2200" dirty="0" smtClean="0">
                <a:latin typeface="Arial Unicode MS" pitchFamily="34" charset="-128"/>
                <a:ea typeface="Arial Unicode MS" pitchFamily="34" charset="-128"/>
                <a:cs typeface="Arial Unicode MS" pitchFamily="34" charset="-128"/>
              </a:rPr>
              <a:t>不容易聽到。</a:t>
            </a:r>
            <a:endParaRPr lang="zh-TW" altLang="en-US" sz="2200" dirty="0">
              <a:latin typeface="Arial Unicode MS" pitchFamily="34" charset="-128"/>
              <a:ea typeface="Arial Unicode MS" pitchFamily="34" charset="-128"/>
              <a:cs typeface="Arial Unicode MS" pitchFamily="34" charset="-128"/>
            </a:endParaRPr>
          </a:p>
        </p:txBody>
      </p:sp>
      <p:sp>
        <p:nvSpPr>
          <p:cNvPr id="4" name="矩形 3"/>
          <p:cNvSpPr/>
          <p:nvPr/>
        </p:nvSpPr>
        <p:spPr>
          <a:xfrm>
            <a:off x="5988060" y="2210598"/>
            <a:ext cx="3071802" cy="4647426"/>
          </a:xfrm>
          <a:prstGeom prst="rect">
            <a:avLst/>
          </a:prstGeom>
          <a:solidFill>
            <a:srgbClr val="FFFFCC"/>
          </a:solidFill>
          <a:ln>
            <a:solidFill>
              <a:schemeClr val="accent6">
                <a:lumMod val="60000"/>
                <a:lumOff val="40000"/>
              </a:schemeClr>
            </a:solidFill>
          </a:ln>
        </p:spPr>
        <p:txBody>
          <a:bodyPr wrap="square">
            <a:spAutoFit/>
          </a:bodyPr>
          <a:lstStyle/>
          <a:p>
            <a:r>
              <a:rPr lang="zh-TW" altLang="en-US" sz="2200" dirty="0" smtClean="0">
                <a:latin typeface="DFKai-SB" pitchFamily="65" charset="-120"/>
                <a:ea typeface="DFKai-SB" pitchFamily="65" charset="-120"/>
                <a:cs typeface="Times New Roman" panose="02020603050405020304" pitchFamily="18" charset="0"/>
              </a:rPr>
              <a:t>全</a:t>
            </a:r>
            <a:r>
              <a:rPr lang="zh-TW" altLang="en-US" sz="2200" dirty="0" smtClean="0">
                <a:latin typeface="Times New Roman" pitchFamily="18" charset="0"/>
                <a:ea typeface="DFKai-SB" pitchFamily="65" charset="-120"/>
                <a:cs typeface="Times New Roman" pitchFamily="18" charset="0"/>
              </a:rPr>
              <a:t>彩</a:t>
            </a:r>
            <a:r>
              <a:rPr lang="en-US" altLang="zh-TW" sz="2200" dirty="0" smtClean="0">
                <a:latin typeface="Times New Roman" pitchFamily="18" charset="0"/>
                <a:ea typeface="DFKai-SB" pitchFamily="65" charset="-120"/>
                <a:cs typeface="Times New Roman" pitchFamily="18" charset="0"/>
              </a:rPr>
              <a:t>D8 LED </a:t>
            </a:r>
            <a:r>
              <a:rPr lang="zh-TW" altLang="en-US" sz="2200" dirty="0" smtClean="0">
                <a:latin typeface="Times New Roman" pitchFamily="18" charset="0"/>
                <a:ea typeface="DFKai-SB" pitchFamily="65" charset="-120"/>
                <a:cs typeface="Times New Roman" pitchFamily="18" charset="0"/>
              </a:rPr>
              <a:t>內含微電路，可控制光的顏色</a:t>
            </a:r>
            <a:r>
              <a:rPr lang="zh-TW" altLang="en-US" sz="2200" dirty="0" smtClean="0">
                <a:latin typeface="Times New Roman" pitchFamily="18" charset="0"/>
                <a:ea typeface="DFKai-SB" pitchFamily="65" charset="-120"/>
                <a:cs typeface="Times New Roman" pitchFamily="18" charset="0"/>
              </a:rPr>
              <a:t>。</a:t>
            </a:r>
            <a:r>
              <a:rPr lang="zh-TW" altLang="en-US" sz="2200" dirty="0" smtClean="0">
                <a:solidFill>
                  <a:srgbClr val="0000CC"/>
                </a:solidFill>
                <a:latin typeface="Times New Roman" pitchFamily="18" charset="0"/>
                <a:ea typeface="DFKai-SB" pitchFamily="65" charset="-120"/>
                <a:cs typeface="Times New Roman" pitchFamily="18" charset="0"/>
              </a:rPr>
              <a:t>當改變光顏色時</a:t>
            </a:r>
            <a:r>
              <a:rPr lang="zh-TW" altLang="en-US"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因</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內部電阻會改變，</a:t>
            </a:r>
            <a:r>
              <a:rPr lang="zh-TW" altLang="zh-TW" sz="2200" dirty="0" smtClean="0">
                <a:latin typeface="Times New Roman" pitchFamily="18" charset="0"/>
                <a:ea typeface="DFKai-SB" pitchFamily="65" charset="-120"/>
                <a:cs typeface="Times New Roman" pitchFamily="18" charset="0"/>
                <a:sym typeface="Wingdings"/>
              </a:rPr>
              <a:t> </a:t>
            </a:r>
            <a:endParaRPr lang="en-US" altLang="zh-TW" sz="2200" dirty="0" smtClean="0">
              <a:latin typeface="Times New Roman" pitchFamily="18" charset="0"/>
              <a:ea typeface="DFKai-SB" pitchFamily="65" charset="-120"/>
              <a:cs typeface="Times New Roman" pitchFamily="18" charset="0"/>
              <a:sym typeface="Wingdings"/>
            </a:endParaRPr>
          </a:p>
          <a:p>
            <a:pPr marL="266700" indent="-266700">
              <a:spcBef>
                <a:spcPts val="400"/>
              </a:spcBef>
            </a:pPr>
            <a:r>
              <a:rPr lang="zh-TW" altLang="zh-TW" sz="2200" dirty="0" smtClean="0">
                <a:latin typeface="Times New Roman" pitchFamily="18" charset="0"/>
                <a:ea typeface="DFKai-SB" pitchFamily="65" charset="-120"/>
                <a:cs typeface="Times New Roman" pitchFamily="18" charset="0"/>
                <a:sym typeface="Wingdings"/>
              </a:rPr>
              <a:t></a:t>
            </a:r>
            <a:r>
              <a:rPr lang="zh-TW" altLang="en-US" sz="2200" dirty="0" smtClean="0">
                <a:latin typeface="Times New Roman" pitchFamily="18" charset="0"/>
                <a:ea typeface="DFKai-SB" pitchFamily="65" charset="-120"/>
                <a:cs typeface="Times New Roman" pitchFamily="18" charset="0"/>
              </a:rPr>
              <a:t>隨</a:t>
            </a:r>
            <a:r>
              <a:rPr lang="zh-TW" altLang="en-US" sz="2200" dirty="0" smtClean="0">
                <a:latin typeface="Times New Roman" pitchFamily="18" charset="0"/>
                <a:ea typeface="DFKai-SB" pitchFamily="65" charset="-120"/>
                <a:cs typeface="Times New Roman" pitchFamily="18" charset="0"/>
              </a:rPr>
              <a:t>之</a:t>
            </a:r>
            <a:r>
              <a:rPr lang="zh-TW" altLang="en-US" sz="2200" dirty="0" smtClean="0">
                <a:latin typeface="Times New Roman" pitchFamily="18" charset="0"/>
                <a:ea typeface="DFKai-SB" pitchFamily="65" charset="-120"/>
                <a:cs typeface="Times New Roman" pitchFamily="18" charset="0"/>
              </a:rPr>
              <a:t>改變流</a:t>
            </a:r>
            <a:r>
              <a:rPr lang="zh-TW" altLang="en-US" sz="2200" dirty="0" smtClean="0">
                <a:latin typeface="Times New Roman" pitchFamily="18" charset="0"/>
                <a:ea typeface="DFKai-SB" pitchFamily="65" charset="-120"/>
                <a:cs typeface="Times New Roman" pitchFamily="18" charset="0"/>
              </a:rPr>
              <a:t>入</a:t>
            </a:r>
            <a:r>
              <a:rPr lang="en-US" altLang="zh-TW" sz="2200" dirty="0" smtClean="0">
                <a:latin typeface="Times New Roman" pitchFamily="18" charset="0"/>
                <a:ea typeface="DFKai-SB" pitchFamily="65" charset="-120"/>
                <a:cs typeface="Times New Roman" pitchFamily="18" charset="0"/>
              </a:rPr>
              <a:t>Q2</a:t>
            </a:r>
            <a:r>
              <a:rPr lang="zh-TW" altLang="en-US" sz="2200" dirty="0" smtClean="0">
                <a:latin typeface="Times New Roman" pitchFamily="18" charset="0"/>
                <a:ea typeface="DFKai-SB" pitchFamily="65" charset="-120"/>
                <a:cs typeface="Times New Roman" pitchFamily="18" charset="0"/>
              </a:rPr>
              <a:t>電晶體</a:t>
            </a:r>
            <a:r>
              <a:rPr lang="zh-TW" altLang="en-US" sz="2200" dirty="0" smtClean="0">
                <a:latin typeface="Times New Roman" pitchFamily="18" charset="0"/>
                <a:ea typeface="DFKai-SB" pitchFamily="65" charset="-120"/>
                <a:cs typeface="Times New Roman" pitchFamily="18" charset="0"/>
              </a:rPr>
              <a:t>基極</a:t>
            </a:r>
            <a:r>
              <a:rPr lang="en-US" altLang="zh-TW" sz="2000" dirty="0" smtClean="0">
                <a:latin typeface="Times New Roman" pitchFamily="18" charset="0"/>
                <a:ea typeface="DFKai-SB" pitchFamily="65" charset="-120"/>
                <a:cs typeface="Times New Roman" pitchFamily="18" charset="0"/>
              </a:rPr>
              <a:t>(Base Electrode) </a:t>
            </a:r>
            <a:r>
              <a:rPr lang="zh-TW" altLang="en-US" sz="2200" dirty="0" smtClean="0">
                <a:latin typeface="Times New Roman" pitchFamily="18" charset="0"/>
                <a:ea typeface="DFKai-SB" pitchFamily="65" charset="-120"/>
                <a:cs typeface="Times New Roman" pitchFamily="18" charset="0"/>
              </a:rPr>
              <a:t>的</a:t>
            </a:r>
            <a:r>
              <a:rPr lang="en-US" altLang="zh-TW" sz="2200" dirty="0" smtClean="0">
                <a:latin typeface="Times New Roman" pitchFamily="18" charset="0"/>
                <a:ea typeface="DFKai-SB" pitchFamily="65" charset="-120"/>
                <a:cs typeface="Times New Roman" pitchFamily="18" charset="0"/>
              </a:rPr>
              <a:t>I</a:t>
            </a:r>
            <a:r>
              <a:rPr lang="en-US" altLang="zh-TW" sz="2200" baseline="-25000" dirty="0" smtClean="0">
                <a:latin typeface="Times New Roman" pitchFamily="18" charset="0"/>
                <a:ea typeface="DFKai-SB" pitchFamily="65" charset="-120"/>
                <a:cs typeface="Times New Roman" pitchFamily="18" charset="0"/>
              </a:rPr>
              <a:t>B</a:t>
            </a:r>
            <a:r>
              <a:rPr lang="zh-TW" altLang="en-US" sz="2200" dirty="0" smtClean="0">
                <a:latin typeface="Times New Roman" pitchFamily="18" charset="0"/>
                <a:ea typeface="DFKai-SB" pitchFamily="65" charset="-120"/>
                <a:cs typeface="Times New Roman" pitchFamily="18" charset="0"/>
              </a:rPr>
              <a:t>電流量</a:t>
            </a:r>
            <a:endParaRPr lang="en-US" altLang="zh-TW" sz="2200" dirty="0" smtClean="0">
              <a:latin typeface="Times New Roman" pitchFamily="18" charset="0"/>
              <a:ea typeface="DFKai-SB" pitchFamily="65" charset="-120"/>
              <a:cs typeface="Times New Roman" pitchFamily="18" charset="0"/>
              <a:sym typeface="Wingdings"/>
            </a:endParaRPr>
          </a:p>
          <a:p>
            <a:pPr marL="266700" indent="-266700">
              <a:spcBef>
                <a:spcPts val="400"/>
              </a:spcBef>
            </a:pPr>
            <a:r>
              <a:rPr lang="zh-TW" altLang="zh-TW" sz="2200" dirty="0" smtClean="0">
                <a:latin typeface="Times New Roman" pitchFamily="18" charset="0"/>
                <a:ea typeface="DFKai-SB" pitchFamily="65" charset="-120"/>
                <a:cs typeface="Times New Roman" pitchFamily="18" charset="0"/>
                <a:sym typeface="Wingdings"/>
              </a:rPr>
              <a:t></a:t>
            </a:r>
            <a:r>
              <a:rPr lang="zh-TW" altLang="en-US" sz="2200" dirty="0" smtClean="0">
                <a:latin typeface="Times New Roman" pitchFamily="18" charset="0"/>
                <a:ea typeface="DFKai-SB" pitchFamily="65" charset="-120"/>
                <a:cs typeface="Times New Roman" pitchFamily="18" charset="0"/>
              </a:rPr>
              <a:t>進而使</a:t>
            </a:r>
            <a:r>
              <a:rPr lang="en-US" altLang="zh-TW" sz="2200" dirty="0" smtClean="0">
                <a:latin typeface="Times New Roman" pitchFamily="18" charset="0"/>
                <a:ea typeface="DFKai-SB" pitchFamily="65" charset="-120"/>
                <a:cs typeface="Times New Roman" pitchFamily="18" charset="0"/>
              </a:rPr>
              <a:t>Q2</a:t>
            </a:r>
            <a:r>
              <a:rPr lang="zh-TW" altLang="en-US" sz="2200" dirty="0" smtClean="0">
                <a:latin typeface="Times New Roman" pitchFamily="18" charset="0"/>
                <a:ea typeface="DFKai-SB" pitchFamily="65" charset="-120"/>
                <a:cs typeface="Times New Roman" pitchFamily="18" charset="0"/>
              </a:rPr>
              <a:t>的放大</a:t>
            </a:r>
            <a:r>
              <a:rPr lang="zh-TW" altLang="en-US" sz="2200" dirty="0" smtClean="0">
                <a:latin typeface="Times New Roman" pitchFamily="18" charset="0"/>
                <a:ea typeface="DFKai-SB" pitchFamily="65" charset="-120"/>
                <a:cs typeface="Times New Roman" pitchFamily="18" charset="0"/>
              </a:rPr>
              <a:t>率</a:t>
            </a:r>
            <a:r>
              <a:rPr lang="zh-TW" altLang="en-US" sz="2200" dirty="0" smtClean="0">
                <a:latin typeface="Times New Roman" pitchFamily="18" charset="0"/>
                <a:ea typeface="DFKai-SB" pitchFamily="65" charset="-120"/>
                <a:cs typeface="Times New Roman" pitchFamily="18" charset="0"/>
              </a:rPr>
              <a:t>和被放大的</a:t>
            </a:r>
            <a:r>
              <a:rPr lang="en-US" altLang="zh-TW" sz="2200" dirty="0" smtClean="0">
                <a:latin typeface="Times New Roman" pitchFamily="18" charset="0"/>
                <a:ea typeface="DFKai-SB" pitchFamily="65" charset="-120"/>
                <a:cs typeface="Times New Roman" pitchFamily="18" charset="0"/>
              </a:rPr>
              <a:t>I</a:t>
            </a:r>
            <a:r>
              <a:rPr lang="en-US" altLang="zh-TW" sz="2200" baseline="-25000" dirty="0" smtClean="0">
                <a:latin typeface="Times New Roman" pitchFamily="18" charset="0"/>
                <a:ea typeface="DFKai-SB" pitchFamily="65" charset="-120"/>
                <a:cs typeface="Times New Roman" pitchFamily="18" charset="0"/>
              </a:rPr>
              <a:t>C</a:t>
            </a:r>
            <a:r>
              <a:rPr lang="zh-TW" altLang="en-US" sz="2200" dirty="0" smtClean="0">
                <a:latin typeface="Times New Roman" pitchFamily="18" charset="0"/>
                <a:ea typeface="DFKai-SB" pitchFamily="65" charset="-120"/>
                <a:cs typeface="Times New Roman" pitchFamily="18" charset="0"/>
              </a:rPr>
              <a:t>與</a:t>
            </a:r>
            <a:r>
              <a:rPr lang="en-US" altLang="zh-TW" sz="2200" dirty="0" smtClean="0">
                <a:latin typeface="Times New Roman" pitchFamily="18" charset="0"/>
                <a:ea typeface="DFKai-SB" pitchFamily="65" charset="-120"/>
                <a:cs typeface="Times New Roman" pitchFamily="18" charset="0"/>
              </a:rPr>
              <a:t>I</a:t>
            </a:r>
            <a:r>
              <a:rPr lang="en-US" altLang="zh-TW" sz="2200" baseline="-25000" dirty="0" smtClean="0">
                <a:latin typeface="Times New Roman" pitchFamily="18" charset="0"/>
                <a:ea typeface="DFKai-SB" pitchFamily="65" charset="-120"/>
                <a:cs typeface="Times New Roman" pitchFamily="18" charset="0"/>
              </a:rPr>
              <a:t>E</a:t>
            </a:r>
            <a:r>
              <a:rPr lang="zh-TW" altLang="en-US" sz="2200" dirty="0" smtClean="0">
                <a:latin typeface="Times New Roman" pitchFamily="18" charset="0"/>
                <a:ea typeface="DFKai-SB" pitchFamily="65" charset="-120"/>
                <a:cs typeface="Times New Roman" pitchFamily="18" charset="0"/>
              </a:rPr>
              <a:t>電流量也隨光色切換而發生</a:t>
            </a:r>
            <a:r>
              <a:rPr lang="zh-TW" altLang="en-US" sz="2200" dirty="0" smtClean="0">
                <a:latin typeface="Times New Roman" pitchFamily="18" charset="0"/>
                <a:ea typeface="DFKai-SB" pitchFamily="65" charset="-120"/>
                <a:cs typeface="Times New Roman" pitchFamily="18" charset="0"/>
              </a:rPr>
              <a:t>改變。</a:t>
            </a:r>
            <a:endParaRPr lang="en-US" altLang="zh-TW" sz="2200" dirty="0" smtClean="0">
              <a:latin typeface="Times New Roman" pitchFamily="18" charset="0"/>
              <a:ea typeface="DFKai-SB" pitchFamily="65" charset="-120"/>
              <a:cs typeface="Times New Roman" pitchFamily="18" charset="0"/>
            </a:endParaRPr>
          </a:p>
          <a:p>
            <a:pPr marL="266700" indent="-266700">
              <a:spcBef>
                <a:spcPts val="400"/>
              </a:spcBef>
            </a:pPr>
            <a:r>
              <a:rPr lang="zh-TW" altLang="zh-TW" sz="2200" dirty="0" smtClean="0">
                <a:latin typeface="Times New Roman" pitchFamily="18" charset="0"/>
                <a:ea typeface="DFKai-SB" pitchFamily="65" charset="-120"/>
                <a:cs typeface="Times New Roman" pitchFamily="18" charset="0"/>
                <a:sym typeface="Wingdings"/>
              </a:rPr>
              <a:t></a:t>
            </a:r>
            <a:r>
              <a:rPr lang="zh-TW" altLang="en-US" sz="2200" dirty="0" smtClean="0">
                <a:latin typeface="Times New Roman" pitchFamily="18" charset="0"/>
                <a:ea typeface="DFKai-SB" pitchFamily="65" charset="-120"/>
                <a:cs typeface="Times New Roman" pitchFamily="18" charset="0"/>
              </a:rPr>
              <a:t>故造成</a:t>
            </a:r>
            <a:r>
              <a:rPr lang="zh-TW" altLang="en-US" sz="2200" dirty="0" smtClean="0">
                <a:solidFill>
                  <a:srgbClr val="0000CC"/>
                </a:solidFill>
                <a:latin typeface="Times New Roman" pitchFamily="18" charset="0"/>
                <a:ea typeface="DFKai-SB" pitchFamily="65" charset="-120"/>
                <a:cs typeface="Times New Roman" pitchFamily="18" charset="0"/>
              </a:rPr>
              <a:t>閃樂光和嘟嘟的聲響</a:t>
            </a:r>
            <a:r>
              <a:rPr lang="en-US" altLang="zh-TW" sz="2200" dirty="0" smtClean="0">
                <a:solidFill>
                  <a:srgbClr val="C00000"/>
                </a:solidFill>
                <a:latin typeface="Times New Roman" pitchFamily="18" charset="0"/>
                <a:ea typeface="DFKai-SB" pitchFamily="65" charset="-120"/>
                <a:cs typeface="Times New Roman" pitchFamily="18" charset="0"/>
              </a:rPr>
              <a:t>(D1</a:t>
            </a:r>
            <a:r>
              <a:rPr lang="zh-TW" altLang="en-US" sz="2200" dirty="0" smtClean="0">
                <a:solidFill>
                  <a:srgbClr val="C00000"/>
                </a:solidFill>
                <a:latin typeface="Times New Roman" pitchFamily="18" charset="0"/>
                <a:ea typeface="DFKai-SB" pitchFamily="65" charset="-120"/>
                <a:cs typeface="Times New Roman" pitchFamily="18" charset="0"/>
              </a:rPr>
              <a:t>也</a:t>
            </a:r>
            <a:r>
              <a:rPr lang="zh-TW" altLang="en-US" sz="2200" dirty="0" smtClean="0">
                <a:solidFill>
                  <a:srgbClr val="C00000"/>
                </a:solidFill>
                <a:latin typeface="Times New Roman" pitchFamily="18" charset="0"/>
                <a:ea typeface="DFKai-SB" pitchFamily="65" charset="-120"/>
                <a:cs typeface="Times New Roman" pitchFamily="18" charset="0"/>
              </a:rPr>
              <a:t>閃爍</a:t>
            </a:r>
            <a:r>
              <a:rPr lang="en-US" altLang="zh-TW" sz="2200" dirty="0" smtClean="0">
                <a:solidFill>
                  <a:srgbClr val="C00000"/>
                </a:solidFill>
                <a:latin typeface="Times New Roman" pitchFamily="18" charset="0"/>
                <a:ea typeface="DFKai-SB" pitchFamily="65" charset="-120"/>
                <a:cs typeface="Times New Roman" pitchFamily="18" charset="0"/>
              </a:rPr>
              <a:t>)</a:t>
            </a:r>
            <a:r>
              <a:rPr lang="zh-TW" altLang="en-US" sz="2200" dirty="0" smtClean="0">
                <a:solidFill>
                  <a:srgbClr val="0000CC"/>
                </a:solidFill>
                <a:latin typeface="Times New Roman" pitchFamily="18" charset="0"/>
                <a:ea typeface="DFKai-SB" pitchFamily="65" charset="-120"/>
                <a:cs typeface="Times New Roman" pitchFamily="18" charset="0"/>
              </a:rPr>
              <a:t>。</a:t>
            </a:r>
            <a:endParaRPr lang="en-US" altLang="zh-TW" sz="2200" dirty="0" smtClean="0">
              <a:solidFill>
                <a:srgbClr val="0000CC"/>
              </a:solidFill>
              <a:latin typeface="Times New Roman" pitchFamily="18" charset="0"/>
              <a:ea typeface="DFKai-SB" pitchFamily="65" charset="-120"/>
              <a:cs typeface="Times New Roman" pitchFamily="18" charset="0"/>
            </a:endParaRPr>
          </a:p>
        </p:txBody>
      </p:sp>
      <p:pic>
        <p:nvPicPr>
          <p:cNvPr id="1026" name="Picture 2"/>
          <p:cNvPicPr>
            <a:picLocks noChangeAspect="1" noChangeArrowheads="1"/>
          </p:cNvPicPr>
          <p:nvPr/>
        </p:nvPicPr>
        <p:blipFill>
          <a:blip r:embed="rId4">
            <a:lum/>
          </a:blip>
          <a:srcRect/>
          <a:stretch>
            <a:fillRect/>
          </a:stretch>
        </p:blipFill>
        <p:spPr bwMode="auto">
          <a:xfrm rot="5400000">
            <a:off x="2741401" y="3830839"/>
            <a:ext cx="1875248" cy="500066"/>
          </a:xfrm>
          <a:prstGeom prst="rect">
            <a:avLst/>
          </a:prstGeom>
          <a:noFill/>
          <a:ln w="9525">
            <a:noFill/>
            <a:miter lim="800000"/>
            <a:headEnd/>
            <a:tailEnd/>
          </a:ln>
          <a:effectLst/>
        </p:spPr>
      </p:pic>
      <p:sp>
        <p:nvSpPr>
          <p:cNvPr id="7" name="向左箭號 6"/>
          <p:cNvSpPr/>
          <p:nvPr/>
        </p:nvSpPr>
        <p:spPr>
          <a:xfrm>
            <a:off x="2857488" y="3929067"/>
            <a:ext cx="571504" cy="428627"/>
          </a:xfrm>
          <a:prstGeom prst="leftArrow">
            <a:avLst/>
          </a:prstGeom>
          <a:solidFill>
            <a:srgbClr val="0000CC"/>
          </a:solidFill>
          <a:ln>
            <a:solidFill>
              <a:srgbClr val="002060"/>
            </a:solidFill>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pic>
        <p:nvPicPr>
          <p:cNvPr id="8" name="Picture 2"/>
          <p:cNvPicPr>
            <a:picLocks noChangeAspect="1" noChangeArrowheads="1"/>
          </p:cNvPicPr>
          <p:nvPr/>
        </p:nvPicPr>
        <p:blipFill>
          <a:blip r:embed="rId4">
            <a:lum/>
          </a:blip>
          <a:srcRect/>
          <a:stretch>
            <a:fillRect/>
          </a:stretch>
        </p:blipFill>
        <p:spPr bwMode="auto">
          <a:xfrm rot="5400000">
            <a:off x="1628754" y="3300412"/>
            <a:ext cx="2000265" cy="685805"/>
          </a:xfrm>
          <a:prstGeom prst="rect">
            <a:avLst/>
          </a:prstGeom>
          <a:noFill/>
          <a:ln w="9525">
            <a:noFill/>
            <a:miter lim="800000"/>
            <a:headEnd/>
            <a:tailEnd/>
          </a:ln>
          <a:effectLst/>
        </p:spPr>
      </p:pic>
    </p:spTree>
    <p:extLst>
      <p:ext uri="{BB962C8B-B14F-4D97-AF65-F5344CB8AC3E}">
        <p14:creationId xmlns:p14="http://schemas.microsoft.com/office/powerpoint/2010/main" xmlns="" val="266268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linds(horizontal)">
                                      <p:cBhvr>
                                        <p:cTn id="13" dur="500"/>
                                        <p:tgtEl>
                                          <p:spTgt spid="614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7" grpId="0" animBg="1"/>
      <p:bldP spid="7"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406" y="0"/>
            <a:ext cx="9001188" cy="1077218"/>
          </a:xfrm>
          <a:prstGeom prst="rect">
            <a:avLst/>
          </a:prstGeom>
        </p:spPr>
        <p:txBody>
          <a:bodyPr wrap="square">
            <a:spAutoFit/>
          </a:bodyPr>
          <a:lstStyle/>
          <a:p>
            <a:pPr lvl="0" algn="ct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89) LEDs</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光閃控制</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(Blinking Control)</a:t>
            </a:r>
          </a:p>
          <a:p>
            <a:pPr algn="ct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(90</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光</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閃爍</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控制</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嘟嘟聲效應</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Blinking </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Control </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Beeping)</a:t>
            </a:r>
            <a:endParaRPr lang="zh-TW" altLang="en-US" sz="32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1350" t="4811"/>
          <a:stretch>
            <a:fillRect/>
          </a:stretch>
        </p:blipFill>
        <p:spPr bwMode="auto">
          <a:xfrm>
            <a:off x="142844" y="2071678"/>
            <a:ext cx="5241956" cy="4749800"/>
          </a:xfrm>
          <a:prstGeom prst="rect">
            <a:avLst/>
          </a:prstGeom>
          <a:noFill/>
          <a:ln>
            <a:solidFill>
              <a:srgbClr val="FF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5512903" y="2048429"/>
            <a:ext cx="3542197" cy="4715137"/>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accent6">
                <a:lumMod val="75000"/>
              </a:schemeClr>
            </a:solidFill>
          </a:ln>
          <a:effectLst/>
        </p:spPr>
        <p:txBody>
          <a:bodyPr wrap="square" lIns="36000" rIns="54000" rtlCol="0">
            <a:spAutoFit/>
          </a:bodyPr>
          <a:lstStyle/>
          <a:p>
            <a:pPr marL="265113" indent="-265113">
              <a:lnSpc>
                <a:spcPct val="110000"/>
              </a:lnSpc>
              <a:spcBef>
                <a:spcPts val="400"/>
              </a:spcBef>
              <a:buFont typeface="+mj-lt"/>
              <a:buAutoNum type="arabicPeriod"/>
            </a:pPr>
            <a:r>
              <a:rPr lang="zh-TW" altLang="en-US" sz="2400" dirty="0" smtClean="0">
                <a:latin typeface="Times New Roman" pitchFamily="18" charset="0"/>
                <a:ea typeface="DFKai-SB" pitchFamily="65" charset="-120"/>
                <a:cs typeface="Times New Roman" pitchFamily="18" charset="0"/>
              </a:rPr>
              <a:t>因白光</a:t>
            </a:r>
            <a:r>
              <a:rPr lang="en-US" altLang="zh-TW" sz="2400" dirty="0" smtClean="0">
                <a:latin typeface="Times New Roman" pitchFamily="18" charset="0"/>
                <a:ea typeface="DFKai-SB" pitchFamily="65" charset="-120"/>
                <a:cs typeface="Times New Roman" pitchFamily="18" charset="0"/>
              </a:rPr>
              <a:t>D6</a:t>
            </a:r>
            <a:r>
              <a:rPr lang="zh-TW" altLang="en-US" sz="2400" dirty="0" smtClean="0">
                <a:latin typeface="Times New Roman" pitchFamily="18" charset="0"/>
                <a:ea typeface="DFKai-SB" pitchFamily="65" charset="-120"/>
                <a:cs typeface="Times New Roman" pitchFamily="18" charset="0"/>
              </a:rPr>
              <a:t>的閃爍和亮度是由</a:t>
            </a:r>
            <a:r>
              <a:rPr lang="en-US" altLang="zh-TW" sz="2400" dirty="0" smtClean="0">
                <a:latin typeface="Times New Roman" pitchFamily="18" charset="0"/>
                <a:ea typeface="DFKai-SB" pitchFamily="65" charset="-120"/>
                <a:cs typeface="Times New Roman" pitchFamily="18" charset="0"/>
              </a:rPr>
              <a:t>D8</a:t>
            </a:r>
            <a:r>
              <a:rPr lang="zh-TW" altLang="en-US" sz="2400" dirty="0" smtClean="0">
                <a:latin typeface="Times New Roman" pitchFamily="18" charset="0"/>
                <a:ea typeface="DFKai-SB" pitchFamily="65" charset="-120"/>
                <a:cs typeface="Times New Roman" pitchFamily="18" charset="0"/>
              </a:rPr>
              <a:t>和</a:t>
            </a:r>
            <a:r>
              <a:rPr lang="en-US" altLang="zh-TW" sz="2400" dirty="0" smtClean="0">
                <a:latin typeface="Times New Roman" pitchFamily="18" charset="0"/>
                <a:ea typeface="DFKai-SB" pitchFamily="65" charset="-120"/>
                <a:cs typeface="Times New Roman" pitchFamily="18" charset="0"/>
              </a:rPr>
              <a:t>Q2</a:t>
            </a:r>
            <a:r>
              <a:rPr lang="zh-TW" altLang="en-US" sz="2400" dirty="0" smtClean="0">
                <a:latin typeface="Times New Roman" pitchFamily="18" charset="0"/>
                <a:ea typeface="DFKai-SB" pitchFamily="65" charset="-120"/>
                <a:cs typeface="Times New Roman" pitchFamily="18" charset="0"/>
              </a:rPr>
              <a:t>同時</a:t>
            </a:r>
            <a:r>
              <a:rPr lang="zh-TW" altLang="en-US" sz="2400" dirty="0" smtClean="0">
                <a:latin typeface="Times New Roman" pitchFamily="18" charset="0"/>
                <a:ea typeface="DFKai-SB" pitchFamily="65" charset="-120"/>
                <a:cs typeface="Times New Roman" pitchFamily="18" charset="0"/>
              </a:rPr>
              <a:t>控制。</a:t>
            </a:r>
            <a:endParaRPr lang="en-US" altLang="zh-TW" sz="2400" dirty="0" smtClean="0">
              <a:latin typeface="Times New Roman" pitchFamily="18" charset="0"/>
              <a:ea typeface="DFKai-SB" pitchFamily="65" charset="-120"/>
              <a:cs typeface="Times New Roman" pitchFamily="18" charset="0"/>
            </a:endParaRPr>
          </a:p>
          <a:p>
            <a:pPr marL="265113" indent="-265113">
              <a:lnSpc>
                <a:spcPct val="110000"/>
              </a:lnSpc>
              <a:spcBef>
                <a:spcPts val="400"/>
              </a:spcBef>
            </a:pPr>
            <a:r>
              <a:rPr lang="en-US" altLang="zh-TW" sz="2400" dirty="0" smtClean="0">
                <a:latin typeface="Times New Roman" pitchFamily="18" charset="0"/>
                <a:ea typeface="DFKai-SB" pitchFamily="65" charset="-120"/>
                <a:cs typeface="Times New Roman" pitchFamily="18" charset="0"/>
              </a:rPr>
              <a:t>--	</a:t>
            </a:r>
            <a:r>
              <a:rPr lang="zh-TW" altLang="en-US" sz="2400" dirty="0" smtClean="0">
                <a:latin typeface="Times New Roman" pitchFamily="18" charset="0"/>
                <a:ea typeface="DFKai-SB" pitchFamily="65" charset="-120"/>
                <a:cs typeface="Times New Roman" pitchFamily="18" charset="0"/>
              </a:rPr>
              <a:t>此</a:t>
            </a:r>
            <a:r>
              <a:rPr lang="zh-TW" altLang="en-US" sz="2400" dirty="0" smtClean="0">
                <a:latin typeface="Times New Roman" pitchFamily="18" charset="0"/>
                <a:ea typeface="DFKai-SB" pitchFamily="65" charset="-120"/>
                <a:cs typeface="Times New Roman" pitchFamily="18" charset="0"/>
              </a:rPr>
              <a:t>電路中的全</a:t>
            </a:r>
            <a:r>
              <a:rPr lang="zh-TW" altLang="en-US" sz="2400" dirty="0" smtClean="0">
                <a:latin typeface="Times New Roman" pitchFamily="18" charset="0"/>
                <a:ea typeface="DFKai-SB" pitchFamily="65" charset="-120"/>
                <a:cs typeface="Times New Roman" pitchFamily="18" charset="0"/>
              </a:rPr>
              <a:t>彩</a:t>
            </a:r>
            <a:r>
              <a:rPr lang="en-US" altLang="zh-TW" sz="2400" dirty="0" smtClean="0">
                <a:latin typeface="Times New Roman" pitchFamily="18" charset="0"/>
                <a:ea typeface="DFKai-SB" pitchFamily="65" charset="-120"/>
                <a:cs typeface="Times New Roman" pitchFamily="18" charset="0"/>
              </a:rPr>
              <a:t>D8</a:t>
            </a:r>
            <a:r>
              <a:rPr lang="zh-TW" altLang="en-US" sz="2400" dirty="0" smtClean="0">
                <a:latin typeface="Times New Roman" pitchFamily="18" charset="0"/>
                <a:ea typeface="DFKai-SB" pitchFamily="65" charset="-120"/>
                <a:cs typeface="Times New Roman" pitchFamily="18" charset="0"/>
              </a:rPr>
              <a:t>的亮度比電路</a:t>
            </a:r>
            <a:r>
              <a:rPr lang="en-US" altLang="zh-TW" sz="2400" dirty="0" smtClean="0">
                <a:latin typeface="Times New Roman" pitchFamily="18" charset="0"/>
                <a:ea typeface="DFKai-SB" pitchFamily="65" charset="-120"/>
                <a:cs typeface="Times New Roman" pitchFamily="18" charset="0"/>
              </a:rPr>
              <a:t>87-88</a:t>
            </a:r>
            <a:r>
              <a:rPr lang="zh-TW" altLang="en-US" sz="2400" dirty="0" smtClean="0">
                <a:latin typeface="Times New Roman" pitchFamily="18" charset="0"/>
                <a:ea typeface="DFKai-SB" pitchFamily="65" charset="-120"/>
                <a:cs typeface="Times New Roman" pitchFamily="18" charset="0"/>
              </a:rPr>
              <a:t>亮。</a:t>
            </a:r>
            <a:endParaRPr lang="en-US" altLang="zh-TW" sz="2400" dirty="0" smtClean="0">
              <a:latin typeface="Times New Roman" pitchFamily="18" charset="0"/>
              <a:ea typeface="DFKai-SB" pitchFamily="65" charset="-120"/>
              <a:cs typeface="Times New Roman" pitchFamily="18" charset="0"/>
            </a:endParaRPr>
          </a:p>
          <a:p>
            <a:pPr marL="265113" indent="-265113">
              <a:lnSpc>
                <a:spcPct val="110000"/>
              </a:lnSpc>
              <a:spcBef>
                <a:spcPts val="400"/>
              </a:spcBef>
              <a:buAutoNum type="arabicPeriod" startAt="2"/>
            </a:pPr>
            <a:r>
              <a:rPr lang="zh-TW" altLang="en-US" sz="2400" dirty="0" smtClean="0">
                <a:latin typeface="Times New Roman" pitchFamily="18" charset="0"/>
                <a:ea typeface="DFKai-SB" pitchFamily="65" charset="-120"/>
                <a:cs typeface="Times New Roman" pitchFamily="18" charset="0"/>
              </a:rPr>
              <a:t>喇叭</a:t>
            </a:r>
            <a:r>
              <a:rPr lang="en-US" altLang="zh-TW" sz="2400" dirty="0" smtClean="0">
                <a:latin typeface="Times New Roman" pitchFamily="18" charset="0"/>
                <a:ea typeface="DFKai-SB" pitchFamily="65" charset="-120"/>
                <a:cs typeface="Times New Roman" pitchFamily="18" charset="0"/>
              </a:rPr>
              <a:t>SP</a:t>
            </a:r>
            <a:r>
              <a:rPr lang="zh-TW" altLang="en-US" sz="2400" dirty="0" smtClean="0">
                <a:latin typeface="Times New Roman" pitchFamily="18" charset="0"/>
                <a:ea typeface="DFKai-SB" pitchFamily="65" charset="-120"/>
                <a:cs typeface="Times New Roman" pitchFamily="18" charset="0"/>
              </a:rPr>
              <a:t>取代</a:t>
            </a:r>
            <a:r>
              <a:rPr lang="en-US" altLang="zh-TW" sz="2400" dirty="0" smtClean="0">
                <a:latin typeface="Times New Roman" pitchFamily="18" charset="0"/>
                <a:ea typeface="DFKai-SB" pitchFamily="65" charset="-120"/>
                <a:cs typeface="Times New Roman" pitchFamily="18" charset="0"/>
              </a:rPr>
              <a:t>D6</a:t>
            </a:r>
            <a:r>
              <a:rPr lang="zh-TW" altLang="en-US" sz="2400" dirty="0" smtClean="0">
                <a:latin typeface="Times New Roman" pitchFamily="18" charset="0"/>
                <a:ea typeface="DFKai-SB" pitchFamily="65" charset="-120"/>
                <a:cs typeface="Times New Roman" pitchFamily="18" charset="0"/>
              </a:rPr>
              <a:t>，仔細聽</a:t>
            </a:r>
            <a:r>
              <a:rPr lang="zh-TW" altLang="en-US" sz="2400" dirty="0" smtClean="0">
                <a:latin typeface="Times New Roman" pitchFamily="18" charset="0"/>
                <a:ea typeface="DFKai-SB" pitchFamily="65" charset="-120"/>
                <a:cs typeface="Times New Roman" pitchFamily="18" charset="0"/>
              </a:rPr>
              <a:t>喇叭</a:t>
            </a:r>
            <a:r>
              <a:rPr lang="en-US" altLang="zh-TW" sz="2400" dirty="0" smtClean="0">
                <a:latin typeface="Times New Roman" pitchFamily="18" charset="0"/>
                <a:ea typeface="DFKai-SB" pitchFamily="65" charset="-120"/>
                <a:cs typeface="Times New Roman" pitchFamily="18" charset="0"/>
              </a:rPr>
              <a:t>SP</a:t>
            </a:r>
            <a:r>
              <a:rPr lang="zh-TW" altLang="en-US" sz="2400" dirty="0" smtClean="0">
                <a:latin typeface="Times New Roman" pitchFamily="18" charset="0"/>
                <a:ea typeface="DFKai-SB" pitchFamily="65" charset="-120"/>
                <a:cs typeface="Times New Roman" pitchFamily="18" charset="0"/>
              </a:rPr>
              <a:t>會有微弱的嘟嘟聲產生。但音量實在很小，故恐怕會聽不太到。</a:t>
            </a:r>
            <a:endParaRPr lang="en-US" altLang="zh-TW" sz="2400" dirty="0" smtClean="0">
              <a:latin typeface="Times New Roman" pitchFamily="18" charset="0"/>
              <a:ea typeface="DFKai-SB" pitchFamily="65" charset="-120"/>
              <a:cs typeface="Times New Roman" pitchFamily="18" charset="0"/>
            </a:endParaRPr>
          </a:p>
          <a:p>
            <a:pPr marL="265113" indent="-265113">
              <a:lnSpc>
                <a:spcPct val="110000"/>
              </a:lnSpc>
              <a:spcBef>
                <a:spcPts val="400"/>
              </a:spcBef>
              <a:buAutoNum type="arabicPeriod" startAt="2"/>
            </a:pPr>
            <a:r>
              <a:rPr lang="zh-TW" altLang="en-US" sz="2400" dirty="0" smtClean="0">
                <a:latin typeface="Times New Roman" pitchFamily="18" charset="0"/>
                <a:ea typeface="DFKai-SB" pitchFamily="65" charset="-120"/>
                <a:cs typeface="Times New Roman" pitchFamily="18" charset="0"/>
              </a:rPr>
              <a:t>但若</a:t>
            </a:r>
            <a:r>
              <a:rPr lang="zh-TW" altLang="en-US" sz="2400" dirty="0" smtClean="0">
                <a:latin typeface="Times New Roman" pitchFamily="18" charset="0"/>
                <a:ea typeface="DFKai-SB" pitchFamily="65" charset="-120"/>
                <a:cs typeface="Times New Roman" pitchFamily="18" charset="0"/>
              </a:rPr>
              <a:t>移去全彩</a:t>
            </a:r>
            <a:r>
              <a:rPr lang="en-US" altLang="zh-TW" sz="2400" dirty="0" smtClean="0">
                <a:latin typeface="Times New Roman" pitchFamily="18" charset="0"/>
                <a:ea typeface="DFKai-SB" pitchFamily="65" charset="-120"/>
                <a:cs typeface="Times New Roman" pitchFamily="18" charset="0"/>
              </a:rPr>
              <a:t>D8</a:t>
            </a:r>
            <a:r>
              <a:rPr lang="zh-TW" altLang="en-US" sz="2400" dirty="0" smtClean="0">
                <a:latin typeface="Times New Roman" pitchFamily="18" charset="0"/>
                <a:ea typeface="DFKai-SB" pitchFamily="65" charset="-120"/>
                <a:cs typeface="Times New Roman" pitchFamily="18" charset="0"/>
              </a:rPr>
              <a:t>，則</a:t>
            </a:r>
            <a:r>
              <a:rPr lang="zh-TW" altLang="en-US" sz="2400" dirty="0" smtClean="0">
                <a:latin typeface="Times New Roman" pitchFamily="18" charset="0"/>
                <a:ea typeface="DFKai-SB" pitchFamily="65" charset="-120"/>
                <a:cs typeface="Times New Roman" pitchFamily="18" charset="0"/>
              </a:rPr>
              <a:t>白光</a:t>
            </a:r>
            <a:r>
              <a:rPr lang="en-US" altLang="zh-TW" sz="2400" dirty="0" smtClean="0">
                <a:latin typeface="Times New Roman" pitchFamily="18" charset="0"/>
                <a:ea typeface="DFKai-SB" pitchFamily="65" charset="-120"/>
                <a:cs typeface="Times New Roman" pitchFamily="18" charset="0"/>
              </a:rPr>
              <a:t>D6</a:t>
            </a:r>
            <a:r>
              <a:rPr lang="zh-TW" altLang="en-US" sz="2400" dirty="0" smtClean="0">
                <a:latin typeface="Times New Roman" pitchFamily="18" charset="0"/>
                <a:ea typeface="DFKai-SB" pitchFamily="65" charset="-120"/>
                <a:cs typeface="Times New Roman" pitchFamily="18" charset="0"/>
              </a:rPr>
              <a:t>就不會閃爍喔！</a:t>
            </a:r>
            <a:endParaRPr lang="en-US" altLang="zh-TW" sz="2400" dirty="0" smtClean="0">
              <a:latin typeface="Times New Roman" pitchFamily="18" charset="0"/>
              <a:ea typeface="DFKai-SB" pitchFamily="65" charset="-120"/>
              <a:cs typeface="Times New Roman" pitchFamily="18" charset="0"/>
            </a:endParaRPr>
          </a:p>
          <a:p>
            <a:pPr marL="265113">
              <a:lnSpc>
                <a:spcPct val="110000"/>
              </a:lnSpc>
            </a:pPr>
            <a:r>
              <a:rPr lang="zh-TW" altLang="en-US" sz="2400" dirty="0" smtClean="0">
                <a:latin typeface="Times New Roman" pitchFamily="18" charset="0"/>
                <a:ea typeface="DFKai-SB" pitchFamily="65" charset="-120"/>
                <a:cs typeface="Times New Roman" pitchFamily="18" charset="0"/>
              </a:rPr>
              <a:t>喇叭</a:t>
            </a:r>
            <a:r>
              <a:rPr lang="en-US" altLang="zh-TW" sz="2400" dirty="0" smtClean="0">
                <a:latin typeface="Times New Roman" pitchFamily="18" charset="0"/>
                <a:ea typeface="DFKai-SB" pitchFamily="65" charset="-120"/>
                <a:cs typeface="Times New Roman" pitchFamily="18" charset="0"/>
              </a:rPr>
              <a:t>SP</a:t>
            </a:r>
            <a:r>
              <a:rPr lang="zh-TW" altLang="en-US" sz="2400" dirty="0" smtClean="0">
                <a:latin typeface="Times New Roman" pitchFamily="18" charset="0"/>
                <a:ea typeface="DFKai-SB" pitchFamily="65" charset="-120"/>
                <a:cs typeface="Times New Roman" pitchFamily="18" charset="0"/>
              </a:rPr>
              <a:t>應也不嘟嘟了</a:t>
            </a:r>
            <a:r>
              <a:rPr lang="zh-TW" altLang="en-US" sz="2200" dirty="0" smtClean="0">
                <a:latin typeface="Times New Roman" pitchFamily="18" charset="0"/>
                <a:ea typeface="DFKai-SB" pitchFamily="65" charset="-120"/>
                <a:cs typeface="Times New Roman" pitchFamily="18" charset="0"/>
              </a:rPr>
              <a:t>！</a:t>
            </a:r>
            <a:endParaRPr lang="en-US" altLang="zh-TW" sz="2200" dirty="0" smtClean="0">
              <a:latin typeface="Times New Roman" pitchFamily="18" charset="0"/>
              <a:ea typeface="DFKai-SB" pitchFamily="65" charset="-120"/>
              <a:cs typeface="Times New Roman" pitchFamily="18" charset="0"/>
            </a:endParaRPr>
          </a:p>
        </p:txBody>
      </p:sp>
      <p:sp>
        <p:nvSpPr>
          <p:cNvPr id="7" name="矩形 6"/>
          <p:cNvSpPr/>
          <p:nvPr/>
        </p:nvSpPr>
        <p:spPr>
          <a:xfrm>
            <a:off x="136556" y="1097805"/>
            <a:ext cx="8793162" cy="904863"/>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rtlCol="0">
            <a:spAutoFit/>
          </a:bodyPr>
          <a:lstStyle/>
          <a:p>
            <a:pPr marL="265113" indent="-265113">
              <a:lnSpc>
                <a:spcPct val="110000"/>
              </a:lnSpc>
              <a:buFont typeface="+mj-lt"/>
              <a:buAutoNum type="arabicPeriod"/>
            </a:pPr>
            <a:r>
              <a:rPr lang="zh-TW" altLang="en-US" sz="2400" dirty="0" smtClean="0">
                <a:latin typeface="Times New Roman" pitchFamily="18" charset="0"/>
                <a:ea typeface="DFKai-SB" pitchFamily="65" charset="-120"/>
                <a:cs typeface="Times New Roman" pitchFamily="18" charset="0"/>
              </a:rPr>
              <a:t>此電路中的</a:t>
            </a:r>
            <a:r>
              <a:rPr lang="zh-TW" altLang="en-US" sz="2400" dirty="0" smtClean="0">
                <a:latin typeface="Times New Roman" pitchFamily="18" charset="0"/>
                <a:ea typeface="DFKai-SB" pitchFamily="65" charset="-120"/>
                <a:cs typeface="Times New Roman" pitchFamily="18" charset="0"/>
              </a:rPr>
              <a:t>白</a:t>
            </a:r>
            <a:r>
              <a:rPr lang="zh-TW" altLang="en-US" sz="2400" dirty="0" smtClean="0">
                <a:latin typeface="Times New Roman" pitchFamily="18" charset="0"/>
                <a:ea typeface="DFKai-SB" pitchFamily="65" charset="-120"/>
                <a:cs typeface="Times New Roman" pitchFamily="18" charset="0"/>
              </a:rPr>
              <a:t>光</a:t>
            </a:r>
            <a:r>
              <a:rPr lang="en-US" altLang="zh-TW" sz="2400" dirty="0" smtClean="0">
                <a:latin typeface="Times New Roman" pitchFamily="18" charset="0"/>
                <a:ea typeface="DFKai-SB" pitchFamily="65" charset="-120"/>
                <a:cs typeface="Times New Roman" pitchFamily="18" charset="0"/>
              </a:rPr>
              <a:t>D6 LED</a:t>
            </a:r>
            <a:r>
              <a:rPr lang="zh-TW" altLang="en-US" sz="2400" dirty="0" smtClean="0">
                <a:latin typeface="Times New Roman" pitchFamily="18" charset="0"/>
                <a:ea typeface="DFKai-SB" pitchFamily="65" charset="-120"/>
                <a:cs typeface="Times New Roman" pitchFamily="18" charset="0"/>
              </a:rPr>
              <a:t>會隨著全彩</a:t>
            </a:r>
            <a:r>
              <a:rPr lang="en-US" altLang="zh-TW" sz="2400" dirty="0" smtClean="0">
                <a:latin typeface="Times New Roman" pitchFamily="18" charset="0"/>
                <a:ea typeface="DFKai-SB" pitchFamily="65" charset="-120"/>
                <a:cs typeface="Times New Roman" pitchFamily="18" charset="0"/>
              </a:rPr>
              <a:t>D8</a:t>
            </a:r>
            <a:r>
              <a:rPr lang="zh-TW" altLang="en-US" sz="2400" dirty="0" smtClean="0">
                <a:latin typeface="Times New Roman" pitchFamily="18" charset="0"/>
                <a:ea typeface="DFKai-SB" pitchFamily="65" charset="-120"/>
                <a:cs typeface="Times New Roman" pitchFamily="18" charset="0"/>
              </a:rPr>
              <a:t>變色也跟著使白光閃爍。</a:t>
            </a:r>
            <a:endParaRPr lang="en-US" altLang="zh-TW" sz="2400" dirty="0" smtClean="0">
              <a:latin typeface="Times New Roman" pitchFamily="18" charset="0"/>
              <a:ea typeface="DFKai-SB" pitchFamily="65" charset="-120"/>
              <a:cs typeface="Times New Roman" pitchFamily="18" charset="0"/>
            </a:endParaRPr>
          </a:p>
          <a:p>
            <a:pPr marL="265113" indent="-265113">
              <a:lnSpc>
                <a:spcPct val="110000"/>
              </a:lnSpc>
              <a:buFont typeface="+mj-lt"/>
              <a:buAutoNum type="arabicPeriod"/>
            </a:pPr>
            <a:r>
              <a:rPr lang="zh-TW" altLang="en-US" sz="2400" dirty="0" smtClean="0">
                <a:latin typeface="Times New Roman" pitchFamily="18" charset="0"/>
                <a:ea typeface="DFKai-SB" pitchFamily="65" charset="-120"/>
                <a:cs typeface="Times New Roman" pitchFamily="18" charset="0"/>
              </a:rPr>
              <a:t>以喇叭</a:t>
            </a:r>
            <a:r>
              <a:rPr lang="en-US" altLang="zh-TW" sz="2400" dirty="0" smtClean="0">
                <a:latin typeface="Times New Roman" pitchFamily="18" charset="0"/>
                <a:ea typeface="DFKai-SB" pitchFamily="65" charset="-120"/>
                <a:cs typeface="Times New Roman" pitchFamily="18" charset="0"/>
              </a:rPr>
              <a:t>SP</a:t>
            </a:r>
            <a:r>
              <a:rPr lang="zh-TW" altLang="en-US" sz="2400" dirty="0" smtClean="0">
                <a:latin typeface="Times New Roman" pitchFamily="18" charset="0"/>
                <a:ea typeface="DFKai-SB" pitchFamily="65" charset="-120"/>
                <a:cs typeface="Times New Roman" pitchFamily="18" charset="0"/>
              </a:rPr>
              <a:t>取代</a:t>
            </a:r>
            <a:r>
              <a:rPr lang="en-US" altLang="zh-TW" sz="2400" dirty="0" smtClean="0">
                <a:latin typeface="Times New Roman" pitchFamily="18" charset="0"/>
                <a:ea typeface="DFKai-SB" pitchFamily="65" charset="-120"/>
                <a:cs typeface="Times New Roman" pitchFamily="18" charset="0"/>
              </a:rPr>
              <a:t>D6</a:t>
            </a:r>
            <a:r>
              <a:rPr lang="zh-TW" altLang="en-US" sz="2400" dirty="0" smtClean="0">
                <a:latin typeface="Times New Roman" pitchFamily="18" charset="0"/>
                <a:ea typeface="DFKai-SB" pitchFamily="65" charset="-120"/>
                <a:cs typeface="Times New Roman" pitchFamily="18" charset="0"/>
              </a:rPr>
              <a:t>後，仔細聽</a:t>
            </a:r>
            <a:r>
              <a:rPr lang="zh-TW" altLang="en-US" sz="2400" dirty="0" smtClean="0">
                <a:latin typeface="Times New Roman" pitchFamily="18" charset="0"/>
                <a:ea typeface="DFKai-SB" pitchFamily="65" charset="-120"/>
                <a:cs typeface="Times New Roman" pitchFamily="18" charset="0"/>
              </a:rPr>
              <a:t>喇叭</a:t>
            </a:r>
            <a:r>
              <a:rPr lang="en-US" altLang="zh-TW" sz="2400" dirty="0" smtClean="0">
                <a:latin typeface="Times New Roman" pitchFamily="18" charset="0"/>
                <a:ea typeface="DFKai-SB" pitchFamily="65" charset="-120"/>
                <a:cs typeface="Times New Roman" pitchFamily="18" charset="0"/>
              </a:rPr>
              <a:t>SP</a:t>
            </a:r>
            <a:r>
              <a:rPr lang="zh-TW" altLang="en-US" sz="2400" dirty="0" smtClean="0">
                <a:latin typeface="Times New Roman" pitchFamily="18" charset="0"/>
                <a:ea typeface="DFKai-SB" pitchFamily="65" charset="-120"/>
                <a:cs typeface="Times New Roman" pitchFamily="18" charset="0"/>
              </a:rPr>
              <a:t>是否有微弱的嘟嘟聲產生</a:t>
            </a:r>
            <a:r>
              <a:rPr lang="en-US" altLang="zh-TW" sz="2400" dirty="0" smtClean="0">
                <a:latin typeface="Times New Roman" pitchFamily="18" charset="0"/>
                <a:ea typeface="DFKai-SB" pitchFamily="65" charset="-120"/>
                <a:cs typeface="Times New Roman" pitchFamily="18" charset="0"/>
              </a:rPr>
              <a:t>?!</a:t>
            </a:r>
            <a:endParaRPr lang="en-US" altLang="zh-TW" sz="2400" dirty="0" smtClean="0">
              <a:latin typeface="Times New Roman" pitchFamily="18" charset="0"/>
              <a:ea typeface="DFKai-SB" pitchFamily="65" charset="-120"/>
              <a:cs typeface="Times New Roman" pitchFamily="18" charset="0"/>
            </a:endParaRPr>
          </a:p>
        </p:txBody>
      </p:sp>
      <p:pic>
        <p:nvPicPr>
          <p:cNvPr id="2050" name="Picture 2"/>
          <p:cNvPicPr>
            <a:picLocks noChangeAspect="1" noChangeArrowheads="1"/>
          </p:cNvPicPr>
          <p:nvPr/>
        </p:nvPicPr>
        <p:blipFill>
          <a:blip r:embed="rId4"/>
          <a:srcRect/>
          <a:stretch>
            <a:fillRect/>
          </a:stretch>
        </p:blipFill>
        <p:spPr bwMode="auto">
          <a:xfrm rot="16200000">
            <a:off x="2347420" y="3133246"/>
            <a:ext cx="1500198" cy="520069"/>
          </a:xfrm>
          <a:prstGeom prst="rect">
            <a:avLst/>
          </a:prstGeom>
          <a:noFill/>
          <a:ln w="9525">
            <a:noFill/>
            <a:miter lim="800000"/>
            <a:headEnd/>
            <a:tailEnd/>
          </a:ln>
          <a:effectLst/>
        </p:spPr>
      </p:pic>
      <p:sp>
        <p:nvSpPr>
          <p:cNvPr id="9" name="向左箭號 8"/>
          <p:cNvSpPr/>
          <p:nvPr/>
        </p:nvSpPr>
        <p:spPr>
          <a:xfrm>
            <a:off x="2214546" y="3143248"/>
            <a:ext cx="571504" cy="428627"/>
          </a:xfrm>
          <a:prstGeom prst="leftArrow">
            <a:avLst/>
          </a:prstGeom>
          <a:solidFill>
            <a:srgbClr val="0000CC"/>
          </a:solidFill>
          <a:ln>
            <a:solidFill>
              <a:srgbClr val="002060"/>
            </a:solidFill>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266268610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66" y="0"/>
            <a:ext cx="6624736" cy="646331"/>
          </a:xfrm>
          <a:prstGeom prst="rect">
            <a:avLst/>
          </a:prstGeom>
        </p:spPr>
        <p:txBody>
          <a:bodyPr wrap="square">
            <a:spAutoFit/>
          </a:bodyPr>
          <a:lstStyle/>
          <a:p>
            <a:pPr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91) </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三重閃爍器</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(Triple Blinker)</a:t>
            </a:r>
            <a:endParaRPr lang="zh-TW" altLang="en-US"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285720" y="663671"/>
            <a:ext cx="8501090" cy="907941"/>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rtlCol="0">
            <a:spAutoFit/>
          </a:bodyPr>
          <a:lstStyle/>
          <a:p>
            <a:pPr marL="266700" lvl="0" indent="-266700" algn="ctr">
              <a:spcBef>
                <a:spcPts val="600"/>
              </a:spcBef>
            </a:pPr>
            <a:r>
              <a:rPr lang="zh-TW" altLang="en-US" sz="2400" dirty="0" smtClean="0">
                <a:latin typeface="Times New Roman" pitchFamily="18" charset="0"/>
                <a:ea typeface="DFKai-SB" pitchFamily="65" charset="-120"/>
                <a:cs typeface="Times New Roman" pitchFamily="18" charset="0"/>
              </a:rPr>
              <a:t>將</a:t>
            </a:r>
            <a:r>
              <a:rPr lang="en-US" altLang="zh-TW" sz="2400" dirty="0" smtClean="0">
                <a:latin typeface="Times New Roman" pitchFamily="18" charset="0"/>
                <a:ea typeface="DFKai-SB" pitchFamily="65" charset="-120"/>
                <a:cs typeface="Times New Roman" pitchFamily="18" charset="0"/>
              </a:rPr>
              <a:t>D1, </a:t>
            </a:r>
            <a:r>
              <a:rPr lang="en-US" altLang="zh-TW" sz="2400" dirty="0" smtClean="0">
                <a:latin typeface="Times New Roman" pitchFamily="18" charset="0"/>
                <a:ea typeface="DFKai-SB" pitchFamily="65" charset="-120"/>
                <a:cs typeface="Times New Roman" pitchFamily="18" charset="0"/>
              </a:rPr>
              <a:t>D6</a:t>
            </a:r>
            <a:r>
              <a:rPr lang="zh-TW" altLang="en-US" sz="2400" dirty="0" smtClean="0">
                <a:latin typeface="Times New Roman" pitchFamily="18" charset="0"/>
                <a:ea typeface="DFKai-SB" pitchFamily="65" charset="-120"/>
                <a:cs typeface="Times New Roman" pitchFamily="18" charset="0"/>
              </a:rPr>
              <a:t> </a:t>
            </a:r>
            <a:r>
              <a:rPr lang="zh-TW" altLang="en-US" sz="2400" dirty="0" smtClean="0">
                <a:latin typeface="Times New Roman" pitchFamily="18" charset="0"/>
                <a:ea typeface="DFKai-SB" pitchFamily="65" charset="-120"/>
                <a:cs typeface="Times New Roman" pitchFamily="18" charset="0"/>
              </a:rPr>
              <a:t>和</a:t>
            </a:r>
            <a:r>
              <a:rPr lang="en-US" altLang="zh-TW" sz="2400" dirty="0" smtClean="0">
                <a:latin typeface="Times New Roman" pitchFamily="18" charset="0"/>
                <a:ea typeface="DFKai-SB" pitchFamily="65" charset="-120"/>
                <a:cs typeface="Times New Roman" pitchFamily="18" charset="0"/>
              </a:rPr>
              <a:t> D8</a:t>
            </a:r>
            <a:r>
              <a:rPr lang="zh-TW" altLang="en-US" sz="2400" dirty="0" smtClean="0">
                <a:latin typeface="Times New Roman" pitchFamily="18" charset="0"/>
                <a:ea typeface="DFKai-SB" pitchFamily="65" charset="-120"/>
                <a:cs typeface="Times New Roman" pitchFamily="18" charset="0"/>
              </a:rPr>
              <a:t>三只</a:t>
            </a:r>
            <a:r>
              <a:rPr lang="en-US" altLang="zh-TW" sz="2400" dirty="0" smtClean="0">
                <a:latin typeface="Times New Roman" pitchFamily="18" charset="0"/>
                <a:ea typeface="DFKai-SB" pitchFamily="65" charset="-120"/>
                <a:cs typeface="Times New Roman" pitchFamily="18" charset="0"/>
              </a:rPr>
              <a:t> LEDs</a:t>
            </a:r>
            <a:r>
              <a:rPr lang="zh-TW" altLang="en-US" sz="2400" dirty="0" smtClean="0">
                <a:latin typeface="Times New Roman" pitchFamily="18" charset="0"/>
                <a:ea typeface="DFKai-SB" pitchFamily="65" charset="-120"/>
                <a:cs typeface="Times New Roman" pitchFamily="18" charset="0"/>
              </a:rPr>
              <a:t>都接到如圖的電路上，啟動電路。</a:t>
            </a:r>
            <a:endParaRPr lang="en-US" altLang="zh-TW" sz="2400" dirty="0" smtClean="0">
              <a:latin typeface="Times New Roman" pitchFamily="18" charset="0"/>
              <a:ea typeface="DFKai-SB" pitchFamily="65" charset="-120"/>
              <a:cs typeface="Times New Roman" pitchFamily="18" charset="0"/>
            </a:endParaRPr>
          </a:p>
          <a:p>
            <a:pPr marL="266700" lvl="0" indent="-266700" algn="ctr">
              <a:spcBef>
                <a:spcPts val="600"/>
              </a:spcBef>
            </a:pPr>
            <a:r>
              <a:rPr lang="zh-TW" altLang="en-US" sz="2400" dirty="0" smtClean="0">
                <a:solidFill>
                  <a:prstClr val="black"/>
                </a:solidFill>
                <a:latin typeface="Times New Roman" pitchFamily="18" charset="0"/>
                <a:ea typeface="DFKai-SB" pitchFamily="65" charset="-120"/>
                <a:cs typeface="Times New Roman" pitchFamily="18" charset="0"/>
                <a:sym typeface="Wingdings"/>
              </a:rPr>
              <a:t></a:t>
            </a:r>
            <a:r>
              <a:rPr lang="zh-TW" altLang="en-US" sz="2400" dirty="0" smtClean="0">
                <a:solidFill>
                  <a:prstClr val="black"/>
                </a:solidFill>
                <a:latin typeface="Times New Roman" pitchFamily="18" charset="0"/>
                <a:ea typeface="DFKai-SB" pitchFamily="65" charset="-120"/>
                <a:cs typeface="Times New Roman" pitchFamily="18" charset="0"/>
              </a:rPr>
              <a:t>可見</a:t>
            </a:r>
            <a:r>
              <a:rPr lang="zh-TW" altLang="en-US" sz="2400" b="1" dirty="0" smtClean="0">
                <a:solidFill>
                  <a:srgbClr val="0000CC"/>
                </a:solidFill>
                <a:latin typeface="Times New Roman" pitchFamily="18" charset="0"/>
                <a:ea typeface="DFKai-SB" pitchFamily="65" charset="-120"/>
                <a:cs typeface="Times New Roman" pitchFamily="18" charset="0"/>
              </a:rPr>
              <a:t>三</a:t>
            </a:r>
            <a:r>
              <a:rPr lang="zh-TW" altLang="en-US" sz="2400" b="1" dirty="0" smtClean="0">
                <a:solidFill>
                  <a:srgbClr val="0000CC"/>
                </a:solidFill>
                <a:latin typeface="Times New Roman" pitchFamily="18" charset="0"/>
                <a:ea typeface="DFKai-SB" pitchFamily="65" charset="-120"/>
                <a:cs typeface="Times New Roman" pitchFamily="18" charset="0"/>
              </a:rPr>
              <a:t>顆</a:t>
            </a:r>
            <a:r>
              <a:rPr lang="en-US" altLang="zh-TW" sz="2400" b="1" dirty="0" smtClean="0">
                <a:solidFill>
                  <a:srgbClr val="0000CC"/>
                </a:solidFill>
                <a:latin typeface="Times New Roman" pitchFamily="18" charset="0"/>
                <a:ea typeface="DFKai-SB" pitchFamily="65" charset="-120"/>
                <a:cs typeface="Times New Roman" pitchFamily="18" charset="0"/>
              </a:rPr>
              <a:t>LEDs</a:t>
            </a:r>
            <a:r>
              <a:rPr lang="zh-TW" altLang="en-US" sz="2400" b="1" dirty="0" smtClean="0">
                <a:solidFill>
                  <a:srgbClr val="0000CC"/>
                </a:solidFill>
                <a:latin typeface="Times New Roman" pitchFamily="18" charset="0"/>
                <a:ea typeface="DFKai-SB" pitchFamily="65" charset="-120"/>
                <a:cs typeface="Times New Roman" pitchFamily="18" charset="0"/>
              </a:rPr>
              <a:t>會同時閃爍喔</a:t>
            </a:r>
            <a:r>
              <a:rPr lang="zh-TW" altLang="en-US" sz="2400" dirty="0" smtClean="0">
                <a:solidFill>
                  <a:prstClr val="black"/>
                </a:solidFill>
                <a:latin typeface="Times New Roman" pitchFamily="18" charset="0"/>
                <a:ea typeface="DFKai-SB" pitchFamily="65" charset="-120"/>
                <a:cs typeface="Times New Roman" pitchFamily="18" charset="0"/>
              </a:rPr>
              <a:t>！</a:t>
            </a:r>
            <a:endParaRPr lang="en-US" altLang="zh-TW" sz="2400" dirty="0" smtClean="0">
              <a:latin typeface="Times New Roman" pitchFamily="18" charset="0"/>
              <a:ea typeface="DFKai-SB" pitchFamily="65" charset="-12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2561" t="1005" b="2739"/>
          <a:stretch>
            <a:fillRect/>
          </a:stretch>
        </p:blipFill>
        <p:spPr bwMode="auto">
          <a:xfrm>
            <a:off x="357158" y="1695514"/>
            <a:ext cx="5435698" cy="5019634"/>
          </a:xfrm>
          <a:prstGeom prst="rect">
            <a:avLst/>
          </a:prstGeom>
          <a:noFill/>
          <a:ln>
            <a:solidFill>
              <a:srgbClr val="FF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矩形 5"/>
          <p:cNvSpPr/>
          <p:nvPr/>
        </p:nvSpPr>
        <p:spPr>
          <a:xfrm>
            <a:off x="5929322" y="2428868"/>
            <a:ext cx="3071834" cy="2166747"/>
          </a:xfrm>
          <a:prstGeom prst="rect">
            <a:avLst/>
          </a:prstGeom>
          <a:solidFill>
            <a:srgbClr val="FFFFCC"/>
          </a:solidFill>
          <a:ln>
            <a:solidFill>
              <a:schemeClr val="accent6">
                <a:lumMod val="75000"/>
              </a:schemeClr>
            </a:solidFill>
          </a:ln>
        </p:spPr>
        <p:txBody>
          <a:bodyPr wrap="square">
            <a:spAutoFit/>
          </a:bodyPr>
          <a:lstStyle/>
          <a:p>
            <a:pPr marL="266700" lvl="0">
              <a:lnSpc>
                <a:spcPct val="120000"/>
              </a:lnSpc>
              <a:spcBef>
                <a:spcPts val="600"/>
              </a:spcBef>
            </a:pPr>
            <a:r>
              <a:rPr lang="zh-TW" altLang="en-US" sz="2600" dirty="0" smtClean="0">
                <a:solidFill>
                  <a:prstClr val="black"/>
                </a:solidFill>
                <a:latin typeface="Times New Roman" pitchFamily="18" charset="0"/>
                <a:ea typeface="DFKai-SB" pitchFamily="65" charset="-120"/>
                <a:cs typeface="Times New Roman" pitchFamily="18" charset="0"/>
              </a:rPr>
              <a:t>但</a:t>
            </a:r>
            <a:r>
              <a:rPr lang="zh-TW" altLang="en-US" sz="2600" dirty="0" smtClean="0">
                <a:solidFill>
                  <a:prstClr val="black"/>
                </a:solidFill>
                <a:latin typeface="Times New Roman" pitchFamily="18" charset="0"/>
                <a:ea typeface="DFKai-SB" pitchFamily="65" charset="-120"/>
                <a:cs typeface="Times New Roman" pitchFamily="18" charset="0"/>
              </a:rPr>
              <a:t>若</a:t>
            </a:r>
            <a:r>
              <a:rPr lang="zh-TW" altLang="en-US" sz="2600" b="1" dirty="0" smtClean="0">
                <a:solidFill>
                  <a:srgbClr val="0000CC"/>
                </a:solidFill>
                <a:latin typeface="Times New Roman" pitchFamily="18" charset="0"/>
                <a:ea typeface="DFKai-SB" pitchFamily="65" charset="-120"/>
                <a:cs typeface="Times New Roman" pitchFamily="18" charset="0"/>
              </a:rPr>
              <a:t>除去全彩</a:t>
            </a:r>
            <a:r>
              <a:rPr lang="en-US" altLang="zh-TW" sz="2600" b="1" dirty="0" smtClean="0">
                <a:solidFill>
                  <a:srgbClr val="0000CC"/>
                </a:solidFill>
                <a:latin typeface="Times New Roman" pitchFamily="18" charset="0"/>
                <a:ea typeface="DFKai-SB" pitchFamily="65" charset="-120"/>
                <a:cs typeface="Times New Roman" pitchFamily="18" charset="0"/>
              </a:rPr>
              <a:t>D8</a:t>
            </a:r>
          </a:p>
          <a:p>
            <a:pPr marL="266700" lvl="0" indent="-266700">
              <a:lnSpc>
                <a:spcPct val="120000"/>
              </a:lnSpc>
              <a:spcBef>
                <a:spcPts val="600"/>
              </a:spcBef>
            </a:pPr>
            <a:r>
              <a:rPr lang="zh-TW" altLang="en-US" sz="2600" dirty="0" smtClean="0">
                <a:solidFill>
                  <a:prstClr val="black"/>
                </a:solidFill>
                <a:latin typeface="Times New Roman" pitchFamily="18" charset="0"/>
                <a:ea typeface="DFKai-SB" pitchFamily="65" charset="-120"/>
                <a:cs typeface="Times New Roman" pitchFamily="18" charset="0"/>
                <a:sym typeface="Wingdings"/>
              </a:rPr>
              <a:t></a:t>
            </a:r>
            <a:r>
              <a:rPr lang="zh-TW" altLang="en-US" sz="2600" dirty="0" smtClean="0">
                <a:solidFill>
                  <a:prstClr val="black"/>
                </a:solidFill>
                <a:latin typeface="Times New Roman" pitchFamily="18" charset="0"/>
                <a:ea typeface="DFKai-SB" pitchFamily="65" charset="-120"/>
                <a:cs typeface="Times New Roman" pitchFamily="18" charset="0"/>
              </a:rPr>
              <a:t>紅</a:t>
            </a:r>
            <a:r>
              <a:rPr lang="zh-TW" altLang="en-US" sz="2600" dirty="0" smtClean="0">
                <a:solidFill>
                  <a:prstClr val="black"/>
                </a:solidFill>
                <a:latin typeface="Times New Roman" pitchFamily="18" charset="0"/>
                <a:ea typeface="DFKai-SB" pitchFamily="65" charset="-120"/>
                <a:cs typeface="Times New Roman" pitchFamily="18" charset="0"/>
              </a:rPr>
              <a:t>光</a:t>
            </a:r>
            <a:r>
              <a:rPr lang="en-US" altLang="zh-TW" sz="2600" dirty="0" smtClean="0">
                <a:solidFill>
                  <a:prstClr val="black"/>
                </a:solidFill>
                <a:latin typeface="Times New Roman" pitchFamily="18" charset="0"/>
                <a:ea typeface="DFKai-SB" pitchFamily="65" charset="-120"/>
                <a:cs typeface="Times New Roman" pitchFamily="18" charset="0"/>
              </a:rPr>
              <a:t>D1</a:t>
            </a:r>
            <a:r>
              <a:rPr lang="zh-TW" altLang="en-US" sz="2600" dirty="0" smtClean="0">
                <a:solidFill>
                  <a:prstClr val="black"/>
                </a:solidFill>
                <a:latin typeface="Times New Roman" pitchFamily="18" charset="0"/>
                <a:ea typeface="DFKai-SB" pitchFamily="65" charset="-120"/>
                <a:cs typeface="Times New Roman" pitchFamily="18" charset="0"/>
              </a:rPr>
              <a:t>和白光</a:t>
            </a:r>
            <a:r>
              <a:rPr lang="en-US" altLang="zh-TW" sz="2600" dirty="0" smtClean="0">
                <a:solidFill>
                  <a:prstClr val="black"/>
                </a:solidFill>
                <a:latin typeface="Times New Roman" pitchFamily="18" charset="0"/>
                <a:ea typeface="DFKai-SB" pitchFamily="65" charset="-120"/>
                <a:cs typeface="Times New Roman" pitchFamily="18" charset="0"/>
              </a:rPr>
              <a:t>D6</a:t>
            </a:r>
            <a:r>
              <a:rPr lang="zh-TW" altLang="en-US" sz="2600" dirty="0" smtClean="0">
                <a:solidFill>
                  <a:prstClr val="black"/>
                </a:solidFill>
                <a:latin typeface="Times New Roman" pitchFamily="18" charset="0"/>
                <a:ea typeface="DFKai-SB" pitchFamily="65" charset="-120"/>
                <a:cs typeface="Times New Roman" pitchFamily="18" charset="0"/>
              </a:rPr>
              <a:t>還是會</a:t>
            </a:r>
            <a:r>
              <a:rPr lang="zh-TW" altLang="en-US" sz="2600" dirty="0" smtClean="0">
                <a:solidFill>
                  <a:prstClr val="black"/>
                </a:solidFill>
                <a:latin typeface="Times New Roman" pitchFamily="18" charset="0"/>
                <a:ea typeface="DFKai-SB" pitchFamily="65" charset="-120"/>
                <a:cs typeface="Times New Roman" pitchFamily="18" charset="0"/>
              </a:rPr>
              <a:t>亮</a:t>
            </a:r>
            <a:r>
              <a:rPr lang="zh-TW" altLang="en-US" sz="2600" dirty="0" smtClean="0">
                <a:solidFill>
                  <a:prstClr val="black"/>
                </a:solidFill>
                <a:latin typeface="Times New Roman" pitchFamily="18" charset="0"/>
                <a:ea typeface="DFKai-SB" pitchFamily="65" charset="-120"/>
                <a:cs typeface="Times New Roman" pitchFamily="18" charset="0"/>
              </a:rPr>
              <a:t>，</a:t>
            </a:r>
            <a:endParaRPr lang="en-US" altLang="zh-TW" sz="2600" dirty="0" smtClean="0">
              <a:solidFill>
                <a:prstClr val="black"/>
              </a:solidFill>
              <a:latin typeface="Times New Roman" pitchFamily="18" charset="0"/>
              <a:ea typeface="DFKai-SB" pitchFamily="65" charset="-120"/>
              <a:cs typeface="Times New Roman" pitchFamily="18" charset="0"/>
            </a:endParaRPr>
          </a:p>
          <a:p>
            <a:pPr marL="266700" lvl="0" indent="-266700">
              <a:lnSpc>
                <a:spcPct val="120000"/>
              </a:lnSpc>
              <a:spcBef>
                <a:spcPts val="600"/>
              </a:spcBef>
            </a:pPr>
            <a:r>
              <a:rPr lang="zh-TW" altLang="en-US" sz="2600" dirty="0" smtClean="0">
                <a:solidFill>
                  <a:prstClr val="black"/>
                </a:solidFill>
                <a:latin typeface="Times New Roman" pitchFamily="18" charset="0"/>
                <a:ea typeface="DFKai-SB" pitchFamily="65" charset="-120"/>
                <a:cs typeface="Times New Roman" pitchFamily="18" charset="0"/>
                <a:sym typeface="Wingdings"/>
              </a:rPr>
              <a:t></a:t>
            </a:r>
            <a:r>
              <a:rPr lang="zh-TW" altLang="en-US" sz="2600" dirty="0" smtClean="0">
                <a:solidFill>
                  <a:prstClr val="black"/>
                </a:solidFill>
                <a:latin typeface="Times New Roman" pitchFamily="18" charset="0"/>
                <a:ea typeface="DFKai-SB" pitchFamily="65" charset="-120"/>
                <a:cs typeface="Times New Roman" pitchFamily="18" charset="0"/>
              </a:rPr>
              <a:t>但</a:t>
            </a:r>
            <a:r>
              <a:rPr lang="zh-TW" altLang="en-US" sz="2600" dirty="0" smtClean="0">
                <a:solidFill>
                  <a:prstClr val="black"/>
                </a:solidFill>
                <a:latin typeface="Times New Roman" pitchFamily="18" charset="0"/>
                <a:ea typeface="DFKai-SB" pitchFamily="65" charset="-120"/>
                <a:cs typeface="Times New Roman" pitchFamily="18" charset="0"/>
              </a:rPr>
              <a:t>卻都</a:t>
            </a:r>
            <a:r>
              <a:rPr lang="zh-TW" altLang="en-US" sz="2600" b="1" dirty="0" smtClean="0">
                <a:solidFill>
                  <a:srgbClr val="0000CC"/>
                </a:solidFill>
                <a:latin typeface="Times New Roman" pitchFamily="18" charset="0"/>
                <a:ea typeface="DFKai-SB" pitchFamily="65" charset="-120"/>
                <a:cs typeface="Times New Roman" pitchFamily="18" charset="0"/>
              </a:rPr>
              <a:t>不</a:t>
            </a:r>
            <a:r>
              <a:rPr lang="zh-TW" altLang="en-US" sz="2600" b="1" dirty="0" smtClean="0">
                <a:solidFill>
                  <a:srgbClr val="0000CC"/>
                </a:solidFill>
                <a:latin typeface="Times New Roman" pitchFamily="18" charset="0"/>
                <a:ea typeface="DFKai-SB" pitchFamily="65" charset="-120"/>
                <a:cs typeface="Times New Roman" pitchFamily="18" charset="0"/>
              </a:rPr>
              <a:t>閃</a:t>
            </a:r>
            <a:r>
              <a:rPr lang="zh-TW" altLang="en-US" sz="2600" dirty="0" smtClean="0">
                <a:solidFill>
                  <a:prstClr val="black"/>
                </a:solidFill>
                <a:latin typeface="Times New Roman" pitchFamily="18" charset="0"/>
                <a:ea typeface="DFKai-SB" pitchFamily="65" charset="-120"/>
                <a:cs typeface="Times New Roman" pitchFamily="18" charset="0"/>
              </a:rPr>
              <a:t>了</a:t>
            </a:r>
            <a:r>
              <a:rPr lang="zh-TW" altLang="en-US" sz="2600" dirty="0" smtClean="0">
                <a:solidFill>
                  <a:prstClr val="black"/>
                </a:solidFill>
                <a:latin typeface="Times New Roman" pitchFamily="18" charset="0"/>
                <a:ea typeface="DFKai-SB" pitchFamily="65" charset="-120"/>
                <a:cs typeface="Times New Roman" pitchFamily="18" charset="0"/>
              </a:rPr>
              <a:t>！</a:t>
            </a:r>
            <a:endParaRPr lang="en-US" altLang="zh-TW" sz="2600" dirty="0" smtClean="0">
              <a:solidFill>
                <a:prstClr val="black"/>
              </a:solidFill>
              <a:latin typeface="Times New Roman" panose="02020603050405020304" pitchFamily="18" charset="0"/>
              <a:cs typeface="Times New Roman" panose="02020603050405020304" pitchFamily="18" charset="0"/>
            </a:endParaRPr>
          </a:p>
        </p:txBody>
      </p:sp>
      <p:sp>
        <p:nvSpPr>
          <p:cNvPr id="7" name="圓角矩形 6"/>
          <p:cNvSpPr/>
          <p:nvPr/>
        </p:nvSpPr>
        <p:spPr>
          <a:xfrm>
            <a:off x="1785918" y="3429000"/>
            <a:ext cx="928694" cy="1857388"/>
          </a:xfrm>
          <a:prstGeom prst="roundRect">
            <a:avLst/>
          </a:prstGeom>
          <a:noFill/>
          <a:ln w="25400">
            <a:solidFill>
              <a:srgbClr val="0000CC"/>
            </a:solidFill>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2046998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174074" y="2557353"/>
            <a:ext cx="4846198" cy="1015663"/>
          </a:xfrm>
          <a:prstGeom prst="rect">
            <a:avLst/>
          </a:prstGeom>
          <a:noFill/>
        </p:spPr>
        <p:txBody>
          <a:bodyPr wrap="none" rtlCol="0">
            <a:spAutoFit/>
          </a:bodyPr>
          <a:lstStyle/>
          <a:p>
            <a:r>
              <a:rPr lang="en-US" altLang="zh-TW"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a:t>
            </a:r>
            <a:r>
              <a:rPr lang="zh-TW" altLang="en-US"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END</a:t>
            </a:r>
            <a:r>
              <a:rPr lang="zh-TW" altLang="en-US"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TW" altLang="en-US" sz="60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41364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4077420" cy="864096"/>
          </a:xfrm>
        </p:spPr>
        <p:txBody>
          <a:bodyPr>
            <a:normAutofit fontScale="90000"/>
          </a:bodyPr>
          <a:lstStyle/>
          <a:p>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積體電路套件</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
            </a:r>
            <a:b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b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U22</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U23</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各接點用途</a:t>
            </a:r>
            <a:endParaRPr lang="zh-TW" altLang="en-US" sz="3200" b="1" dirty="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p:txBody>
      </p:sp>
      <p:pic>
        <p:nvPicPr>
          <p:cNvPr id="5123" name="Picture 3"/>
          <p:cNvPicPr>
            <a:picLocks noChangeAspect="1" noChangeArrowheads="1"/>
          </p:cNvPicPr>
          <p:nvPr/>
        </p:nvPicPr>
        <p:blipFill>
          <a:blip r:embed="rId3">
            <a:lum bright="20000" contrast="40000"/>
            <a:extLst>
              <a:ext uri="{28A0092B-C50C-407E-A947-70E740481C1C}">
                <a14:useLocalDpi xmlns:a14="http://schemas.microsoft.com/office/drawing/2010/main" xmlns="" val="0"/>
              </a:ext>
            </a:extLst>
          </a:blip>
          <a:srcRect/>
          <a:stretch>
            <a:fillRect/>
          </a:stretch>
        </p:blipFill>
        <p:spPr bwMode="auto">
          <a:xfrm>
            <a:off x="747305" y="1013194"/>
            <a:ext cx="3680679" cy="3135886"/>
          </a:xfrm>
          <a:prstGeom prst="rect">
            <a:avLst/>
          </a:prstGeom>
          <a:noFill/>
          <a:ln>
            <a:noFill/>
          </a:ln>
          <a:effectLst>
            <a:softEdge rad="63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4427" y="4239057"/>
            <a:ext cx="4438030" cy="2363818"/>
          </a:xfrm>
          <a:prstGeom prst="rect">
            <a:avLst/>
          </a:prstGeom>
          <a:noFill/>
          <a:ln>
            <a:noFill/>
          </a:ln>
          <a:effectLst>
            <a:softEdge rad="63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文字方塊 15"/>
          <p:cNvSpPr txBox="1"/>
          <p:nvPr/>
        </p:nvSpPr>
        <p:spPr>
          <a:xfrm>
            <a:off x="4946228" y="4294551"/>
            <a:ext cx="3813865" cy="2308324"/>
          </a:xfrm>
          <a:prstGeom prst="rect">
            <a:avLst/>
          </a:prstGeom>
          <a:noFill/>
          <a:ln>
            <a:solidFill>
              <a:schemeClr val="accent1"/>
            </a:solidFill>
          </a:ln>
        </p:spPr>
        <p:txBody>
          <a:bodyPr wrap="none" rtlCol="0">
            <a:spAutoFit/>
          </a:bodyPr>
          <a:lstStyle/>
          <a:p>
            <a:r>
              <a:rPr lang="en-US" altLang="zh-TW" sz="2400" b="1" dirty="0">
                <a:latin typeface="Times New Roman" panose="02020603050405020304" pitchFamily="18" charset="0"/>
                <a:cs typeface="Times New Roman" panose="02020603050405020304" pitchFamily="18" charset="0"/>
              </a:rPr>
              <a:t>Connections:</a:t>
            </a:r>
          </a:p>
          <a:p>
            <a:r>
              <a:rPr lang="en-US" altLang="zh-TW" sz="2400" dirty="0">
                <a:latin typeface="Times New Roman" panose="02020603050405020304" pitchFamily="18" charset="0"/>
                <a:cs typeface="Times New Roman" panose="02020603050405020304" pitchFamily="18" charset="0"/>
              </a:rPr>
              <a:t>(+) - power from batteries</a:t>
            </a:r>
          </a:p>
          <a:p>
            <a:r>
              <a:rPr lang="en-US" altLang="zh-TW" sz="2400" dirty="0">
                <a:latin typeface="Times New Roman" panose="02020603050405020304" pitchFamily="18" charset="0"/>
                <a:cs typeface="Times New Roman" panose="02020603050405020304" pitchFamily="18" charset="0"/>
              </a:rPr>
              <a:t>(–) - power return to batteries</a:t>
            </a:r>
          </a:p>
          <a:p>
            <a:r>
              <a:rPr lang="en-US" altLang="zh-TW" sz="2400" dirty="0">
                <a:latin typeface="Times New Roman" panose="02020603050405020304" pitchFamily="18" charset="0"/>
                <a:cs typeface="Times New Roman" panose="02020603050405020304" pitchFamily="18" charset="0"/>
              </a:rPr>
              <a:t>OUT - output connection</a:t>
            </a:r>
          </a:p>
          <a:p>
            <a:r>
              <a:rPr lang="en-US" altLang="zh-TW" sz="2400" dirty="0">
                <a:latin typeface="Times New Roman" panose="02020603050405020304" pitchFamily="18" charset="0"/>
                <a:cs typeface="Times New Roman" panose="02020603050405020304" pitchFamily="18" charset="0"/>
              </a:rPr>
              <a:t>CTL - strobe speed control</a:t>
            </a:r>
          </a:p>
          <a:p>
            <a:r>
              <a:rPr lang="en-US" altLang="zh-TW" sz="2400" dirty="0">
                <a:latin typeface="Times New Roman" panose="02020603050405020304" pitchFamily="18" charset="0"/>
                <a:cs typeface="Times New Roman" panose="02020603050405020304" pitchFamily="18" charset="0"/>
              </a:rPr>
              <a:t>NC - not </a:t>
            </a:r>
            <a:r>
              <a:rPr lang="en-US" altLang="zh-TW" sz="2400" dirty="0" smtClean="0">
                <a:latin typeface="Times New Roman" panose="02020603050405020304" pitchFamily="18" charset="0"/>
                <a:cs typeface="Times New Roman" panose="02020603050405020304" pitchFamily="18" charset="0"/>
              </a:rPr>
              <a:t>used</a:t>
            </a:r>
          </a:p>
        </p:txBody>
      </p:sp>
      <p:sp>
        <p:nvSpPr>
          <p:cNvPr id="18" name="文字方塊 17"/>
          <p:cNvSpPr txBox="1"/>
          <p:nvPr/>
        </p:nvSpPr>
        <p:spPr>
          <a:xfrm>
            <a:off x="4934599" y="332656"/>
            <a:ext cx="3813865" cy="3785652"/>
          </a:xfrm>
          <a:prstGeom prst="rect">
            <a:avLst/>
          </a:prstGeom>
          <a:noFill/>
          <a:ln>
            <a:solidFill>
              <a:schemeClr val="accent1"/>
            </a:solidFill>
          </a:ln>
        </p:spPr>
        <p:txBody>
          <a:bodyPr wrap="none" rtlCol="0">
            <a:spAutoFit/>
          </a:bodyPr>
          <a:lstStyle/>
          <a:p>
            <a:r>
              <a:rPr lang="en-US" altLang="zh-TW" sz="2400" b="1" dirty="0">
                <a:latin typeface="Times New Roman" panose="02020603050405020304" pitchFamily="18" charset="0"/>
                <a:cs typeface="Times New Roman" panose="02020603050405020304" pitchFamily="18" charset="0"/>
              </a:rPr>
              <a:t>Connections:</a:t>
            </a:r>
          </a:p>
          <a:p>
            <a:r>
              <a:rPr lang="en-US" altLang="zh-TW" sz="2400" dirty="0">
                <a:latin typeface="Times New Roman" panose="02020603050405020304" pitchFamily="18" charset="0"/>
                <a:cs typeface="Times New Roman" panose="02020603050405020304" pitchFamily="18" charset="0"/>
              </a:rPr>
              <a:t>R - red color control</a:t>
            </a:r>
          </a:p>
          <a:p>
            <a:r>
              <a:rPr lang="en-US" altLang="zh-TW" sz="2400" dirty="0">
                <a:latin typeface="Times New Roman" panose="02020603050405020304" pitchFamily="18" charset="0"/>
                <a:cs typeface="Times New Roman" panose="02020603050405020304" pitchFamily="18" charset="0"/>
              </a:rPr>
              <a:t>G - green color control</a:t>
            </a:r>
          </a:p>
          <a:p>
            <a:r>
              <a:rPr lang="en-US" altLang="zh-TW" sz="2400" dirty="0">
                <a:latin typeface="Times New Roman" panose="02020603050405020304" pitchFamily="18" charset="0"/>
                <a:cs typeface="Times New Roman" panose="02020603050405020304" pitchFamily="18" charset="0"/>
              </a:rPr>
              <a:t>B - blue color control</a:t>
            </a:r>
          </a:p>
          <a:p>
            <a:r>
              <a:rPr lang="en-US" altLang="zh-TW" sz="2400" dirty="0">
                <a:latin typeface="Times New Roman" panose="02020603050405020304" pitchFamily="18" charset="0"/>
                <a:cs typeface="Times New Roman" panose="02020603050405020304" pitchFamily="18" charset="0"/>
              </a:rPr>
              <a:t>(+) - power from batteries</a:t>
            </a:r>
          </a:p>
          <a:p>
            <a:r>
              <a:rPr lang="en-US" altLang="zh-TW" sz="2400" dirty="0">
                <a:latin typeface="Times New Roman" panose="02020603050405020304" pitchFamily="18" charset="0"/>
                <a:cs typeface="Times New Roman" panose="02020603050405020304" pitchFamily="18" charset="0"/>
              </a:rPr>
              <a:t>INP - circuit input</a:t>
            </a:r>
          </a:p>
          <a:p>
            <a:r>
              <a:rPr lang="en-US" altLang="zh-TW" sz="2400" dirty="0">
                <a:latin typeface="Times New Roman" panose="02020603050405020304" pitchFamily="18" charset="0"/>
                <a:cs typeface="Times New Roman" panose="02020603050405020304" pitchFamily="18" charset="0"/>
              </a:rPr>
              <a:t>FB - feedback connection</a:t>
            </a:r>
          </a:p>
          <a:p>
            <a:r>
              <a:rPr lang="en-US" altLang="zh-TW" sz="2400" dirty="0">
                <a:latin typeface="Times New Roman" panose="02020603050405020304" pitchFamily="18" charset="0"/>
                <a:cs typeface="Times New Roman" panose="02020603050405020304" pitchFamily="18" charset="0"/>
              </a:rPr>
              <a:t>(–) - power return to batteries</a:t>
            </a:r>
          </a:p>
          <a:p>
            <a:r>
              <a:rPr lang="en-US" altLang="zh-TW" sz="2400" dirty="0">
                <a:latin typeface="Times New Roman" panose="02020603050405020304" pitchFamily="18" charset="0"/>
                <a:cs typeface="Times New Roman" panose="02020603050405020304" pitchFamily="18" charset="0"/>
              </a:rPr>
              <a:t>IN - audio input jack</a:t>
            </a:r>
          </a:p>
          <a:p>
            <a:r>
              <a:rPr lang="en-US" altLang="zh-TW" sz="2400" dirty="0">
                <a:latin typeface="Times New Roman" panose="02020603050405020304" pitchFamily="18" charset="0"/>
                <a:cs typeface="Times New Roman" panose="02020603050405020304" pitchFamily="18" charset="0"/>
              </a:rPr>
              <a:t>OUT - audio output jack</a:t>
            </a:r>
            <a:endParaRPr lang="zh-TW"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37962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lum bright="-20000" contrast="30000"/>
          </a:blip>
          <a:srcRect/>
          <a:stretch>
            <a:fillRect/>
          </a:stretch>
        </p:blipFill>
        <p:spPr bwMode="auto">
          <a:xfrm>
            <a:off x="1005255" y="1500174"/>
            <a:ext cx="7995901" cy="4147606"/>
          </a:xfrm>
          <a:prstGeom prst="rect">
            <a:avLst/>
          </a:prstGeom>
          <a:noFill/>
          <a:ln w="9525">
            <a:noFill/>
            <a:miter lim="800000"/>
            <a:headEnd/>
            <a:tailEnd/>
          </a:ln>
          <a:effectLst/>
        </p:spPr>
      </p:pic>
      <p:sp>
        <p:nvSpPr>
          <p:cNvPr id="2" name="標題 1"/>
          <p:cNvSpPr>
            <a:spLocks noGrp="1"/>
          </p:cNvSpPr>
          <p:nvPr>
            <p:ph type="title"/>
          </p:nvPr>
        </p:nvSpPr>
        <p:spPr>
          <a:xfrm>
            <a:off x="1428728" y="60324"/>
            <a:ext cx="6286544" cy="654032"/>
          </a:xfrm>
        </p:spPr>
        <p:txBody>
          <a:bodyPr>
            <a:normAutofit/>
          </a:bodyPr>
          <a:lstStyle/>
          <a:p>
            <a:r>
              <a:rPr lang="zh-TW" altLang="en-US" dirty="0" smtClean="0"/>
              <a:t>色光控制器</a:t>
            </a:r>
            <a:r>
              <a:rPr lang="en-US" altLang="zh-TW" dirty="0" smtClean="0"/>
              <a:t>(Color Organ) U22</a:t>
            </a:r>
            <a:endParaRPr lang="zh-TW" altLang="en-US" dirty="0"/>
          </a:p>
        </p:txBody>
      </p:sp>
      <p:sp>
        <p:nvSpPr>
          <p:cNvPr id="3" name="內容版面配置區 2"/>
          <p:cNvSpPr>
            <a:spLocks noGrp="1"/>
          </p:cNvSpPr>
          <p:nvPr>
            <p:ph idx="1"/>
          </p:nvPr>
        </p:nvSpPr>
        <p:spPr>
          <a:xfrm>
            <a:off x="214282" y="714356"/>
            <a:ext cx="8643998" cy="785818"/>
          </a:xfrm>
          <a:ln>
            <a:solidFill>
              <a:schemeClr val="tx2">
                <a:lumMod val="40000"/>
                <a:lumOff val="60000"/>
              </a:schemeClr>
            </a:solidFill>
          </a:ln>
        </p:spPr>
        <p:txBody>
          <a:bodyPr>
            <a:noAutofit/>
          </a:bodyPr>
          <a:lstStyle/>
          <a:p>
            <a:pPr marL="173038" indent="-173038">
              <a:buSzPct val="85000"/>
              <a:buFont typeface="Wingdings" pitchFamily="2" charset="2"/>
              <a:buChar char="l"/>
            </a:pPr>
            <a:r>
              <a:rPr lang="zh-TW" altLang="en-US" sz="2000" dirty="0" smtClean="0"/>
              <a:t>此控制模組實際的電路如圖所示，外盒中心含一顆全彩</a:t>
            </a:r>
            <a:r>
              <a:rPr lang="en-US" altLang="zh-TW" sz="2000" dirty="0" smtClean="0"/>
              <a:t>LED</a:t>
            </a:r>
            <a:r>
              <a:rPr lang="zh-TW" altLang="en-US" sz="2000" dirty="0" smtClean="0"/>
              <a:t>和</a:t>
            </a:r>
            <a:r>
              <a:rPr lang="en-US" altLang="zh-TW" sz="2000" dirty="0" smtClean="0"/>
              <a:t>IC</a:t>
            </a:r>
            <a:r>
              <a:rPr lang="zh-TW" altLang="en-US" sz="2000" dirty="0" smtClean="0"/>
              <a:t>積體電路。</a:t>
            </a:r>
            <a:endParaRPr lang="en-US" altLang="zh-TW" sz="2000" dirty="0" smtClean="0"/>
          </a:p>
          <a:p>
            <a:pPr marL="173038" indent="-173038">
              <a:buSzPct val="85000"/>
              <a:buFont typeface="Wingdings" pitchFamily="2" charset="2"/>
              <a:buChar char="l"/>
            </a:pPr>
            <a:r>
              <a:rPr lang="zh-TW" altLang="en-US" sz="2000" dirty="0" smtClean="0"/>
              <a:t>可直接控制 </a:t>
            </a:r>
            <a:r>
              <a:rPr lang="en-US" altLang="zh-TW" sz="2000" dirty="0" smtClean="0"/>
              <a:t>R, G, B</a:t>
            </a:r>
            <a:r>
              <a:rPr lang="zh-TW" altLang="en-US" sz="2000" dirty="0" smtClean="0"/>
              <a:t>或經由輸入外來的音頻信號控制 </a:t>
            </a:r>
            <a:r>
              <a:rPr lang="en-US" altLang="zh-TW" sz="2000" dirty="0" smtClean="0"/>
              <a:t>LED</a:t>
            </a:r>
            <a:r>
              <a:rPr lang="zh-TW" altLang="en-US" sz="2000" dirty="0" smtClean="0"/>
              <a:t>的光源顏色</a:t>
            </a:r>
            <a:r>
              <a:rPr lang="zh-TW" altLang="en-US" sz="2200" dirty="0" smtClean="0"/>
              <a:t>。</a:t>
            </a:r>
            <a:endParaRPr lang="en-US" altLang="zh-TW" sz="2200" dirty="0" smtClean="0"/>
          </a:p>
        </p:txBody>
      </p:sp>
      <p:pic>
        <p:nvPicPr>
          <p:cNvPr id="7" name="Picture 3"/>
          <p:cNvPicPr>
            <a:picLocks noChangeAspect="1" noChangeArrowheads="1"/>
          </p:cNvPicPr>
          <p:nvPr/>
        </p:nvPicPr>
        <p:blipFill>
          <a:blip r:embed="rId4">
            <a:lum bright="-10000" contrast="30000"/>
            <a:extLst>
              <a:ext uri="{28A0092B-C50C-407E-A947-70E740481C1C}">
                <a14:useLocalDpi xmlns:a14="http://schemas.microsoft.com/office/drawing/2010/main" xmlns="" val="0"/>
              </a:ext>
            </a:extLst>
          </a:blip>
          <a:srcRect/>
          <a:stretch>
            <a:fillRect/>
          </a:stretch>
        </p:blipFill>
        <p:spPr bwMode="auto">
          <a:xfrm>
            <a:off x="2714612" y="4643446"/>
            <a:ext cx="2214578" cy="1886788"/>
          </a:xfrm>
          <a:prstGeom prst="rect">
            <a:avLst/>
          </a:prstGeom>
          <a:noFill/>
          <a:ln>
            <a:solidFill>
              <a:schemeClr val="accent6">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矩形 7"/>
          <p:cNvSpPr/>
          <p:nvPr/>
        </p:nvSpPr>
        <p:spPr>
          <a:xfrm>
            <a:off x="170172" y="3786190"/>
            <a:ext cx="2544440" cy="3003000"/>
          </a:xfrm>
          <a:prstGeom prst="rect">
            <a:avLst/>
          </a:prstGeom>
          <a:ln>
            <a:solidFill>
              <a:schemeClr val="tx2">
                <a:lumMod val="40000"/>
                <a:lumOff val="60000"/>
              </a:schemeClr>
            </a:solidFill>
          </a:ln>
        </p:spPr>
        <p:txBody>
          <a:bodyPr wrap="square" lIns="36000" rIns="0">
            <a:spAutoFit/>
          </a:bodyPr>
          <a:lstStyle/>
          <a:p>
            <a:pPr marL="342900" indent="-342900">
              <a:spcBef>
                <a:spcPct val="20000"/>
              </a:spcBef>
            </a:pPr>
            <a:r>
              <a:rPr lang="zh-TW" altLang="en-US" sz="1600" b="1" dirty="0" smtClean="0">
                <a:latin typeface="DFKai-SB" pitchFamily="65" charset="-120"/>
                <a:ea typeface="DFKai-SB" pitchFamily="65" charset="-120"/>
              </a:rPr>
              <a:t>各接點功用 </a:t>
            </a:r>
            <a:r>
              <a:rPr lang="en-US" altLang="zh-TW" sz="1600" b="1" dirty="0" smtClean="0"/>
              <a:t>Connections:</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R - red color control</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G - green color control</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B - blue color control</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 - power from batteries</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INP - circuit input</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FB - feedback connection</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 - power return to batteries</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IN - audio input jack</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OUT - audio output jack</a:t>
            </a:r>
          </a:p>
        </p:txBody>
      </p:sp>
      <p:sp>
        <p:nvSpPr>
          <p:cNvPr id="9" name="矩形 8"/>
          <p:cNvSpPr/>
          <p:nvPr/>
        </p:nvSpPr>
        <p:spPr>
          <a:xfrm>
            <a:off x="5286380" y="5715016"/>
            <a:ext cx="3357586" cy="794064"/>
          </a:xfrm>
          <a:prstGeom prst="rect">
            <a:avLst/>
          </a:prstGeom>
        </p:spPr>
        <p:txBody>
          <a:bodyPr wrap="square">
            <a:spAutoFit/>
          </a:bodyPr>
          <a:lstStyle/>
          <a:p>
            <a:pPr marL="342900" lvl="0" indent="-342900" algn="ctr">
              <a:spcBef>
                <a:spcPct val="20000"/>
              </a:spcBef>
            </a:pPr>
            <a:r>
              <a:rPr lang="en-US" altLang="zh-TW" sz="2400" b="1" u="sng" dirty="0" smtClean="0">
                <a:solidFill>
                  <a:srgbClr val="0000CC"/>
                </a:solidFill>
                <a:latin typeface="Times New Roman" pitchFamily="18" charset="0"/>
                <a:ea typeface="DFKai-SB" pitchFamily="65" charset="-120"/>
                <a:cs typeface="Times New Roman" pitchFamily="18" charset="0"/>
              </a:rPr>
              <a:t>U22 </a:t>
            </a:r>
            <a:r>
              <a:rPr lang="zh-TW" altLang="en-US" sz="2400" b="1" u="sng" dirty="0" smtClean="0">
                <a:solidFill>
                  <a:srgbClr val="0000CC"/>
                </a:solidFill>
                <a:latin typeface="Times New Roman" pitchFamily="18" charset="0"/>
                <a:ea typeface="DFKai-SB" pitchFamily="65" charset="-120"/>
                <a:cs typeface="Times New Roman" pitchFamily="18" charset="0"/>
              </a:rPr>
              <a:t>模組內部電路圖</a:t>
            </a:r>
            <a:endParaRPr lang="en-US" altLang="zh-TW" sz="2400" b="1" u="sng" dirty="0" smtClean="0">
              <a:solidFill>
                <a:srgbClr val="0000CC"/>
              </a:solidFill>
              <a:latin typeface="Times New Roman" pitchFamily="18" charset="0"/>
              <a:ea typeface="DFKai-SB" pitchFamily="65" charset="-120"/>
              <a:cs typeface="Times New Roman" pitchFamily="18" charset="0"/>
            </a:endParaRPr>
          </a:p>
          <a:p>
            <a:pPr marL="342900" lvl="0" indent="-342900" algn="ctr">
              <a:spcBef>
                <a:spcPct val="20000"/>
              </a:spcBef>
            </a:pPr>
            <a:r>
              <a:rPr lang="zh-TW" altLang="en-US" dirty="0" smtClean="0">
                <a:latin typeface="Times New Roman" pitchFamily="18" charset="0"/>
                <a:ea typeface="DFKai-SB" pitchFamily="65" charset="-120"/>
                <a:cs typeface="Times New Roman" pitchFamily="18" charset="0"/>
              </a:rPr>
              <a:t>僅</a:t>
            </a:r>
            <a:r>
              <a:rPr lang="en-US" altLang="zh-TW" dirty="0" smtClean="0">
                <a:latin typeface="Times New Roman" pitchFamily="18" charset="0"/>
                <a:ea typeface="DFKai-SB" pitchFamily="65" charset="-120"/>
                <a:cs typeface="Times New Roman" pitchFamily="18" charset="0"/>
              </a:rPr>
              <a:t>SCL-175</a:t>
            </a:r>
            <a:r>
              <a:rPr lang="zh-TW" altLang="en-US" dirty="0" smtClean="0">
                <a:latin typeface="Times New Roman" pitchFamily="18" charset="0"/>
                <a:ea typeface="DFKai-SB" pitchFamily="65" charset="-120"/>
                <a:cs typeface="Times New Roman" pitchFamily="18" charset="0"/>
              </a:rPr>
              <a:t>套件內含有此組件</a:t>
            </a:r>
            <a:endParaRPr lang="en-US" altLang="zh-TW" b="1" u="sng" dirty="0" smtClean="0">
              <a:solidFill>
                <a:srgbClr val="0000CC"/>
              </a:solidFill>
              <a:latin typeface="Times New Roman" pitchFamily="18" charset="0"/>
              <a:ea typeface="DFKai-SB" pitchFamily="65" charset="-12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lum bright="-20000" contrast="40000"/>
          </a:blip>
          <a:srcRect/>
          <a:stretch>
            <a:fillRect/>
          </a:stretch>
        </p:blipFill>
        <p:spPr bwMode="auto">
          <a:xfrm>
            <a:off x="357158" y="2285992"/>
            <a:ext cx="7429552" cy="4500594"/>
          </a:xfrm>
          <a:prstGeom prst="rect">
            <a:avLst/>
          </a:prstGeom>
          <a:noFill/>
          <a:ln w="9525">
            <a:noFill/>
            <a:miter lim="800000"/>
            <a:headEnd/>
            <a:tailEnd/>
          </a:ln>
          <a:effectLst/>
        </p:spPr>
      </p:pic>
      <p:sp>
        <p:nvSpPr>
          <p:cNvPr id="2" name="標題 1"/>
          <p:cNvSpPr>
            <a:spLocks noGrp="1"/>
          </p:cNvSpPr>
          <p:nvPr>
            <p:ph type="title"/>
          </p:nvPr>
        </p:nvSpPr>
        <p:spPr>
          <a:xfrm>
            <a:off x="1285852" y="142852"/>
            <a:ext cx="4000528" cy="654032"/>
          </a:xfrm>
        </p:spPr>
        <p:txBody>
          <a:bodyPr/>
          <a:lstStyle/>
          <a:p>
            <a:r>
              <a:rPr lang="zh-TW" altLang="en-US" dirty="0" smtClean="0"/>
              <a:t>閃頻</a:t>
            </a:r>
            <a:r>
              <a:rPr lang="en-US" altLang="zh-TW" dirty="0" smtClean="0"/>
              <a:t>IC (Strobe IC)</a:t>
            </a:r>
            <a:endParaRPr lang="zh-TW" altLang="en-US" dirty="0"/>
          </a:p>
        </p:txBody>
      </p:sp>
      <p:sp>
        <p:nvSpPr>
          <p:cNvPr id="3" name="內容版面配置區 2"/>
          <p:cNvSpPr>
            <a:spLocks noGrp="1"/>
          </p:cNvSpPr>
          <p:nvPr>
            <p:ph idx="1"/>
          </p:nvPr>
        </p:nvSpPr>
        <p:spPr>
          <a:xfrm>
            <a:off x="355533" y="928670"/>
            <a:ext cx="4787971" cy="1285884"/>
          </a:xfrm>
        </p:spPr>
        <p:txBody>
          <a:bodyPr>
            <a:normAutofit lnSpcReduction="10000"/>
          </a:bodyPr>
          <a:lstStyle/>
          <a:p>
            <a:pPr marL="0" indent="0">
              <a:lnSpc>
                <a:spcPct val="110000"/>
              </a:lnSpc>
              <a:spcBef>
                <a:spcPts val="1200"/>
              </a:spcBef>
              <a:buNone/>
            </a:pPr>
            <a:r>
              <a:rPr lang="zh-TW" altLang="en-US" sz="2400" dirty="0" smtClean="0"/>
              <a:t>僅</a:t>
            </a:r>
            <a:r>
              <a:rPr lang="en-US" altLang="zh-TW" sz="2400" dirty="0" smtClean="0"/>
              <a:t>Snap circuit SLC-175 </a:t>
            </a:r>
            <a:r>
              <a:rPr lang="zh-TW" altLang="en-US" sz="2400" dirty="0" smtClean="0"/>
              <a:t>套件內含有此組件，主要用以製造</a:t>
            </a:r>
            <a:r>
              <a:rPr lang="en-US" altLang="zh-TW" sz="2400" dirty="0" smtClean="0"/>
              <a:t>LED</a:t>
            </a:r>
            <a:r>
              <a:rPr lang="zh-TW" altLang="en-US" sz="2400" dirty="0" smtClean="0"/>
              <a:t>光源閃爍所需的閃頻電路。</a:t>
            </a:r>
            <a:endParaRPr lang="zh-TW" altLang="en-US" sz="2400" dirty="0"/>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15008" y="124021"/>
            <a:ext cx="2714612" cy="1590467"/>
          </a:xfrm>
          <a:prstGeom prst="rect">
            <a:avLst/>
          </a:prstGeom>
          <a:noFill/>
          <a:ln>
            <a:solidFill>
              <a:schemeClr val="accent6">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文字方塊 6"/>
          <p:cNvSpPr txBox="1"/>
          <p:nvPr/>
        </p:nvSpPr>
        <p:spPr>
          <a:xfrm>
            <a:off x="5214942" y="1835056"/>
            <a:ext cx="3643338" cy="2215991"/>
          </a:xfrm>
          <a:prstGeom prst="rect">
            <a:avLst/>
          </a:prstGeom>
          <a:noFill/>
          <a:ln>
            <a:solidFill>
              <a:schemeClr val="accent1"/>
            </a:solidFill>
          </a:ln>
        </p:spPr>
        <p:txBody>
          <a:bodyPr wrap="square" lIns="36000" rIns="36000" rtlCol="0">
            <a:spAutoFit/>
          </a:bodyPr>
          <a:lstStyle/>
          <a:p>
            <a:pPr marL="92075"/>
            <a:r>
              <a:rPr lang="en-US" altLang="zh-TW" sz="2300" b="1" dirty="0">
                <a:latin typeface="Times New Roman" panose="02020603050405020304" pitchFamily="18" charset="0"/>
                <a:cs typeface="Times New Roman" panose="02020603050405020304" pitchFamily="18" charset="0"/>
              </a:rPr>
              <a:t>Connections:</a:t>
            </a:r>
          </a:p>
          <a:p>
            <a:pPr marL="92075"/>
            <a:r>
              <a:rPr lang="en-US" altLang="zh-TW" sz="2300" dirty="0">
                <a:latin typeface="Times New Roman" panose="02020603050405020304" pitchFamily="18" charset="0"/>
                <a:cs typeface="Times New Roman" panose="02020603050405020304" pitchFamily="18" charset="0"/>
              </a:rPr>
              <a:t>(+) - power from batteries</a:t>
            </a:r>
          </a:p>
          <a:p>
            <a:pPr marL="92075"/>
            <a:r>
              <a:rPr lang="en-US" altLang="zh-TW" sz="2300" dirty="0">
                <a:latin typeface="Times New Roman" panose="02020603050405020304" pitchFamily="18" charset="0"/>
                <a:cs typeface="Times New Roman" panose="02020603050405020304" pitchFamily="18" charset="0"/>
              </a:rPr>
              <a:t>(–) - power return to batteries</a:t>
            </a:r>
          </a:p>
          <a:p>
            <a:pPr marL="92075"/>
            <a:r>
              <a:rPr lang="en-US" altLang="zh-TW" sz="2300" dirty="0">
                <a:latin typeface="Times New Roman" panose="02020603050405020304" pitchFamily="18" charset="0"/>
                <a:cs typeface="Times New Roman" panose="02020603050405020304" pitchFamily="18" charset="0"/>
              </a:rPr>
              <a:t>OUT - output connection</a:t>
            </a:r>
          </a:p>
          <a:p>
            <a:pPr marL="92075"/>
            <a:r>
              <a:rPr lang="en-US" altLang="zh-TW" sz="2300" dirty="0">
                <a:latin typeface="Times New Roman" panose="02020603050405020304" pitchFamily="18" charset="0"/>
                <a:cs typeface="Times New Roman" panose="02020603050405020304" pitchFamily="18" charset="0"/>
              </a:rPr>
              <a:t>CTL - strobe speed control</a:t>
            </a:r>
          </a:p>
          <a:p>
            <a:pPr marL="92075"/>
            <a:r>
              <a:rPr lang="en-US" altLang="zh-TW" sz="2300" dirty="0">
                <a:latin typeface="Times New Roman" panose="02020603050405020304" pitchFamily="18" charset="0"/>
                <a:cs typeface="Times New Roman" panose="02020603050405020304" pitchFamily="18" charset="0"/>
              </a:rPr>
              <a:t>NC - not </a:t>
            </a:r>
            <a:r>
              <a:rPr lang="en-US" altLang="zh-TW" sz="2300" dirty="0" smtClean="0">
                <a:latin typeface="Times New Roman" panose="02020603050405020304" pitchFamily="18" charset="0"/>
                <a:cs typeface="Times New Roman" panose="02020603050405020304" pitchFamily="18" charset="0"/>
              </a:rPr>
              <a:t>used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1640" y="260648"/>
            <a:ext cx="7269419" cy="34563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標題 1"/>
          <p:cNvSpPr>
            <a:spLocks noGrp="1"/>
          </p:cNvSpPr>
          <p:nvPr>
            <p:ph type="title"/>
          </p:nvPr>
        </p:nvSpPr>
        <p:spPr>
          <a:xfrm>
            <a:off x="114813" y="1484784"/>
            <a:ext cx="1408732" cy="994122"/>
          </a:xfrm>
        </p:spPr>
        <p:txBody>
          <a:bodyPr>
            <a:normAutofit fontScale="90000"/>
          </a:bodyPr>
          <a:lstStyle/>
          <a:p>
            <a:r>
              <a:rPr lang="zh-TW" altLang="en-US" b="1" dirty="0" smtClean="0">
                <a:solidFill>
                  <a:srgbClr val="0000CC"/>
                </a:solidFill>
                <a:latin typeface="標楷體" panose="03000509000000000000" pitchFamily="65" charset="-120"/>
                <a:ea typeface="標楷體" panose="03000509000000000000" pitchFamily="65" charset="-120"/>
              </a:rPr>
              <a:t>操作</a:t>
            </a:r>
            <a:r>
              <a:rPr lang="en-US" altLang="zh-TW" b="1" dirty="0" smtClean="0">
                <a:solidFill>
                  <a:srgbClr val="0000CC"/>
                </a:solidFill>
                <a:latin typeface="標楷體" panose="03000509000000000000" pitchFamily="65" charset="-120"/>
                <a:ea typeface="標楷體" panose="03000509000000000000" pitchFamily="65" charset="-120"/>
              </a:rPr>
              <a:t/>
            </a:r>
            <a:br>
              <a:rPr lang="en-US" altLang="zh-TW" b="1" dirty="0" smtClean="0">
                <a:solidFill>
                  <a:srgbClr val="0000CC"/>
                </a:solidFill>
                <a:latin typeface="標楷體" panose="03000509000000000000" pitchFamily="65" charset="-120"/>
                <a:ea typeface="標楷體" panose="03000509000000000000" pitchFamily="65" charset="-120"/>
              </a:rPr>
            </a:br>
            <a:r>
              <a:rPr lang="zh-TW" altLang="en-US" b="1" dirty="0" smtClean="0">
                <a:solidFill>
                  <a:srgbClr val="0000CC"/>
                </a:solidFill>
                <a:latin typeface="標楷體" panose="03000509000000000000" pitchFamily="65" charset="-120"/>
                <a:ea typeface="標楷體" panose="03000509000000000000" pitchFamily="65" charset="-120"/>
              </a:rPr>
              <a:t>說明</a:t>
            </a:r>
            <a:endParaRPr lang="zh-TW" altLang="en-US" b="1" dirty="0">
              <a:solidFill>
                <a:srgbClr val="0000CC"/>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644008" y="3933056"/>
            <a:ext cx="4536504" cy="2784480"/>
          </a:xfrm>
        </p:spPr>
        <p:txBody>
          <a:bodyPr>
            <a:noAutofit/>
          </a:bodyPr>
          <a:lstStyle/>
          <a:p>
            <a:pPr marL="0" indent="0">
              <a:buNone/>
            </a:pP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B.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黑色數字</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1,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2,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：代表層別</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a:t>
            </a:r>
          </a:p>
          <a:p>
            <a:pPr marL="400050" lvl="1" indent="0">
              <a:buNone/>
            </a:pP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1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為平面結構第一層</a:t>
            </a:r>
            <a:endPar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400050" lvl="1" indent="0">
              <a:buNone/>
            </a:pP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2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為平面結構第二層</a:t>
            </a:r>
            <a:endPar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400050" lvl="1" indent="0">
              <a:buNone/>
            </a:pPr>
            <a:r>
              <a:rPr lang="en-US" altLang="zh-TW" sz="26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建議先將第一層結構的元件安裝於板子上後</a:t>
            </a:r>
            <a:r>
              <a:rPr lang="zh-TW" altLang="en-US" sz="2600" b="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再進行第二層結構的建置。</a:t>
            </a:r>
            <a:r>
              <a:rPr lang="en-US" altLang="zh-TW" sz="26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4" name="矩形 3"/>
          <p:cNvSpPr/>
          <p:nvPr/>
        </p:nvSpPr>
        <p:spPr>
          <a:xfrm>
            <a:off x="157188" y="3933056"/>
            <a:ext cx="4572000" cy="2492990"/>
          </a:xfrm>
          <a:prstGeom prst="rect">
            <a:avLst/>
          </a:prstGeom>
        </p:spPr>
        <p:txBody>
          <a:bodyPr>
            <a:spAutoFit/>
          </a:bodyPr>
          <a:lstStyle/>
          <a:p>
            <a:r>
              <a:rPr lang="en-US" altLang="zh-TW" sz="2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 </a:t>
            </a:r>
            <a:r>
              <a:rPr lang="zh-TW" altLang="en-US" sz="2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白色</a:t>
            </a:r>
            <a:r>
              <a:rPr lang="zh-TW" altLang="en-US" sz="2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數字 </a:t>
            </a:r>
            <a:r>
              <a:rPr lang="en-US" altLang="zh-TW" sz="2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p>
          <a:p>
            <a:pPr marL="182563" indent="-182563"/>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 表</a:t>
            </a:r>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snap </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wire</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 上的鈕釦數</a:t>
            </a:r>
            <a:endParaRPr lang="en-US" altLang="zh-TW" sz="2600" b="1" dirty="0">
              <a:latin typeface="Times New Roman" panose="02020603050405020304" pitchFamily="18" charset="0"/>
              <a:ea typeface="標楷體" panose="03000509000000000000" pitchFamily="65" charset="-120"/>
              <a:cs typeface="Times New Roman" panose="02020603050405020304" pitchFamily="18" charset="0"/>
            </a:endParaRPr>
          </a:p>
          <a:p>
            <a:pPr marL="622300" lvl="1" indent="-355600">
              <a:buFont typeface="Wingdings" pitchFamily="2" charset="2"/>
              <a:buAutoNum type="circleNumWdWhitePlain"/>
            </a:pPr>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2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為有 </a:t>
            </a:r>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2 </a:t>
            </a: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鈕釦</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點的藍色連接導線</a:t>
            </a:r>
            <a:endPar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622300" lvl="1" indent="-355600">
              <a:buFont typeface="Wingdings" pitchFamily="2" charset="2"/>
              <a:buAutoNum type="circleNumWdWhitePlain"/>
            </a:pP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3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為有</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個鈕釦點的連接導線</a:t>
            </a:r>
            <a:endParaRPr lang="zh-TW" altLang="en-US" sz="2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xmlns="" val="3215621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5752" y="5286388"/>
            <a:ext cx="8643966" cy="1569660"/>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85750" indent="-285750">
              <a:buSzPct val="80000"/>
              <a:buFont typeface="Wingdings" pitchFamily="2" charset="2"/>
              <a:buChar char="l"/>
            </a:pPr>
            <a:r>
              <a:rPr lang="zh-TW" altLang="en-US" sz="2400" dirty="0" smtClean="0">
                <a:latin typeface="Times New Roman" pitchFamily="18" charset="0"/>
                <a:ea typeface="DFKai-SB" pitchFamily="65" charset="-120"/>
                <a:cs typeface="Times New Roman" pitchFamily="18" charset="0"/>
              </a:rPr>
              <a:t>可將三個</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的燈罩配件安放在</a:t>
            </a:r>
            <a:r>
              <a:rPr lang="en-US" altLang="zh-TW" sz="2400" dirty="0" smtClean="0">
                <a:latin typeface="Times New Roman" pitchFamily="18" charset="0"/>
                <a:ea typeface="DFKai-SB" pitchFamily="65" charset="-120"/>
                <a:cs typeface="Times New Roman" pitchFamily="18" charset="0"/>
              </a:rPr>
              <a:t>LED D8 </a:t>
            </a:r>
            <a:r>
              <a:rPr lang="zh-TW" altLang="en-US" sz="2400" dirty="0" smtClean="0">
                <a:latin typeface="Times New Roman" pitchFamily="18" charset="0"/>
                <a:ea typeface="DFKai-SB" pitchFamily="65" charset="-120"/>
                <a:cs typeface="Times New Roman" pitchFamily="18" charset="0"/>
              </a:rPr>
              <a:t>上，使高強度的</a:t>
            </a:r>
            <a:r>
              <a:rPr lang="en-US" altLang="zh-TW" sz="2400" dirty="0" smtClean="0">
                <a:latin typeface="Times New Roman" pitchFamily="18" charset="0"/>
                <a:ea typeface="DFKai-SB" pitchFamily="65" charset="-120"/>
                <a:cs typeface="Times New Roman" pitchFamily="18" charset="0"/>
              </a:rPr>
              <a:t>LED </a:t>
            </a:r>
            <a:r>
              <a:rPr lang="zh-TW" altLang="en-US" sz="2400" dirty="0" smtClean="0">
                <a:latin typeface="Times New Roman" pitchFamily="18" charset="0"/>
                <a:ea typeface="DFKai-SB" pitchFamily="65" charset="-120"/>
                <a:cs typeface="Times New Roman" pitchFamily="18" charset="0"/>
              </a:rPr>
              <a:t>光束分散開來，使之不會刺眼。</a:t>
            </a:r>
            <a:endParaRPr lang="en-US" altLang="zh-TW" sz="2400" dirty="0" smtClean="0">
              <a:latin typeface="Times New Roman" pitchFamily="18" charset="0"/>
              <a:ea typeface="DFKai-SB" pitchFamily="65" charset="-120"/>
              <a:cs typeface="Times New Roman" pitchFamily="18" charset="0"/>
            </a:endParaRPr>
          </a:p>
          <a:p>
            <a:pPr marL="285750" indent="-285750">
              <a:buSzPct val="80000"/>
              <a:buFont typeface="Wingdings" pitchFamily="2" charset="2"/>
              <a:buChar char="l"/>
            </a:pPr>
            <a:r>
              <a:rPr lang="zh-TW" altLang="en-US" sz="2400" dirty="0" smtClean="0">
                <a:latin typeface="Times New Roman" pitchFamily="18" charset="0"/>
                <a:ea typeface="DFKai-SB" pitchFamily="65" charset="-120"/>
                <a:cs typeface="Times New Roman" pitchFamily="18" charset="0"/>
              </a:rPr>
              <a:t>光纖束燈具</a:t>
            </a:r>
            <a:r>
              <a:rPr lang="en-US" altLang="zh-TW" sz="2400" dirty="0" smtClean="0">
                <a:latin typeface="Times New Roman" pitchFamily="18" charset="0"/>
                <a:ea typeface="DFKai-SB" pitchFamily="65" charset="-120"/>
                <a:cs typeface="Times New Roman" pitchFamily="18" charset="0"/>
              </a:rPr>
              <a:t>(fiber optic</a:t>
            </a:r>
            <a:r>
              <a:rPr lang="zh-TW" altLang="en-US" sz="2400" dirty="0" smtClean="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tree attachment)</a:t>
            </a:r>
            <a:r>
              <a:rPr lang="zh-TW" altLang="en-US" sz="2400" dirty="0" smtClean="0">
                <a:latin typeface="Times New Roman" pitchFamily="18" charset="0"/>
                <a:ea typeface="DFKai-SB" pitchFamily="65" charset="-120"/>
                <a:cs typeface="Times New Roman" pitchFamily="18" charset="0"/>
              </a:rPr>
              <a:t>必須先安置在一個安裝底座</a:t>
            </a:r>
            <a:r>
              <a:rPr lang="en-US" altLang="zh-TW" sz="2400" dirty="0" smtClean="0">
                <a:latin typeface="Times New Roman" pitchFamily="18" charset="0"/>
                <a:ea typeface="DFKai-SB" pitchFamily="65" charset="-120"/>
                <a:cs typeface="Times New Roman" pitchFamily="18" charset="0"/>
              </a:rPr>
              <a:t>(mounting base)</a:t>
            </a:r>
            <a:r>
              <a:rPr lang="zh-TW" altLang="en-US" sz="2400" dirty="0" smtClean="0">
                <a:latin typeface="Times New Roman" pitchFamily="18" charset="0"/>
                <a:ea typeface="DFKai-SB" pitchFamily="65" charset="-120"/>
                <a:cs typeface="Times New Roman" pitchFamily="18" charset="0"/>
              </a:rPr>
              <a:t>上</a:t>
            </a:r>
            <a:r>
              <a:rPr lang="en-US" altLang="zh-TW" sz="2400" dirty="0" smtClean="0">
                <a:latin typeface="Times New Roman" pitchFamily="18" charset="0"/>
                <a:ea typeface="DFKai-SB" pitchFamily="65" charset="-120"/>
                <a:cs typeface="Times New Roman" pitchFamily="18" charset="0"/>
              </a:rPr>
              <a:t>.</a:t>
            </a:r>
            <a:endParaRPr lang="zh-TW" altLang="en-US" sz="2400" dirty="0">
              <a:latin typeface="Times New Roman" pitchFamily="18" charset="0"/>
              <a:ea typeface="DFKai-SB" pitchFamily="65" charset="-120"/>
              <a:cs typeface="Times New Roman" pitchFamily="18" charset="0"/>
            </a:endParaRPr>
          </a:p>
        </p:txBody>
      </p:sp>
      <p:sp>
        <p:nvSpPr>
          <p:cNvPr id="5" name="矩形 4"/>
          <p:cNvSpPr/>
          <p:nvPr/>
        </p:nvSpPr>
        <p:spPr>
          <a:xfrm>
            <a:off x="1428728" y="0"/>
            <a:ext cx="7715272" cy="1077218"/>
          </a:xfrm>
          <a:prstGeom prst="rect">
            <a:avLst/>
          </a:prstGeom>
        </p:spPr>
        <p:txBody>
          <a:bodyPr wrap="square">
            <a:spAutoFit/>
          </a:bodyPr>
          <a:lstStyle/>
          <a:p>
            <a:pPr lvl="0">
              <a:buAutoNum type="arabicParenBoth"/>
            </a:pP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彩色光源</a:t>
            </a:r>
            <a:r>
              <a:rPr lang="en-US" altLang="zh-TW"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 </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(Color Light) LED D8 </a:t>
            </a:r>
          </a:p>
          <a:p>
            <a:pPr marL="514350" lvl="0" indent="-514350" algn="ctr"/>
            <a:r>
              <a:rPr lang="en-US" altLang="zh-TW"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LED</a:t>
            </a:r>
            <a:r>
              <a:rPr lang="en-US" altLang="zh-TW"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Light</a:t>
            </a:r>
            <a:r>
              <a:rPr lang="zh-TW" alt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Emitting </a:t>
            </a:r>
            <a:r>
              <a:rPr lang="en-US" altLang="zh-TW"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Diodes</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751" t="3232" b="2409"/>
          <a:stretch/>
        </p:blipFill>
        <p:spPr bwMode="auto">
          <a:xfrm>
            <a:off x="285720" y="1785926"/>
            <a:ext cx="5271570" cy="33974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0" name="群組 19"/>
          <p:cNvGrpSpPr/>
          <p:nvPr/>
        </p:nvGrpSpPr>
        <p:grpSpPr>
          <a:xfrm>
            <a:off x="5809479" y="2000240"/>
            <a:ext cx="3046353" cy="2313265"/>
            <a:chOff x="3203848" y="2996952"/>
            <a:chExt cx="4457700" cy="3209925"/>
          </a:xfrm>
        </p:grpSpPr>
        <p:pic>
          <p:nvPicPr>
            <p:cNvPr id="6147" name="Picture 3"/>
            <p:cNvPicPr>
              <a:picLocks noChangeAspect="1" noChangeArrowheads="1"/>
            </p:cNvPicPr>
            <p:nvPr/>
          </p:nvPicPr>
          <p:blipFill>
            <a:blip r:embed="rId3">
              <a:lum bright="-20000" contrast="30000"/>
              <a:extLst>
                <a:ext uri="{28A0092B-C50C-407E-A947-70E740481C1C}">
                  <a14:useLocalDpi xmlns:a14="http://schemas.microsoft.com/office/drawing/2010/main" xmlns="" val="0"/>
                </a:ext>
              </a:extLst>
            </a:blip>
            <a:srcRect/>
            <a:stretch>
              <a:fillRect/>
            </a:stretch>
          </p:blipFill>
          <p:spPr bwMode="auto">
            <a:xfrm>
              <a:off x="3203848" y="2996952"/>
              <a:ext cx="4457700" cy="3209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矩形 18"/>
            <p:cNvSpPr/>
            <p:nvPr/>
          </p:nvSpPr>
          <p:spPr>
            <a:xfrm>
              <a:off x="4355976" y="2996952"/>
              <a:ext cx="2520280"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 name="矩形 20"/>
          <p:cNvSpPr/>
          <p:nvPr/>
        </p:nvSpPr>
        <p:spPr>
          <a:xfrm>
            <a:off x="214282" y="1000108"/>
            <a:ext cx="8858280" cy="904863"/>
          </a:xfrm>
          <a:prstGeom prst="rect">
            <a:avLst/>
          </a:prstGeom>
        </p:spPr>
        <p:txBody>
          <a:bodyPr wrap="square">
            <a:spAutoFit/>
          </a:bodyPr>
          <a:lstStyle/>
          <a:p>
            <a:pPr>
              <a:lnSpc>
                <a:spcPct val="110000"/>
              </a:lnSpc>
            </a:pPr>
            <a:r>
              <a:rPr lang="zh-TW" altLang="en-US" sz="2400" dirty="0" smtClean="0">
                <a:latin typeface="Times New Roman" pitchFamily="18" charset="0"/>
                <a:ea typeface="DFKai-SB" pitchFamily="65" charset="-120"/>
                <a:cs typeface="Times New Roman" pitchFamily="18" charset="0"/>
              </a:rPr>
              <a:t>此</a:t>
            </a:r>
            <a:r>
              <a:rPr lang="en-US" altLang="zh-TW" sz="2400" dirty="0" smtClean="0">
                <a:solidFill>
                  <a:srgbClr val="FF0000"/>
                </a:solidFill>
                <a:latin typeface="Times New Roman" pitchFamily="18" charset="0"/>
                <a:ea typeface="DFKai-SB" pitchFamily="65" charset="-120"/>
                <a:cs typeface="Times New Roman" pitchFamily="18" charset="0"/>
              </a:rPr>
              <a:t>LED D8</a:t>
            </a:r>
            <a:r>
              <a:rPr lang="zh-TW" altLang="en-US" sz="2400" dirty="0" smtClean="0">
                <a:latin typeface="Times New Roman" pitchFamily="18" charset="0"/>
                <a:ea typeface="DFKai-SB" pitchFamily="65" charset="-120"/>
                <a:cs typeface="Times New Roman" pitchFamily="18" charset="0"/>
              </a:rPr>
              <a:t>內含可分別單獨發出紅、藍、綠光的三個微型</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晶元，透過微電路控制三色</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的發光強度，以混出不同色光和亮度。</a:t>
            </a:r>
            <a:endParaRPr lang="zh-TW" altLang="en-US" sz="2400" dirty="0">
              <a:latin typeface="Times New Roman" pitchFamily="18" charset="0"/>
              <a:ea typeface="DFKai-SB" pitchFamily="65" charset="-120"/>
              <a:cs typeface="Times New Roman" pitchFamily="18" charset="0"/>
            </a:endParaRPr>
          </a:p>
        </p:txBody>
      </p:sp>
      <p:sp>
        <p:nvSpPr>
          <p:cNvPr id="9" name="矩形 8"/>
          <p:cNvSpPr/>
          <p:nvPr/>
        </p:nvSpPr>
        <p:spPr>
          <a:xfrm>
            <a:off x="5573792" y="4357694"/>
            <a:ext cx="3570208" cy="830997"/>
          </a:xfrm>
          <a:prstGeom prst="rect">
            <a:avLst/>
          </a:prstGeom>
        </p:spPr>
        <p:txBody>
          <a:bodyPr wrap="none">
            <a:spAutoFit/>
          </a:bodyPr>
          <a:lstStyle/>
          <a:p>
            <a:pPr algn="ctr"/>
            <a:r>
              <a:rPr lang="zh-TW" altLang="en-US" sz="2400" dirty="0" smtClean="0">
                <a:solidFill>
                  <a:srgbClr val="0000CC"/>
                </a:solidFill>
                <a:latin typeface="Times New Roman" pitchFamily="18" charset="0"/>
                <a:ea typeface="DFKai-SB" pitchFamily="65" charset="-120"/>
                <a:cs typeface="Times New Roman" pitchFamily="18" charset="0"/>
              </a:rPr>
              <a:t>三個</a:t>
            </a:r>
            <a:r>
              <a:rPr lang="en-US" altLang="zh-TW" sz="2400" dirty="0" smtClean="0">
                <a:solidFill>
                  <a:srgbClr val="0000CC"/>
                </a:solidFill>
                <a:latin typeface="Times New Roman" pitchFamily="18" charset="0"/>
                <a:ea typeface="DFKai-SB" pitchFamily="65" charset="-120"/>
                <a:cs typeface="Times New Roman" pitchFamily="18" charset="0"/>
              </a:rPr>
              <a:t>LED</a:t>
            </a:r>
            <a:r>
              <a:rPr lang="zh-TW" altLang="en-US" sz="2400" dirty="0" smtClean="0">
                <a:solidFill>
                  <a:srgbClr val="0000CC"/>
                </a:solidFill>
                <a:latin typeface="Times New Roman" pitchFamily="18" charset="0"/>
                <a:ea typeface="DFKai-SB" pitchFamily="65" charset="-120"/>
                <a:cs typeface="Times New Roman" pitchFamily="18" charset="0"/>
              </a:rPr>
              <a:t>的燈罩</a:t>
            </a:r>
            <a:r>
              <a:rPr lang="en-US" altLang="zh-TW" sz="2400" dirty="0" smtClean="0">
                <a:solidFill>
                  <a:srgbClr val="0000CC"/>
                </a:solidFill>
                <a:latin typeface="Times New Roman" pitchFamily="18" charset="0"/>
                <a:ea typeface="DFKai-SB" pitchFamily="65" charset="-120"/>
                <a:cs typeface="Times New Roman" pitchFamily="18" charset="0"/>
              </a:rPr>
              <a:t>/</a:t>
            </a:r>
            <a:r>
              <a:rPr lang="zh-TW" altLang="en-US" sz="2400" dirty="0" smtClean="0">
                <a:solidFill>
                  <a:srgbClr val="0000CC"/>
                </a:solidFill>
                <a:latin typeface="Times New Roman" pitchFamily="18" charset="0"/>
                <a:ea typeface="DFKai-SB" pitchFamily="65" charset="-120"/>
                <a:cs typeface="Times New Roman" pitchFamily="18" charset="0"/>
              </a:rPr>
              <a:t>具配件</a:t>
            </a:r>
            <a:endParaRPr lang="en-US" altLang="zh-TW" sz="2400" dirty="0" smtClean="0">
              <a:solidFill>
                <a:srgbClr val="0000CC"/>
              </a:solidFill>
              <a:latin typeface="Times New Roman" pitchFamily="18" charset="0"/>
              <a:ea typeface="DFKai-SB" pitchFamily="65" charset="-120"/>
              <a:cs typeface="Times New Roman" pitchFamily="18" charset="0"/>
            </a:endParaRPr>
          </a:p>
          <a:p>
            <a:pPr algn="ctr"/>
            <a:r>
              <a:rPr lang="zh-TW" altLang="en-US" sz="2400" dirty="0" smtClean="0">
                <a:solidFill>
                  <a:srgbClr val="0000CC"/>
                </a:solidFill>
                <a:latin typeface="Times New Roman" pitchFamily="18" charset="0"/>
                <a:ea typeface="DFKai-SB" pitchFamily="65" charset="-120"/>
                <a:cs typeface="Times New Roman" pitchFamily="18" charset="0"/>
              </a:rPr>
              <a:t>光纖束、蛋型、塔型燈具</a:t>
            </a:r>
            <a:endParaRPr lang="zh-TW" altLang="en-US" sz="2400" dirty="0">
              <a:solidFill>
                <a:srgbClr val="0000CC"/>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31239568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214314" y="4765143"/>
            <a:ext cx="8929718" cy="2092881"/>
          </a:xfrm>
          <a:prstGeom prst="rect">
            <a:avLst/>
          </a:prstGeom>
        </p:spPr>
        <p:txBody>
          <a:bodyPr wrap="square">
            <a:spAutoFit/>
          </a:bodyPr>
          <a:lstStyle/>
          <a:p>
            <a:pPr marL="176213" indent="-176213">
              <a:spcBef>
                <a:spcPts val="600"/>
              </a:spcBef>
              <a:buSzPct val="80000"/>
              <a:buFont typeface="Wingdings" pitchFamily="2" charset="2"/>
              <a:buChar char="l"/>
            </a:pPr>
            <a:r>
              <a:rPr lang="en-US" altLang="zh-TW" sz="2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：將電能轉換成光能，依製造所用的材料決定其發光的顏色。</a:t>
            </a:r>
          </a:p>
          <a:p>
            <a:pPr marL="176213" indent="-176213">
              <a:spcBef>
                <a:spcPts val="600"/>
              </a:spcBef>
              <a:buSzPct val="80000"/>
              <a:buFont typeface="Wingdings" pitchFamily="2" charset="2"/>
              <a:buChar char="l"/>
            </a:pPr>
            <a:r>
              <a:rPr lang="zh-TW" altLang="en-US" sz="2400" b="1" dirty="0" smtClean="0">
                <a:latin typeface="Times New Roman" pitchFamily="18" charset="0"/>
                <a:ea typeface="DFKai-SB" pitchFamily="65" charset="-120"/>
                <a:cs typeface="Times New Roman" pitchFamily="18" charset="0"/>
              </a:rPr>
              <a:t>白光</a:t>
            </a:r>
            <a:r>
              <a:rPr lang="en-US" altLang="zh-TW" sz="2400" b="1" dirty="0" smtClean="0">
                <a:latin typeface="Times New Roman" pitchFamily="18" charset="0"/>
                <a:ea typeface="DFKai-SB" pitchFamily="65" charset="-120"/>
                <a:cs typeface="Times New Roman" pitchFamily="18" charset="0"/>
              </a:rPr>
              <a:t>LED</a:t>
            </a:r>
            <a:r>
              <a:rPr lang="zh-TW" altLang="en-US" sz="2400" b="1" dirty="0" smtClean="0">
                <a:solidFill>
                  <a:srgbClr val="0000CC"/>
                </a:solidFill>
                <a:latin typeface="Times New Roman" pitchFamily="18" charset="0"/>
                <a:ea typeface="DFKai-SB" pitchFamily="65" charset="-120"/>
                <a:cs typeface="Times New Roman" pitchFamily="18" charset="0"/>
              </a:rPr>
              <a:t>：</a:t>
            </a:r>
            <a:r>
              <a:rPr lang="zh-TW" altLang="en-US" sz="2400" b="1" dirty="0" smtClean="0">
                <a:latin typeface="Times New Roman" pitchFamily="18" charset="0"/>
                <a:ea typeface="DFKai-SB" pitchFamily="65" charset="-120"/>
                <a:cs typeface="Times New Roman" pitchFamily="18" charset="0"/>
              </a:rPr>
              <a:t>可產生高強度的白光，現已大量用做居家照明裝置和手電筒中的燈源。其照明效率遠高於傳統的燈泡。</a:t>
            </a:r>
            <a:endParaRPr lang="en-US" altLang="zh-TW" sz="2400" b="1" dirty="0" smtClean="0">
              <a:latin typeface="Times New Roman" pitchFamily="18" charset="0"/>
              <a:ea typeface="DFKai-SB" pitchFamily="65" charset="-120"/>
              <a:cs typeface="Times New Roman" pitchFamily="18" charset="0"/>
            </a:endParaRPr>
          </a:p>
          <a:p>
            <a:pPr marL="176213" indent="-176213">
              <a:spcBef>
                <a:spcPts val="600"/>
              </a:spcBef>
              <a:buSzPct val="80000"/>
              <a:buFont typeface="Wingdings" pitchFamily="2" charset="2"/>
              <a:buChar char="l"/>
            </a:pPr>
            <a:r>
              <a:rPr lang="zh-TW" altLang="en-US" sz="2400" b="1" dirty="0" smtClean="0">
                <a:solidFill>
                  <a:srgbClr val="FF0000"/>
                </a:solidFill>
                <a:latin typeface="Times New Roman" pitchFamily="18" charset="0"/>
                <a:ea typeface="DFKai-SB" pitchFamily="65" charset="-120"/>
                <a:cs typeface="Times New Roman" pitchFamily="18" charset="0"/>
              </a:rPr>
              <a:t>紅光</a:t>
            </a:r>
            <a:r>
              <a:rPr lang="en-US" altLang="zh-TW" sz="2400" b="1" dirty="0" smtClean="0">
                <a:solidFill>
                  <a:srgbClr val="FF0000"/>
                </a:solidFill>
                <a:latin typeface="Times New Roman" pitchFamily="18" charset="0"/>
                <a:ea typeface="DFKai-SB" pitchFamily="65" charset="-120"/>
                <a:cs typeface="Times New Roman" pitchFamily="18" charset="0"/>
              </a:rPr>
              <a:t>LED</a:t>
            </a:r>
            <a:r>
              <a:rPr lang="zh-TW" altLang="en-US" sz="2400" dirty="0" smtClean="0">
                <a:solidFill>
                  <a:srgbClr val="FF0000"/>
                </a:solidFill>
                <a:latin typeface="Times New Roman" pitchFamily="18" charset="0"/>
                <a:ea typeface="DFKai-SB" pitchFamily="65" charset="-120"/>
                <a:cs typeface="Times New Roman" pitchFamily="18" charset="0"/>
              </a:rPr>
              <a:t>：通常售價較低，但發光亮度遠比其他色光的</a:t>
            </a:r>
            <a:r>
              <a:rPr lang="en-US" altLang="zh-TW" sz="2400" dirty="0" smtClean="0">
                <a:solidFill>
                  <a:srgbClr val="FF0000"/>
                </a:solidFill>
                <a:latin typeface="Times New Roman" pitchFamily="18" charset="0"/>
                <a:ea typeface="DFKai-SB" pitchFamily="65" charset="-120"/>
                <a:cs typeface="Times New Roman" pitchFamily="18" charset="0"/>
              </a:rPr>
              <a:t>LED</a:t>
            </a:r>
            <a:r>
              <a:rPr lang="zh-TW" altLang="en-US" sz="2400" dirty="0" smtClean="0">
                <a:solidFill>
                  <a:srgbClr val="FF0000"/>
                </a:solidFill>
                <a:latin typeface="Times New Roman" pitchFamily="18" charset="0"/>
                <a:ea typeface="DFKai-SB" pitchFamily="65" charset="-120"/>
                <a:cs typeface="Times New Roman" pitchFamily="18" charset="0"/>
              </a:rPr>
              <a:t>弱許多；故通常用以做為電子儀器的指示計</a:t>
            </a:r>
            <a:r>
              <a:rPr lang="en-US" altLang="zh-TW" sz="2400" dirty="0" smtClean="0">
                <a:solidFill>
                  <a:srgbClr val="FF0000"/>
                </a:solidFill>
                <a:latin typeface="Times New Roman" pitchFamily="18" charset="0"/>
                <a:ea typeface="DFKai-SB" pitchFamily="65" charset="-120"/>
                <a:cs typeface="Times New Roman" pitchFamily="18" charset="0"/>
              </a:rPr>
              <a:t>(indicator)</a:t>
            </a:r>
            <a:r>
              <a:rPr lang="zh-TW" altLang="en-US" sz="2400" dirty="0" smtClean="0">
                <a:solidFill>
                  <a:srgbClr val="FF0000"/>
                </a:solidFill>
                <a:latin typeface="Times New Roman" pitchFamily="18" charset="0"/>
                <a:ea typeface="DFKai-SB" pitchFamily="65" charset="-120"/>
                <a:cs typeface="Times New Roman" pitchFamily="18" charset="0"/>
              </a:rPr>
              <a:t>。</a:t>
            </a:r>
            <a:endParaRPr lang="en-US" altLang="zh-TW" sz="2400" dirty="0" smtClean="0">
              <a:solidFill>
                <a:srgbClr val="FF0000"/>
              </a:solidFill>
              <a:latin typeface="Times New Roman" pitchFamily="18" charset="0"/>
              <a:ea typeface="DFKai-SB" pitchFamily="65" charset="-120"/>
              <a:cs typeface="Times New Roman" pitchFamily="18" charset="0"/>
            </a:endParaRPr>
          </a:p>
        </p:txBody>
      </p:sp>
      <p:sp>
        <p:nvSpPr>
          <p:cNvPr id="11" name="矩形 10"/>
          <p:cNvSpPr/>
          <p:nvPr/>
        </p:nvSpPr>
        <p:spPr>
          <a:xfrm>
            <a:off x="1619672" y="46365"/>
            <a:ext cx="6637166" cy="646331"/>
          </a:xfrm>
          <a:prstGeom prst="rect">
            <a:avLst/>
          </a:prstGeom>
        </p:spPr>
        <p:txBody>
          <a:bodyPr wrap="square">
            <a:spAutoFit/>
          </a:bodyPr>
          <a:lstStyle/>
          <a:p>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altLang="zh-TW" sz="36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 </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比較白光和紅光 </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LEDs</a:t>
            </a:r>
            <a:endParaRPr lang="zh-TW" altLang="en-US"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57884" y="2357430"/>
            <a:ext cx="2638425" cy="704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29322" y="3500438"/>
            <a:ext cx="2638421" cy="7048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矩形 14"/>
          <p:cNvSpPr/>
          <p:nvPr/>
        </p:nvSpPr>
        <p:spPr>
          <a:xfrm>
            <a:off x="0" y="714356"/>
            <a:ext cx="9144000" cy="830997"/>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342900" indent="-342900">
              <a:buSzPct val="80000"/>
              <a:buFont typeface="Wingdings" pitchFamily="2" charset="2"/>
              <a:buChar char="p"/>
            </a:pPr>
            <a:r>
              <a:rPr lang="zh-TW" altLang="en-US" sz="2400" dirty="0" smtClean="0">
                <a:latin typeface="Times New Roman" pitchFamily="18" charset="0"/>
                <a:ea typeface="DFKai-SB" pitchFamily="65" charset="-120"/>
                <a:cs typeface="Times New Roman" pitchFamily="18" charset="0"/>
              </a:rPr>
              <a:t>以白光</a:t>
            </a:r>
            <a:r>
              <a:rPr lang="en-US" altLang="zh-TW" sz="2400" dirty="0" smtClean="0">
                <a:latin typeface="Times New Roman" pitchFamily="18" charset="0"/>
                <a:ea typeface="DFKai-SB" pitchFamily="65" charset="-120"/>
                <a:cs typeface="Times New Roman" pitchFamily="18" charset="0"/>
              </a:rPr>
              <a:t>LED </a:t>
            </a:r>
            <a:r>
              <a:rPr lang="en-US" altLang="zh-TW" sz="2400" dirty="0">
                <a:latin typeface="Times New Roman" pitchFamily="18" charset="0"/>
                <a:ea typeface="DFKai-SB" pitchFamily="65" charset="-120"/>
                <a:cs typeface="Times New Roman" pitchFamily="18" charset="0"/>
              </a:rPr>
              <a:t>(</a:t>
            </a:r>
            <a:r>
              <a:rPr lang="en-US" altLang="zh-TW" sz="2400" dirty="0" smtClean="0">
                <a:latin typeface="Times New Roman" pitchFamily="18" charset="0"/>
                <a:ea typeface="DFKai-SB" pitchFamily="65" charset="-120"/>
                <a:cs typeface="Times New Roman" pitchFamily="18" charset="0"/>
              </a:rPr>
              <a:t>D6)</a:t>
            </a:r>
            <a:r>
              <a:rPr lang="zh-TW" altLang="en-US" sz="2400" dirty="0" smtClean="0">
                <a:latin typeface="Times New Roman" pitchFamily="18" charset="0"/>
                <a:ea typeface="DFKai-SB" pitchFamily="65" charset="-120"/>
                <a:cs typeface="Times New Roman" pitchFamily="18" charset="0"/>
              </a:rPr>
              <a:t>和紅光</a:t>
            </a:r>
            <a:r>
              <a:rPr lang="en-US" altLang="zh-TW" sz="2400" dirty="0" smtClean="0">
                <a:latin typeface="Times New Roman" pitchFamily="18" charset="0"/>
                <a:ea typeface="DFKai-SB" pitchFamily="65" charset="-120"/>
                <a:cs typeface="Times New Roman" pitchFamily="18" charset="0"/>
              </a:rPr>
              <a:t>LED (D1)</a:t>
            </a:r>
            <a:r>
              <a:rPr lang="zh-TW" altLang="en-US" sz="2400" dirty="0" smtClean="0">
                <a:latin typeface="Times New Roman" pitchFamily="18" charset="0"/>
                <a:ea typeface="DFKai-SB" pitchFamily="65" charset="-120"/>
                <a:cs typeface="Times New Roman" pitchFamily="18" charset="0"/>
              </a:rPr>
              <a:t>取代Ｄ</a:t>
            </a:r>
            <a:r>
              <a:rPr lang="en-US" altLang="zh-TW" sz="2400" dirty="0" smtClean="0">
                <a:latin typeface="Times New Roman" pitchFamily="18" charset="0"/>
                <a:ea typeface="DFKai-SB" pitchFamily="65" charset="-120"/>
                <a:cs typeface="Times New Roman" pitchFamily="18" charset="0"/>
              </a:rPr>
              <a:t>8</a:t>
            </a:r>
            <a:r>
              <a:rPr lang="zh-TW" altLang="en-US" sz="2400" dirty="0" smtClean="0">
                <a:latin typeface="Times New Roman" pitchFamily="18" charset="0"/>
                <a:ea typeface="DFKai-SB" pitchFamily="65" charset="-120"/>
                <a:cs typeface="Times New Roman" pitchFamily="18" charset="0"/>
              </a:rPr>
              <a:t>，觀察光的顏色和亮度變化。安架上燈具，以利觀察。</a:t>
            </a:r>
            <a:endParaRPr lang="en-US" altLang="zh-TW" sz="2400" dirty="0">
              <a:latin typeface="Times New Roman" pitchFamily="18" charset="0"/>
              <a:ea typeface="DFKai-SB" pitchFamily="65" charset="-120"/>
              <a:cs typeface="Times New Roman" pitchFamily="18" charset="0"/>
            </a:endParaRPr>
          </a:p>
        </p:txBody>
      </p:sp>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751" t="3232" b="2409"/>
          <a:stretch/>
        </p:blipFill>
        <p:spPr bwMode="auto">
          <a:xfrm>
            <a:off x="500034" y="1500174"/>
            <a:ext cx="4988044" cy="32147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87725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l="-1220"/>
          <a:stretch>
            <a:fillRect/>
          </a:stretch>
        </p:blipFill>
        <p:spPr bwMode="auto">
          <a:xfrm>
            <a:off x="142844" y="785794"/>
            <a:ext cx="5533796" cy="4214842"/>
          </a:xfrm>
          <a:prstGeom prst="rect">
            <a:avLst/>
          </a:prstGeom>
          <a:noFill/>
          <a:ln w="12700">
            <a:solidFill>
              <a:schemeClr val="bg1">
                <a:lumMod val="65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1142976" y="71414"/>
            <a:ext cx="7858148"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(6)</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把玩色光控制模組</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(Play </a:t>
            </a:r>
            <a:r>
              <a:rPr lang="en-US" altLang="zh-TW"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Color </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Organ)</a:t>
            </a:r>
          </a:p>
        </p:txBody>
      </p:sp>
      <p:sp>
        <p:nvSpPr>
          <p:cNvPr id="2" name="矩形 1"/>
          <p:cNvSpPr/>
          <p:nvPr/>
        </p:nvSpPr>
        <p:spPr>
          <a:xfrm>
            <a:off x="5715008" y="714356"/>
            <a:ext cx="3357554" cy="4451988"/>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a:lnSpc>
                <a:spcPct val="110000"/>
              </a:lnSpc>
              <a:buSzPct val="80000"/>
            </a:pPr>
            <a:r>
              <a:rPr lang="zh-TW" altLang="en-US" sz="2300" dirty="0" smtClean="0">
                <a:latin typeface="Times New Roman" pitchFamily="18" charset="0"/>
                <a:ea typeface="DFKai-SB" pitchFamily="65" charset="-120"/>
                <a:cs typeface="Times New Roman" pitchFamily="18" charset="0"/>
              </a:rPr>
              <a:t>以沾濕的手指分別跨觸圖中</a:t>
            </a:r>
            <a:r>
              <a:rPr lang="en-US" altLang="zh-TW" sz="2300" dirty="0" smtClean="0">
                <a:latin typeface="Times New Roman" pitchFamily="18" charset="0"/>
                <a:ea typeface="DFKai-SB" pitchFamily="65" charset="-120"/>
                <a:cs typeface="Times New Roman" pitchFamily="18" charset="0"/>
              </a:rPr>
              <a:t>X</a:t>
            </a:r>
            <a:r>
              <a:rPr lang="zh-TW" altLang="en-US" sz="2300" dirty="0" smtClean="0">
                <a:latin typeface="Times New Roman" pitchFamily="18" charset="0"/>
                <a:ea typeface="DFKai-SB" pitchFamily="65" charset="-120"/>
                <a:cs typeface="Times New Roman" pitchFamily="18" charset="0"/>
              </a:rPr>
              <a:t>和 </a:t>
            </a:r>
            <a:r>
              <a:rPr lang="en-US" altLang="zh-TW" sz="2300" dirty="0" smtClean="0">
                <a:latin typeface="Times New Roman" pitchFamily="18" charset="0"/>
                <a:ea typeface="DFKai-SB" pitchFamily="65" charset="-120"/>
                <a:cs typeface="Times New Roman" pitchFamily="18" charset="0"/>
              </a:rPr>
              <a:t>R, G, B</a:t>
            </a:r>
            <a:r>
              <a:rPr lang="zh-TW" altLang="en-US" sz="2300" dirty="0" smtClean="0">
                <a:latin typeface="Times New Roman" pitchFamily="18" charset="0"/>
                <a:ea typeface="DFKai-SB" pitchFamily="65" charset="-120"/>
                <a:cs typeface="Times New Roman" pitchFamily="18" charset="0"/>
              </a:rPr>
              <a:t>等四個接點，以觀察</a:t>
            </a:r>
            <a:r>
              <a:rPr lang="en-US" altLang="zh-TW" sz="2300" dirty="0" smtClean="0">
                <a:latin typeface="Times New Roman" pitchFamily="18" charset="0"/>
                <a:ea typeface="DFKai-SB" pitchFamily="65" charset="-120"/>
                <a:cs typeface="Times New Roman" pitchFamily="18" charset="0"/>
              </a:rPr>
              <a:t>U22</a:t>
            </a:r>
            <a:r>
              <a:rPr lang="zh-TW" altLang="en-US" sz="2300" dirty="0" smtClean="0">
                <a:latin typeface="Times New Roman" pitchFamily="18" charset="0"/>
                <a:ea typeface="DFKai-SB" pitchFamily="65" charset="-120"/>
                <a:cs typeface="Times New Roman" pitchFamily="18" charset="0"/>
              </a:rPr>
              <a:t>上的</a:t>
            </a:r>
            <a:r>
              <a:rPr lang="en-US" altLang="zh-TW" sz="2300" dirty="0" smtClean="0">
                <a:latin typeface="Times New Roman" pitchFamily="18" charset="0"/>
                <a:ea typeface="DFKai-SB" pitchFamily="65" charset="-120"/>
                <a:cs typeface="Times New Roman" pitchFamily="18" charset="0"/>
              </a:rPr>
              <a:t>LED</a:t>
            </a:r>
            <a:r>
              <a:rPr lang="zh-TW" altLang="en-US" sz="2300" dirty="0" smtClean="0">
                <a:latin typeface="Times New Roman" pitchFamily="18" charset="0"/>
                <a:ea typeface="DFKai-SB" pitchFamily="65" charset="-120"/>
                <a:cs typeface="Times New Roman" pitchFamily="18" charset="0"/>
              </a:rPr>
              <a:t>會發出什麼色光？</a:t>
            </a:r>
            <a:endParaRPr lang="en-US" altLang="zh-TW" sz="2300" dirty="0" smtClean="0">
              <a:latin typeface="Times New Roman" pitchFamily="18" charset="0"/>
              <a:ea typeface="DFKai-SB" pitchFamily="65" charset="-120"/>
              <a:cs typeface="Times New Roman" pitchFamily="18" charset="0"/>
            </a:endParaRPr>
          </a:p>
          <a:p>
            <a:pPr marL="266700" indent="-266700">
              <a:lnSpc>
                <a:spcPct val="110000"/>
              </a:lnSpc>
              <a:buSzPct val="80000"/>
            </a:pPr>
            <a:r>
              <a:rPr lang="en-US" altLang="zh-TW" sz="2300" dirty="0" smtClean="0">
                <a:latin typeface="Times New Roman" pitchFamily="18" charset="0"/>
                <a:ea typeface="DFKai-SB" pitchFamily="65" charset="-120"/>
                <a:cs typeface="Times New Roman" pitchFamily="18" charset="0"/>
              </a:rPr>
              <a:t>(1) X</a:t>
            </a:r>
            <a:r>
              <a:rPr lang="zh-TW" altLang="en-US" sz="2300" dirty="0" smtClean="0">
                <a:latin typeface="Times New Roman" pitchFamily="18" charset="0"/>
                <a:ea typeface="DFKai-SB" pitchFamily="65" charset="-120"/>
                <a:cs typeface="Times New Roman" pitchFamily="18" charset="0"/>
              </a:rPr>
              <a:t> 和 </a:t>
            </a:r>
            <a:r>
              <a:rPr lang="en-US" altLang="zh-TW" sz="2300" dirty="0" smtClean="0">
                <a:latin typeface="Times New Roman" pitchFamily="18" charset="0"/>
                <a:ea typeface="DFKai-SB" pitchFamily="65" charset="-120"/>
                <a:cs typeface="Times New Roman" pitchFamily="18" charset="0"/>
              </a:rPr>
              <a:t>R</a:t>
            </a:r>
            <a:r>
              <a:rPr lang="zh-TW" altLang="en-US" sz="2300" dirty="0" smtClean="0">
                <a:latin typeface="Times New Roman" pitchFamily="18" charset="0"/>
                <a:ea typeface="DFKai-SB" pitchFamily="65" charset="-120"/>
                <a:cs typeface="Times New Roman" pitchFamily="18" charset="0"/>
              </a:rPr>
              <a:t> 紅 </a:t>
            </a:r>
            <a:r>
              <a:rPr lang="zh-TW" altLang="en-US" sz="2300" dirty="0" smtClean="0">
                <a:solidFill>
                  <a:srgbClr val="C00000"/>
                </a:solidFill>
                <a:latin typeface="Times New Roman" pitchFamily="18" charset="0"/>
                <a:ea typeface="DFKai-SB" pitchFamily="65" charset="-120"/>
                <a:cs typeface="Times New Roman" pitchFamily="18" charset="0"/>
                <a:sym typeface="Wingdings"/>
              </a:rPr>
              <a:t></a:t>
            </a:r>
            <a:r>
              <a:rPr lang="zh-TW" altLang="en-US" sz="2300" dirty="0" smtClean="0">
                <a:solidFill>
                  <a:srgbClr val="C00000"/>
                </a:solidFill>
                <a:latin typeface="Times New Roman" pitchFamily="18" charset="0"/>
                <a:ea typeface="DFKai-SB" pitchFamily="65" charset="-120"/>
                <a:cs typeface="Times New Roman" pitchFamily="18" charset="0"/>
              </a:rPr>
              <a:t>紅</a:t>
            </a:r>
            <a:endParaRPr lang="en-US" altLang="zh-TW" sz="2300" dirty="0" smtClean="0">
              <a:solidFill>
                <a:srgbClr val="C00000"/>
              </a:solidFill>
              <a:latin typeface="Times New Roman" pitchFamily="18" charset="0"/>
              <a:ea typeface="DFKai-SB" pitchFamily="65" charset="-120"/>
              <a:cs typeface="Times New Roman" pitchFamily="18" charset="0"/>
            </a:endParaRPr>
          </a:p>
          <a:p>
            <a:pPr marL="266700" indent="-266700">
              <a:lnSpc>
                <a:spcPct val="110000"/>
              </a:lnSpc>
              <a:buSzPct val="80000"/>
            </a:pPr>
            <a:r>
              <a:rPr lang="en-US" altLang="zh-TW" sz="2300" dirty="0" smtClean="0">
                <a:latin typeface="Times New Roman" pitchFamily="18" charset="0"/>
                <a:ea typeface="DFKai-SB" pitchFamily="65" charset="-120"/>
                <a:cs typeface="Times New Roman" pitchFamily="18" charset="0"/>
              </a:rPr>
              <a:t>(2) X</a:t>
            </a:r>
            <a:r>
              <a:rPr lang="zh-TW" altLang="en-US" sz="2300" dirty="0" smtClean="0">
                <a:latin typeface="Times New Roman" pitchFamily="18" charset="0"/>
                <a:ea typeface="DFKai-SB" pitchFamily="65" charset="-120"/>
                <a:cs typeface="Times New Roman" pitchFamily="18" charset="0"/>
              </a:rPr>
              <a:t> 和 </a:t>
            </a:r>
            <a:r>
              <a:rPr lang="en-US" altLang="zh-TW" sz="2300" dirty="0" smtClean="0">
                <a:latin typeface="Times New Roman" pitchFamily="18" charset="0"/>
                <a:ea typeface="DFKai-SB" pitchFamily="65" charset="-120"/>
                <a:cs typeface="Times New Roman" pitchFamily="18" charset="0"/>
              </a:rPr>
              <a:t>G</a:t>
            </a:r>
            <a:r>
              <a:rPr lang="zh-TW" altLang="en-US" sz="2300" dirty="0" smtClean="0">
                <a:latin typeface="Times New Roman" pitchFamily="18" charset="0"/>
                <a:ea typeface="DFKai-SB" pitchFamily="65" charset="-120"/>
                <a:cs typeface="Times New Roman" pitchFamily="18" charset="0"/>
              </a:rPr>
              <a:t> 綠 </a:t>
            </a:r>
            <a:r>
              <a:rPr lang="zh-TW" altLang="en-US" sz="2300" dirty="0" smtClean="0">
                <a:solidFill>
                  <a:srgbClr val="008000"/>
                </a:solidFill>
                <a:latin typeface="Times New Roman" pitchFamily="18" charset="0"/>
                <a:ea typeface="DFKai-SB" pitchFamily="65" charset="-120"/>
                <a:cs typeface="Times New Roman" pitchFamily="18" charset="0"/>
                <a:sym typeface="Wingdings"/>
              </a:rPr>
              <a:t></a:t>
            </a:r>
            <a:r>
              <a:rPr lang="zh-TW" altLang="en-US" sz="2300" dirty="0" smtClean="0">
                <a:solidFill>
                  <a:srgbClr val="008000"/>
                </a:solidFill>
                <a:latin typeface="Times New Roman" pitchFamily="18" charset="0"/>
                <a:ea typeface="DFKai-SB" pitchFamily="65" charset="-120"/>
                <a:cs typeface="Times New Roman" pitchFamily="18" charset="0"/>
              </a:rPr>
              <a:t>綠</a:t>
            </a:r>
            <a:endParaRPr lang="en-US" altLang="zh-TW" sz="2300" dirty="0" smtClean="0">
              <a:solidFill>
                <a:srgbClr val="008000"/>
              </a:solidFill>
              <a:latin typeface="Times New Roman" pitchFamily="18" charset="0"/>
              <a:ea typeface="DFKai-SB" pitchFamily="65" charset="-120"/>
              <a:cs typeface="Times New Roman" pitchFamily="18" charset="0"/>
            </a:endParaRPr>
          </a:p>
          <a:p>
            <a:pPr marL="266700" indent="-266700">
              <a:lnSpc>
                <a:spcPct val="110000"/>
              </a:lnSpc>
              <a:buSzPct val="80000"/>
            </a:pPr>
            <a:r>
              <a:rPr lang="en-US" altLang="zh-TW" sz="2300" dirty="0" smtClean="0">
                <a:latin typeface="Times New Roman" pitchFamily="18" charset="0"/>
                <a:ea typeface="DFKai-SB" pitchFamily="65" charset="-120"/>
                <a:cs typeface="Times New Roman" pitchFamily="18" charset="0"/>
              </a:rPr>
              <a:t>(3) X </a:t>
            </a:r>
            <a:r>
              <a:rPr lang="zh-TW" altLang="en-US" sz="2300" dirty="0" smtClean="0">
                <a:latin typeface="Times New Roman" pitchFamily="18" charset="0"/>
                <a:ea typeface="DFKai-SB" pitchFamily="65" charset="-120"/>
                <a:cs typeface="Times New Roman" pitchFamily="18" charset="0"/>
              </a:rPr>
              <a:t>和 </a:t>
            </a:r>
            <a:r>
              <a:rPr lang="en-US" altLang="zh-TW" sz="2300" dirty="0" smtClean="0">
                <a:latin typeface="Times New Roman" pitchFamily="18" charset="0"/>
                <a:ea typeface="DFKai-SB" pitchFamily="65" charset="-120"/>
                <a:cs typeface="Times New Roman" pitchFamily="18" charset="0"/>
              </a:rPr>
              <a:t>B</a:t>
            </a:r>
            <a:r>
              <a:rPr lang="zh-TW" altLang="en-US" sz="2300" dirty="0" smtClean="0">
                <a:latin typeface="Times New Roman" pitchFamily="18" charset="0"/>
                <a:ea typeface="DFKai-SB" pitchFamily="65" charset="-120"/>
                <a:cs typeface="Times New Roman" pitchFamily="18" charset="0"/>
              </a:rPr>
              <a:t> 藍 </a:t>
            </a:r>
            <a:r>
              <a:rPr lang="zh-TW" altLang="en-US" sz="2300" dirty="0" smtClean="0">
                <a:solidFill>
                  <a:srgbClr val="0000CC"/>
                </a:solidFill>
                <a:latin typeface="Times New Roman" pitchFamily="18" charset="0"/>
                <a:ea typeface="DFKai-SB" pitchFamily="65" charset="-120"/>
                <a:cs typeface="Times New Roman" pitchFamily="18" charset="0"/>
                <a:sym typeface="Wingdings"/>
              </a:rPr>
              <a:t></a:t>
            </a:r>
            <a:r>
              <a:rPr lang="zh-TW" altLang="en-US" sz="2300" dirty="0" smtClean="0">
                <a:solidFill>
                  <a:srgbClr val="0000CC"/>
                </a:solidFill>
                <a:latin typeface="Times New Roman" pitchFamily="18" charset="0"/>
                <a:ea typeface="DFKai-SB" pitchFamily="65" charset="-120"/>
                <a:cs typeface="Times New Roman" pitchFamily="18" charset="0"/>
              </a:rPr>
              <a:t>藍</a:t>
            </a:r>
            <a:endParaRPr lang="en-US" altLang="zh-TW" sz="2300" dirty="0" smtClean="0">
              <a:solidFill>
                <a:srgbClr val="0000CC"/>
              </a:solidFill>
              <a:latin typeface="Times New Roman" pitchFamily="18" charset="0"/>
              <a:ea typeface="DFKai-SB" pitchFamily="65" charset="-120"/>
              <a:cs typeface="Times New Roman" pitchFamily="18" charset="0"/>
            </a:endParaRPr>
          </a:p>
          <a:p>
            <a:pPr marL="266700" indent="-266700">
              <a:lnSpc>
                <a:spcPct val="110000"/>
              </a:lnSpc>
              <a:buSzPct val="80000"/>
            </a:pPr>
            <a:r>
              <a:rPr lang="en-US" altLang="zh-TW" sz="2300" dirty="0" smtClean="0">
                <a:latin typeface="Times New Roman" pitchFamily="18" charset="0"/>
                <a:ea typeface="DFKai-SB" pitchFamily="65" charset="-120"/>
                <a:cs typeface="Times New Roman" pitchFamily="18" charset="0"/>
              </a:rPr>
              <a:t>(4) X </a:t>
            </a:r>
            <a:r>
              <a:rPr lang="zh-TW" altLang="en-US" sz="2300" dirty="0" smtClean="0">
                <a:latin typeface="Times New Roman" pitchFamily="18" charset="0"/>
                <a:ea typeface="DFKai-SB" pitchFamily="65" charset="-120"/>
                <a:cs typeface="Times New Roman" pitchFamily="18" charset="0"/>
              </a:rPr>
              <a:t>和 </a:t>
            </a:r>
            <a:r>
              <a:rPr lang="en-US" altLang="zh-TW" sz="2300" dirty="0" smtClean="0">
                <a:latin typeface="Times New Roman" pitchFamily="18" charset="0"/>
                <a:ea typeface="DFKai-SB" pitchFamily="65" charset="-120"/>
                <a:cs typeface="Times New Roman" pitchFamily="18" charset="0"/>
              </a:rPr>
              <a:t>R</a:t>
            </a:r>
            <a:r>
              <a:rPr lang="zh-TW" altLang="en-US" sz="2300" dirty="0" smtClean="0">
                <a:latin typeface="Times New Roman" pitchFamily="18" charset="0"/>
                <a:ea typeface="DFKai-SB" pitchFamily="65" charset="-120"/>
                <a:cs typeface="Times New Roman" pitchFamily="18" charset="0"/>
              </a:rPr>
              <a:t>＋</a:t>
            </a:r>
            <a:r>
              <a:rPr lang="en-US" altLang="zh-TW" sz="2300" dirty="0" smtClean="0">
                <a:latin typeface="Times New Roman" pitchFamily="18" charset="0"/>
                <a:ea typeface="DFKai-SB" pitchFamily="65" charset="-120"/>
                <a:cs typeface="Times New Roman" pitchFamily="18" charset="0"/>
              </a:rPr>
              <a:t>G</a:t>
            </a:r>
            <a:r>
              <a:rPr lang="zh-TW" altLang="en-US" sz="2300" dirty="0" smtClean="0">
                <a:latin typeface="Times New Roman" pitchFamily="18" charset="0"/>
                <a:ea typeface="DFKai-SB" pitchFamily="65" charset="-120"/>
                <a:cs typeface="Times New Roman" pitchFamily="18" charset="0"/>
              </a:rPr>
              <a:t>  </a:t>
            </a:r>
            <a:r>
              <a:rPr lang="en-US" altLang="zh-TW" sz="2300" dirty="0" smtClean="0">
                <a:solidFill>
                  <a:srgbClr val="FFC000"/>
                </a:solidFill>
                <a:latin typeface="Times New Roman" pitchFamily="18" charset="0"/>
                <a:ea typeface="DFKai-SB" pitchFamily="65" charset="-120"/>
                <a:cs typeface="Times New Roman" pitchFamily="18" charset="0"/>
                <a:sym typeface="Wingdings"/>
              </a:rPr>
              <a:t></a:t>
            </a:r>
            <a:r>
              <a:rPr lang="zh-TW" altLang="en-US" sz="2300" dirty="0" smtClean="0">
                <a:solidFill>
                  <a:srgbClr val="FFC000"/>
                </a:solidFill>
                <a:latin typeface="Times New Roman" pitchFamily="18" charset="0"/>
                <a:ea typeface="DFKai-SB" pitchFamily="65" charset="-120"/>
                <a:cs typeface="Times New Roman" pitchFamily="18" charset="0"/>
                <a:sym typeface="Wingdings"/>
              </a:rPr>
              <a:t> 黃光</a:t>
            </a:r>
            <a:endParaRPr lang="en-US" altLang="zh-TW" sz="2300" dirty="0" smtClean="0">
              <a:solidFill>
                <a:srgbClr val="FFC000"/>
              </a:solidFill>
              <a:latin typeface="Times New Roman" pitchFamily="18" charset="0"/>
              <a:ea typeface="DFKai-SB" pitchFamily="65" charset="-120"/>
              <a:cs typeface="Times New Roman" pitchFamily="18" charset="0"/>
            </a:endParaRPr>
          </a:p>
          <a:p>
            <a:pPr marL="266700" indent="-266700">
              <a:lnSpc>
                <a:spcPct val="110000"/>
              </a:lnSpc>
              <a:buSzPct val="80000"/>
            </a:pPr>
            <a:r>
              <a:rPr lang="en-US" altLang="zh-TW" sz="2300" dirty="0" smtClean="0">
                <a:latin typeface="Times New Roman" pitchFamily="18" charset="0"/>
                <a:ea typeface="DFKai-SB" pitchFamily="65" charset="-120"/>
                <a:cs typeface="Times New Roman" pitchFamily="18" charset="0"/>
              </a:rPr>
              <a:t>(5) X </a:t>
            </a:r>
            <a:r>
              <a:rPr lang="zh-TW" altLang="en-US" sz="2300" dirty="0" smtClean="0">
                <a:latin typeface="Times New Roman" pitchFamily="18" charset="0"/>
                <a:ea typeface="DFKai-SB" pitchFamily="65" charset="-120"/>
                <a:cs typeface="Times New Roman" pitchFamily="18" charset="0"/>
              </a:rPr>
              <a:t>和 </a:t>
            </a:r>
            <a:r>
              <a:rPr lang="en-US" altLang="zh-TW" sz="2300" dirty="0" smtClean="0">
                <a:latin typeface="Times New Roman" pitchFamily="18" charset="0"/>
                <a:ea typeface="DFKai-SB" pitchFamily="65" charset="-120"/>
                <a:cs typeface="Times New Roman" pitchFamily="18" charset="0"/>
              </a:rPr>
              <a:t>G</a:t>
            </a:r>
            <a:r>
              <a:rPr lang="zh-TW" altLang="en-US" sz="2300" dirty="0" smtClean="0">
                <a:latin typeface="Times New Roman" pitchFamily="18" charset="0"/>
                <a:ea typeface="DFKai-SB" pitchFamily="65" charset="-120"/>
                <a:cs typeface="Times New Roman" pitchFamily="18" charset="0"/>
              </a:rPr>
              <a:t>＋</a:t>
            </a:r>
            <a:r>
              <a:rPr lang="en-US" altLang="zh-TW" sz="2300" dirty="0" smtClean="0">
                <a:latin typeface="Times New Roman" pitchFamily="18" charset="0"/>
                <a:ea typeface="DFKai-SB" pitchFamily="65" charset="-120"/>
                <a:cs typeface="Times New Roman" pitchFamily="18" charset="0"/>
              </a:rPr>
              <a:t>B</a:t>
            </a:r>
            <a:r>
              <a:rPr lang="en-US" altLang="zh-TW" sz="2300" dirty="0" smtClean="0">
                <a:latin typeface="Times New Roman" pitchFamily="18" charset="0"/>
                <a:ea typeface="DFKai-SB" pitchFamily="65" charset="-120"/>
                <a:cs typeface="Times New Roman" pitchFamily="18" charset="0"/>
                <a:sym typeface="Wingdings"/>
              </a:rPr>
              <a:t> </a:t>
            </a:r>
            <a:r>
              <a:rPr lang="zh-TW" altLang="en-US" sz="2300" dirty="0" smtClean="0">
                <a:latin typeface="Times New Roman" pitchFamily="18" charset="0"/>
                <a:ea typeface="DFKai-SB" pitchFamily="65" charset="-120"/>
                <a:cs typeface="Times New Roman" pitchFamily="18" charset="0"/>
                <a:sym typeface="Wingdings"/>
              </a:rPr>
              <a:t> </a:t>
            </a:r>
            <a:r>
              <a:rPr lang="en-US" altLang="zh-TW" sz="2300" dirty="0" smtClean="0">
                <a:solidFill>
                  <a:srgbClr val="008000"/>
                </a:solidFill>
                <a:latin typeface="Times New Roman" pitchFamily="18" charset="0"/>
                <a:ea typeface="DFKai-SB" pitchFamily="65" charset="-120"/>
                <a:cs typeface="Times New Roman" pitchFamily="18" charset="0"/>
                <a:sym typeface="Wingdings"/>
              </a:rPr>
              <a:t></a:t>
            </a:r>
            <a:r>
              <a:rPr lang="zh-TW" altLang="en-US" sz="2300" dirty="0" smtClean="0">
                <a:solidFill>
                  <a:srgbClr val="008000"/>
                </a:solidFill>
                <a:latin typeface="Times New Roman" pitchFamily="18" charset="0"/>
                <a:ea typeface="DFKai-SB" pitchFamily="65" charset="-120"/>
                <a:cs typeface="Times New Roman" pitchFamily="18" charset="0"/>
                <a:sym typeface="Wingdings"/>
              </a:rPr>
              <a:t> 青光</a:t>
            </a:r>
            <a:endParaRPr lang="en-US" altLang="zh-TW" sz="2300" dirty="0" smtClean="0">
              <a:solidFill>
                <a:srgbClr val="008000"/>
              </a:solidFill>
              <a:latin typeface="Times New Roman" pitchFamily="18" charset="0"/>
              <a:ea typeface="DFKai-SB" pitchFamily="65" charset="-120"/>
              <a:cs typeface="Times New Roman" pitchFamily="18" charset="0"/>
              <a:sym typeface="Wingdings"/>
            </a:endParaRPr>
          </a:p>
          <a:p>
            <a:pPr marL="266700" indent="-266700">
              <a:lnSpc>
                <a:spcPct val="110000"/>
              </a:lnSpc>
              <a:buSzPct val="80000"/>
            </a:pPr>
            <a:r>
              <a:rPr lang="en-US" altLang="zh-TW" sz="2300" dirty="0" smtClean="0">
                <a:latin typeface="Times New Roman" pitchFamily="18" charset="0"/>
                <a:ea typeface="DFKai-SB" pitchFamily="65" charset="-120"/>
                <a:cs typeface="Times New Roman" pitchFamily="18" charset="0"/>
              </a:rPr>
              <a:t>(6) X </a:t>
            </a:r>
            <a:r>
              <a:rPr lang="zh-TW" altLang="en-US" sz="2300" dirty="0" smtClean="0">
                <a:latin typeface="Times New Roman" pitchFamily="18" charset="0"/>
                <a:ea typeface="DFKai-SB" pitchFamily="65" charset="-120"/>
                <a:cs typeface="Times New Roman" pitchFamily="18" charset="0"/>
              </a:rPr>
              <a:t>和 </a:t>
            </a:r>
            <a:r>
              <a:rPr lang="en-US" altLang="zh-TW" sz="2300" dirty="0" smtClean="0">
                <a:latin typeface="Times New Roman" pitchFamily="18" charset="0"/>
                <a:ea typeface="DFKai-SB" pitchFamily="65" charset="-120"/>
                <a:cs typeface="Times New Roman" pitchFamily="18" charset="0"/>
              </a:rPr>
              <a:t>R</a:t>
            </a:r>
            <a:r>
              <a:rPr lang="zh-TW" altLang="en-US" sz="2300" dirty="0" smtClean="0">
                <a:latin typeface="Times New Roman" pitchFamily="18" charset="0"/>
                <a:ea typeface="DFKai-SB" pitchFamily="65" charset="-120"/>
                <a:cs typeface="Times New Roman" pitchFamily="18" charset="0"/>
              </a:rPr>
              <a:t>＋</a:t>
            </a:r>
            <a:r>
              <a:rPr lang="en-US" altLang="zh-TW" sz="2300" dirty="0" smtClean="0">
                <a:latin typeface="Times New Roman" pitchFamily="18" charset="0"/>
                <a:ea typeface="DFKai-SB" pitchFamily="65" charset="-120"/>
                <a:cs typeface="Times New Roman" pitchFamily="18" charset="0"/>
              </a:rPr>
              <a:t>B</a:t>
            </a:r>
            <a:r>
              <a:rPr lang="zh-TW" altLang="en-US" sz="2300" dirty="0" smtClean="0">
                <a:latin typeface="Times New Roman" pitchFamily="18" charset="0"/>
                <a:ea typeface="DFKai-SB" pitchFamily="65" charset="-120"/>
                <a:cs typeface="Times New Roman" pitchFamily="18" charset="0"/>
              </a:rPr>
              <a:t>  </a:t>
            </a:r>
            <a:r>
              <a:rPr lang="en-US" altLang="zh-TW" sz="2300" dirty="0" smtClean="0">
                <a:solidFill>
                  <a:srgbClr val="7030A0"/>
                </a:solidFill>
                <a:latin typeface="Times New Roman" pitchFamily="18" charset="0"/>
                <a:ea typeface="DFKai-SB" pitchFamily="65" charset="-120"/>
                <a:cs typeface="Times New Roman" pitchFamily="18" charset="0"/>
                <a:sym typeface="Wingdings"/>
              </a:rPr>
              <a:t></a:t>
            </a:r>
            <a:r>
              <a:rPr lang="zh-TW" altLang="en-US" sz="2300" dirty="0" smtClean="0">
                <a:solidFill>
                  <a:srgbClr val="7030A0"/>
                </a:solidFill>
                <a:latin typeface="Times New Roman" pitchFamily="18" charset="0"/>
                <a:ea typeface="DFKai-SB" pitchFamily="65" charset="-120"/>
                <a:cs typeface="Times New Roman" pitchFamily="18" charset="0"/>
                <a:sym typeface="Wingdings"/>
              </a:rPr>
              <a:t> 紫光</a:t>
            </a:r>
            <a:endParaRPr lang="en-US" altLang="zh-TW" sz="2300" dirty="0" smtClean="0">
              <a:solidFill>
                <a:srgbClr val="7030A0"/>
              </a:solidFill>
              <a:latin typeface="Times New Roman" pitchFamily="18" charset="0"/>
              <a:ea typeface="DFKai-SB" pitchFamily="65" charset="-120"/>
              <a:cs typeface="Times New Roman" pitchFamily="18" charset="0"/>
            </a:endParaRPr>
          </a:p>
          <a:p>
            <a:pPr marL="266700" indent="-266700">
              <a:lnSpc>
                <a:spcPct val="110000"/>
              </a:lnSpc>
              <a:buSzPct val="80000"/>
            </a:pPr>
            <a:r>
              <a:rPr lang="en-US" altLang="zh-TW" sz="2300" dirty="0" smtClean="0">
                <a:latin typeface="Times New Roman" pitchFamily="18" charset="0"/>
                <a:ea typeface="DFKai-SB" pitchFamily="65" charset="-120"/>
                <a:cs typeface="Times New Roman" pitchFamily="18" charset="0"/>
              </a:rPr>
              <a:t>(7) X </a:t>
            </a:r>
            <a:r>
              <a:rPr lang="zh-TW" altLang="en-US" sz="2300" dirty="0" smtClean="0">
                <a:latin typeface="Times New Roman" pitchFamily="18" charset="0"/>
                <a:ea typeface="DFKai-SB" pitchFamily="65" charset="-120"/>
                <a:cs typeface="Times New Roman" pitchFamily="18" charset="0"/>
              </a:rPr>
              <a:t>和</a:t>
            </a:r>
            <a:r>
              <a:rPr lang="en-US" altLang="zh-TW" sz="2300" dirty="0" smtClean="0">
                <a:solidFill>
                  <a:schemeClr val="tx1">
                    <a:lumMod val="95000"/>
                    <a:lumOff val="5000"/>
                  </a:schemeClr>
                </a:solidFill>
                <a:latin typeface="Times New Roman" pitchFamily="18" charset="0"/>
                <a:ea typeface="DFKai-SB" pitchFamily="65" charset="-120"/>
                <a:cs typeface="Times New Roman" pitchFamily="18" charset="0"/>
              </a:rPr>
              <a:t>R</a:t>
            </a:r>
            <a:r>
              <a:rPr lang="zh-TW" altLang="en-US" sz="2300" dirty="0" smtClean="0">
                <a:solidFill>
                  <a:schemeClr val="tx1">
                    <a:lumMod val="95000"/>
                    <a:lumOff val="5000"/>
                  </a:schemeClr>
                </a:solidFill>
                <a:latin typeface="Times New Roman" pitchFamily="18" charset="0"/>
                <a:ea typeface="DFKai-SB" pitchFamily="65" charset="-120"/>
                <a:cs typeface="Times New Roman" pitchFamily="18" charset="0"/>
              </a:rPr>
              <a:t>＋</a:t>
            </a:r>
            <a:r>
              <a:rPr lang="en-US" altLang="zh-TW" sz="2300" dirty="0" smtClean="0">
                <a:solidFill>
                  <a:schemeClr val="tx1">
                    <a:lumMod val="95000"/>
                    <a:lumOff val="5000"/>
                  </a:schemeClr>
                </a:solidFill>
                <a:latin typeface="Times New Roman" pitchFamily="18" charset="0"/>
                <a:ea typeface="DFKai-SB" pitchFamily="65" charset="-120"/>
                <a:cs typeface="Times New Roman" pitchFamily="18" charset="0"/>
              </a:rPr>
              <a:t> G</a:t>
            </a:r>
            <a:r>
              <a:rPr lang="zh-TW" altLang="en-US" sz="2300" dirty="0" smtClean="0">
                <a:solidFill>
                  <a:schemeClr val="tx1">
                    <a:lumMod val="95000"/>
                    <a:lumOff val="5000"/>
                  </a:schemeClr>
                </a:solidFill>
                <a:latin typeface="Times New Roman" pitchFamily="18" charset="0"/>
                <a:ea typeface="DFKai-SB" pitchFamily="65" charset="-120"/>
                <a:cs typeface="Times New Roman" pitchFamily="18" charset="0"/>
              </a:rPr>
              <a:t>＋</a:t>
            </a:r>
            <a:r>
              <a:rPr lang="en-US" altLang="zh-TW" sz="2300" dirty="0" smtClean="0">
                <a:solidFill>
                  <a:schemeClr val="tx1">
                    <a:lumMod val="95000"/>
                    <a:lumOff val="5000"/>
                  </a:schemeClr>
                </a:solidFill>
                <a:latin typeface="Times New Roman" pitchFamily="18" charset="0"/>
                <a:ea typeface="DFKai-SB" pitchFamily="65" charset="-120"/>
                <a:cs typeface="Times New Roman" pitchFamily="18" charset="0"/>
              </a:rPr>
              <a:t>B</a:t>
            </a:r>
            <a:r>
              <a:rPr lang="en-US" altLang="zh-TW" sz="2300" dirty="0" smtClean="0">
                <a:solidFill>
                  <a:schemeClr val="tx1">
                    <a:lumMod val="95000"/>
                    <a:lumOff val="5000"/>
                  </a:schemeClr>
                </a:solidFill>
                <a:latin typeface="Times New Roman" pitchFamily="18" charset="0"/>
                <a:ea typeface="DFKai-SB" pitchFamily="65" charset="-120"/>
                <a:cs typeface="Times New Roman" pitchFamily="18" charset="0"/>
                <a:sym typeface="Wingdings"/>
              </a:rPr>
              <a:t></a:t>
            </a:r>
            <a:r>
              <a:rPr lang="zh-TW" altLang="en-US" sz="2300" dirty="0" smtClean="0">
                <a:solidFill>
                  <a:schemeClr val="tx1">
                    <a:lumMod val="95000"/>
                    <a:lumOff val="5000"/>
                  </a:schemeClr>
                </a:solidFill>
                <a:latin typeface="Times New Roman" pitchFamily="18" charset="0"/>
                <a:ea typeface="DFKai-SB" pitchFamily="65" charset="-120"/>
                <a:cs typeface="Times New Roman" pitchFamily="18" charset="0"/>
                <a:sym typeface="Wingdings"/>
              </a:rPr>
              <a:t>白光</a:t>
            </a:r>
            <a:endParaRPr lang="en-US" altLang="zh-TW" sz="2300" dirty="0" smtClean="0">
              <a:solidFill>
                <a:schemeClr val="tx1">
                  <a:lumMod val="95000"/>
                  <a:lumOff val="5000"/>
                </a:schemeClr>
              </a:solidFill>
              <a:latin typeface="Times New Roman" pitchFamily="18" charset="0"/>
              <a:ea typeface="DFKai-SB" pitchFamily="65" charset="-120"/>
              <a:cs typeface="Times New Roman" pitchFamily="18"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4429132"/>
            <a:ext cx="2571768" cy="2191109"/>
          </a:xfrm>
          <a:prstGeom prst="rect">
            <a:avLst/>
          </a:prstGeom>
          <a:noFill/>
          <a:ln w="15875">
            <a:solidFill>
              <a:schemeClr val="tx2">
                <a:lumMod val="75000"/>
              </a:schemeClr>
            </a:solidFill>
          </a:ln>
          <a:effectLst>
            <a:softEdge rad="3175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矩形 7"/>
          <p:cNvSpPr/>
          <p:nvPr/>
        </p:nvSpPr>
        <p:spPr>
          <a:xfrm>
            <a:off x="2571736" y="4980563"/>
            <a:ext cx="6357982" cy="1877437"/>
          </a:xfrm>
          <a:prstGeom prst="rect">
            <a:avLst/>
          </a:prstGeom>
        </p:spPr>
        <p:txBody>
          <a:bodyPr wrap="square">
            <a:spAutoFit/>
          </a:bodyPr>
          <a:lstStyle/>
          <a:p>
            <a:pPr marL="176213" indent="-176213">
              <a:buSzPct val="85000"/>
              <a:buFont typeface="Wingdings" pitchFamily="2" charset="2"/>
              <a:buChar char="l"/>
            </a:pPr>
            <a:r>
              <a:rPr lang="zh-TW" altLang="en-US" sz="2000" dirty="0" smtClean="0">
                <a:latin typeface="Times New Roman" pitchFamily="18" charset="0"/>
                <a:ea typeface="DFKai-SB" pitchFamily="65" charset="-120"/>
                <a:cs typeface="Times New Roman" pitchFamily="18" charset="0"/>
              </a:rPr>
              <a:t>色光控制模組</a:t>
            </a:r>
            <a:r>
              <a:rPr lang="en-US" altLang="zh-TW" sz="2000" dirty="0" smtClean="0">
                <a:latin typeface="Times New Roman" pitchFamily="18" charset="0"/>
                <a:ea typeface="DFKai-SB" pitchFamily="65" charset="-120"/>
                <a:cs typeface="Times New Roman" pitchFamily="18" charset="0"/>
              </a:rPr>
              <a:t>U22</a:t>
            </a:r>
            <a:r>
              <a:rPr lang="zh-TW" altLang="en-US" sz="2000" dirty="0" smtClean="0">
                <a:latin typeface="Times New Roman" pitchFamily="18" charset="0"/>
                <a:ea typeface="DFKai-SB" pitchFamily="65" charset="-120"/>
                <a:cs typeface="Times New Roman" pitchFamily="18" charset="0"/>
              </a:rPr>
              <a:t>上的</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：由分別僅能發出紅</a:t>
            </a:r>
            <a:r>
              <a:rPr lang="en-US" altLang="zh-TW" sz="2000" dirty="0" smtClean="0">
                <a:latin typeface="Times New Roman" pitchFamily="18" charset="0"/>
                <a:ea typeface="DFKai-SB" pitchFamily="65" charset="-120"/>
                <a:cs typeface="Times New Roman" pitchFamily="18" charset="0"/>
              </a:rPr>
              <a:t>R</a:t>
            </a:r>
            <a:r>
              <a:rPr lang="zh-TW" altLang="en-US" sz="2000" dirty="0" smtClean="0">
                <a:latin typeface="Times New Roman" pitchFamily="18" charset="0"/>
                <a:ea typeface="DFKai-SB" pitchFamily="65" charset="-120"/>
                <a:cs typeface="Times New Roman" pitchFamily="18" charset="0"/>
              </a:rPr>
              <a:t>、藍</a:t>
            </a:r>
            <a:r>
              <a:rPr lang="en-US" altLang="zh-TW" sz="2000" dirty="0" smtClean="0">
                <a:latin typeface="Times New Roman" pitchFamily="18" charset="0"/>
                <a:ea typeface="DFKai-SB" pitchFamily="65" charset="-120"/>
                <a:cs typeface="Times New Roman" pitchFamily="18" charset="0"/>
              </a:rPr>
              <a:t>B</a:t>
            </a:r>
            <a:r>
              <a:rPr lang="zh-TW" altLang="en-US" sz="2000" dirty="0" smtClean="0">
                <a:latin typeface="Times New Roman" pitchFamily="18" charset="0"/>
                <a:ea typeface="DFKai-SB" pitchFamily="65" charset="-120"/>
                <a:cs typeface="Times New Roman" pitchFamily="18" charset="0"/>
              </a:rPr>
              <a:t>、綠</a:t>
            </a:r>
            <a:r>
              <a:rPr lang="en-US" altLang="zh-TW" sz="2000" dirty="0" smtClean="0">
                <a:latin typeface="Times New Roman" pitchFamily="18" charset="0"/>
                <a:ea typeface="DFKai-SB" pitchFamily="65" charset="-120"/>
                <a:cs typeface="Times New Roman" pitchFamily="18" charset="0"/>
              </a:rPr>
              <a:t>G</a:t>
            </a:r>
            <a:r>
              <a:rPr lang="zh-TW" altLang="en-US" sz="2000" dirty="0" smtClean="0">
                <a:latin typeface="Times New Roman" pitchFamily="18" charset="0"/>
                <a:ea typeface="DFKai-SB" pitchFamily="65" charset="-120"/>
                <a:cs typeface="Times New Roman" pitchFamily="18" charset="0"/>
              </a:rPr>
              <a:t>的三只</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組合而成。</a:t>
            </a:r>
            <a:endParaRPr lang="en-US" altLang="zh-TW" sz="2000" dirty="0" smtClean="0">
              <a:latin typeface="Times New Roman" pitchFamily="18" charset="0"/>
              <a:ea typeface="DFKai-SB" pitchFamily="65" charset="-120"/>
              <a:cs typeface="Times New Roman" pitchFamily="18" charset="0"/>
            </a:endParaRPr>
          </a:p>
          <a:p>
            <a:pPr marL="176213" indent="-176213">
              <a:buSzPct val="80000"/>
              <a:buFont typeface="Wingdings" pitchFamily="2" charset="2"/>
              <a:buChar char="l"/>
            </a:pPr>
            <a:r>
              <a:rPr lang="zh-TW" altLang="en-US" sz="2000" dirty="0" smtClean="0">
                <a:latin typeface="Times New Roman" pitchFamily="18" charset="0"/>
                <a:ea typeface="DFKai-SB" pitchFamily="65" charset="-120"/>
                <a:cs typeface="Times New Roman" pitchFamily="18" charset="0"/>
              </a:rPr>
              <a:t>此混光</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會產生什麼色光：即端視</a:t>
            </a:r>
            <a:r>
              <a:rPr lang="en-US" altLang="zh-TW" sz="2000" dirty="0" smtClean="0">
                <a:latin typeface="Times New Roman" pitchFamily="18" charset="0"/>
                <a:ea typeface="DFKai-SB" pitchFamily="65" charset="-120"/>
                <a:cs typeface="Times New Roman" pitchFamily="18" charset="0"/>
              </a:rPr>
              <a:t>U22</a:t>
            </a:r>
            <a:r>
              <a:rPr lang="zh-TW" altLang="en-US" sz="2000" dirty="0" smtClean="0">
                <a:latin typeface="Times New Roman" pitchFamily="18" charset="0"/>
                <a:ea typeface="DFKai-SB" pitchFamily="65" charset="-120"/>
                <a:cs typeface="Times New Roman" pitchFamily="18" charset="0"/>
              </a:rPr>
              <a:t>模組的</a:t>
            </a:r>
            <a:r>
              <a:rPr lang="en-US" altLang="zh-TW" sz="2000" dirty="0" smtClean="0">
                <a:latin typeface="Times New Roman" pitchFamily="18" charset="0"/>
                <a:ea typeface="DFKai-SB" pitchFamily="65" charset="-120"/>
                <a:cs typeface="Times New Roman" pitchFamily="18" charset="0"/>
              </a:rPr>
              <a:t>R, G, B</a:t>
            </a:r>
            <a:r>
              <a:rPr lang="zh-TW" altLang="en-US" sz="2000" dirty="0" smtClean="0">
                <a:latin typeface="Times New Roman" pitchFamily="18" charset="0"/>
                <a:ea typeface="DFKai-SB" pitchFamily="65" charset="-120"/>
                <a:cs typeface="Times New Roman" pitchFamily="18" charset="0"/>
              </a:rPr>
              <a:t>控制接點是否有輸入信號</a:t>
            </a:r>
            <a:endParaRPr lang="en-US" altLang="zh-TW" sz="2000" dirty="0" smtClean="0">
              <a:latin typeface="Times New Roman" pitchFamily="18" charset="0"/>
              <a:ea typeface="DFKai-SB" pitchFamily="65" charset="-120"/>
              <a:cs typeface="Times New Roman" pitchFamily="18" charset="0"/>
            </a:endParaRPr>
          </a:p>
          <a:p>
            <a:pPr marL="176213">
              <a:buSzPct val="80000"/>
              <a:buFont typeface="Wingdings" pitchFamily="2" charset="2"/>
              <a:buChar char="ü"/>
            </a:pPr>
            <a:r>
              <a:rPr lang="en-US" altLang="zh-TW" dirty="0" smtClean="0">
                <a:latin typeface="Times New Roman" panose="02020603050405020304" pitchFamily="18" charset="0"/>
                <a:cs typeface="Times New Roman" panose="02020603050405020304" pitchFamily="18" charset="0"/>
              </a:rPr>
              <a:t>R</a:t>
            </a:r>
            <a:r>
              <a:rPr lang="zh-TW" altLang="en-US" dirty="0" smtClean="0">
                <a:latin typeface="Times New Roman" pitchFamily="18" charset="0"/>
                <a:ea typeface="DFKai-SB" pitchFamily="65" charset="-120"/>
                <a:cs typeface="Times New Roman" pitchFamily="18" charset="0"/>
              </a:rPr>
              <a:t>＋ </a:t>
            </a:r>
            <a:r>
              <a:rPr lang="en-US" altLang="zh-TW" dirty="0" smtClean="0">
                <a:latin typeface="Times New Roman" pitchFamily="18" charset="0"/>
                <a:ea typeface="DFKai-SB" pitchFamily="65" charset="-120"/>
                <a:cs typeface="Times New Roman" pitchFamily="18" charset="0"/>
              </a:rPr>
              <a:t>G </a:t>
            </a:r>
            <a:r>
              <a:rPr lang="zh-TW" altLang="en-US" dirty="0" smtClean="0">
                <a:latin typeface="Times New Roman" pitchFamily="18" charset="0"/>
                <a:ea typeface="DFKai-SB" pitchFamily="65" charset="-120"/>
                <a:cs typeface="Times New Roman" pitchFamily="18" charset="0"/>
                <a:sym typeface="Wingdings"/>
              </a:rPr>
              <a:t> </a:t>
            </a:r>
            <a:r>
              <a:rPr lang="en-US" altLang="zh-TW" dirty="0" smtClean="0">
                <a:latin typeface="Times New Roman" pitchFamily="18" charset="0"/>
                <a:ea typeface="DFKai-SB" pitchFamily="65" charset="-120"/>
                <a:cs typeface="Times New Roman" pitchFamily="18" charset="0"/>
                <a:sym typeface="Wingdings"/>
              </a:rPr>
              <a:t>Y </a:t>
            </a:r>
            <a:r>
              <a:rPr lang="zh-TW" altLang="en-US" dirty="0" smtClean="0">
                <a:latin typeface="Times New Roman" pitchFamily="18" charset="0"/>
                <a:ea typeface="DFKai-SB" pitchFamily="65" charset="-120"/>
                <a:cs typeface="Times New Roman" pitchFamily="18" charset="0"/>
                <a:sym typeface="Wingdings"/>
              </a:rPr>
              <a:t>黃光</a:t>
            </a:r>
            <a:r>
              <a:rPr lang="en-US" altLang="zh-TW" dirty="0" smtClean="0">
                <a:latin typeface="Times New Roman" pitchFamily="18" charset="0"/>
                <a:ea typeface="DFKai-SB" pitchFamily="65" charset="-120"/>
                <a:cs typeface="Times New Roman" pitchFamily="18" charset="0"/>
                <a:sym typeface="Wingdings"/>
              </a:rPr>
              <a:t>, G</a:t>
            </a:r>
            <a:r>
              <a:rPr lang="zh-TW" altLang="en-US" dirty="0" smtClean="0">
                <a:latin typeface="Times New Roman" pitchFamily="18" charset="0"/>
                <a:ea typeface="DFKai-SB" pitchFamily="65" charset="-120"/>
                <a:cs typeface="Times New Roman" pitchFamily="18" charset="0"/>
                <a:sym typeface="Wingdings"/>
              </a:rPr>
              <a:t> </a:t>
            </a:r>
            <a:r>
              <a:rPr lang="en-US" altLang="zh-TW" dirty="0" smtClean="0">
                <a:latin typeface="Times New Roman" pitchFamily="18" charset="0"/>
                <a:ea typeface="DFKai-SB" pitchFamily="65" charset="-120"/>
                <a:cs typeface="Times New Roman" pitchFamily="18" charset="0"/>
                <a:sym typeface="Wingdings"/>
              </a:rPr>
              <a:t>+ B </a:t>
            </a:r>
            <a:r>
              <a:rPr lang="zh-TW" altLang="en-US" dirty="0" smtClean="0">
                <a:latin typeface="Times New Roman" pitchFamily="18" charset="0"/>
                <a:ea typeface="DFKai-SB" pitchFamily="65" charset="-120"/>
                <a:cs typeface="Times New Roman" pitchFamily="18" charset="0"/>
                <a:sym typeface="Wingdings"/>
              </a:rPr>
              <a:t> </a:t>
            </a:r>
            <a:r>
              <a:rPr lang="en-US" altLang="zh-TW" dirty="0" smtClean="0">
                <a:latin typeface="Times New Roman" pitchFamily="18" charset="0"/>
                <a:ea typeface="DFKai-SB" pitchFamily="65" charset="-120"/>
                <a:cs typeface="Times New Roman" pitchFamily="18" charset="0"/>
                <a:sym typeface="Wingdings"/>
              </a:rPr>
              <a:t>C</a:t>
            </a:r>
            <a:r>
              <a:rPr lang="en-US" altLang="zh-TW" dirty="0" smtClean="0">
                <a:latin typeface="Times New Roman" pitchFamily="18" charset="0"/>
                <a:ea typeface="DFKai-SB" pitchFamily="65" charset="-120"/>
                <a:cs typeface="Times New Roman" pitchFamily="18" charset="0"/>
              </a:rPr>
              <a:t>yan</a:t>
            </a:r>
            <a:r>
              <a:rPr lang="en-US" altLang="zh-TW" dirty="0" smtClean="0">
                <a:latin typeface="Times New Roman" pitchFamily="18" charset="0"/>
                <a:ea typeface="DFKai-SB" pitchFamily="65" charset="-120"/>
                <a:cs typeface="Times New Roman" pitchFamily="18" charset="0"/>
                <a:sym typeface="Wingdings"/>
              </a:rPr>
              <a:t> </a:t>
            </a:r>
            <a:r>
              <a:rPr lang="zh-TW" altLang="en-US" dirty="0" smtClean="0">
                <a:latin typeface="Times New Roman" pitchFamily="18" charset="0"/>
                <a:ea typeface="DFKai-SB" pitchFamily="65" charset="-120"/>
                <a:cs typeface="Times New Roman" pitchFamily="18" charset="0"/>
                <a:sym typeface="Wingdings"/>
              </a:rPr>
              <a:t>青光</a:t>
            </a:r>
            <a:r>
              <a:rPr lang="en-US" altLang="zh-TW" dirty="0" smtClean="0">
                <a:latin typeface="Times New Roman" pitchFamily="18" charset="0"/>
                <a:ea typeface="DFKai-SB" pitchFamily="65" charset="-120"/>
                <a:cs typeface="Times New Roman" pitchFamily="18" charset="0"/>
                <a:sym typeface="Wingdings"/>
              </a:rPr>
              <a:t>, </a:t>
            </a:r>
            <a:r>
              <a:rPr lang="en-US" altLang="zh-TW" dirty="0" smtClean="0">
                <a:latin typeface="Times New Roman" pitchFamily="18" charset="0"/>
                <a:ea typeface="DFKai-SB" pitchFamily="65" charset="-120"/>
                <a:cs typeface="Times New Roman" pitchFamily="18" charset="0"/>
              </a:rPr>
              <a:t> R</a:t>
            </a:r>
            <a:r>
              <a:rPr lang="zh-TW" altLang="en-US" dirty="0" smtClean="0">
                <a:latin typeface="Times New Roman" pitchFamily="18" charset="0"/>
                <a:ea typeface="DFKai-SB" pitchFamily="65" charset="-120"/>
                <a:cs typeface="Times New Roman" pitchFamily="18" charset="0"/>
              </a:rPr>
              <a:t>＋</a:t>
            </a:r>
            <a:r>
              <a:rPr lang="en-US" altLang="zh-TW" dirty="0" smtClean="0">
                <a:latin typeface="Times New Roman" pitchFamily="18" charset="0"/>
                <a:ea typeface="DFKai-SB" pitchFamily="65" charset="-120"/>
                <a:cs typeface="Times New Roman" pitchFamily="18" charset="0"/>
              </a:rPr>
              <a:t>B</a:t>
            </a:r>
            <a:r>
              <a:rPr lang="zh-TW" altLang="en-US" dirty="0" smtClean="0">
                <a:latin typeface="Times New Roman" pitchFamily="18" charset="0"/>
                <a:ea typeface="DFKai-SB" pitchFamily="65" charset="-120"/>
                <a:cs typeface="Times New Roman" pitchFamily="18" charset="0"/>
              </a:rPr>
              <a:t>  </a:t>
            </a:r>
            <a:r>
              <a:rPr lang="en-US" altLang="zh-TW" dirty="0" smtClean="0">
                <a:latin typeface="Times New Roman" pitchFamily="18" charset="0"/>
                <a:ea typeface="DFKai-SB" pitchFamily="65" charset="-120"/>
                <a:cs typeface="Times New Roman" pitchFamily="18" charset="0"/>
                <a:sym typeface="Wingdings"/>
              </a:rPr>
              <a:t></a:t>
            </a:r>
            <a:r>
              <a:rPr lang="zh-TW" altLang="en-US" dirty="0" smtClean="0">
                <a:latin typeface="Times New Roman" pitchFamily="18" charset="0"/>
                <a:ea typeface="DFKai-SB" pitchFamily="65" charset="-120"/>
                <a:cs typeface="Times New Roman" pitchFamily="18" charset="0"/>
                <a:sym typeface="Wingdings"/>
              </a:rPr>
              <a:t> 紫光</a:t>
            </a:r>
            <a:r>
              <a:rPr lang="en-US" altLang="zh-TW" dirty="0" smtClean="0">
                <a:latin typeface="Times New Roman" pitchFamily="18" charset="0"/>
                <a:ea typeface="DFKai-SB" pitchFamily="65" charset="-120"/>
                <a:cs typeface="Times New Roman" pitchFamily="18" charset="0"/>
                <a:sym typeface="Wingdings"/>
              </a:rPr>
              <a:t>,</a:t>
            </a:r>
          </a:p>
          <a:p>
            <a:pPr marL="176213">
              <a:buSzPct val="80000"/>
              <a:buFont typeface="Wingdings" pitchFamily="2" charset="2"/>
              <a:buChar char="ü"/>
            </a:pPr>
            <a:r>
              <a:rPr lang="zh-TW" altLang="en-US" dirty="0" smtClean="0">
                <a:latin typeface="Times New Roman" pitchFamily="18" charset="0"/>
                <a:ea typeface="DFKai-SB" pitchFamily="65" charset="-120"/>
                <a:cs typeface="Times New Roman" pitchFamily="18" charset="0"/>
                <a:sym typeface="Wingdings"/>
              </a:rPr>
              <a:t>而 </a:t>
            </a:r>
            <a:r>
              <a:rPr lang="en-US" altLang="zh-TW" dirty="0" smtClean="0">
                <a:latin typeface="Times New Roman" pitchFamily="18" charset="0"/>
                <a:ea typeface="DFKai-SB" pitchFamily="65" charset="-120"/>
                <a:cs typeface="Times New Roman" pitchFamily="18" charset="0"/>
                <a:sym typeface="Wingdings"/>
              </a:rPr>
              <a:t>R +  G + B</a:t>
            </a:r>
            <a:r>
              <a:rPr lang="zh-TW" altLang="en-US" dirty="0" smtClean="0">
                <a:latin typeface="Times New Roman" pitchFamily="18" charset="0"/>
                <a:ea typeface="DFKai-SB" pitchFamily="65" charset="-120"/>
                <a:cs typeface="Times New Roman" pitchFamily="18" charset="0"/>
                <a:sym typeface="Wingdings"/>
              </a:rPr>
              <a:t>混合可得出明亮的白光。</a:t>
            </a:r>
            <a:endParaRPr lang="zh-TW" altLang="en-US" dirty="0"/>
          </a:p>
        </p:txBody>
      </p:sp>
    </p:spTree>
    <p:extLst>
      <p:ext uri="{BB962C8B-B14F-4D97-AF65-F5344CB8AC3E}">
        <p14:creationId xmlns:p14="http://schemas.microsoft.com/office/powerpoint/2010/main" xmlns="" val="1584589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85984" y="139463"/>
            <a:ext cx="6357982" cy="646331"/>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聲光秀</a:t>
            </a:r>
            <a:r>
              <a:rPr lang="en-US" altLang="zh-TW"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Voice </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Light </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Show)</a:t>
            </a:r>
            <a:endParaRPr lang="zh-TW" altLang="en-US"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5786" y="3214686"/>
            <a:ext cx="1786946" cy="1850559"/>
          </a:xfrm>
          <a:prstGeom prst="rect">
            <a:avLst/>
          </a:prstGeom>
          <a:noFill/>
          <a:ln>
            <a:solidFill>
              <a:schemeClr val="accent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矩形 1"/>
          <p:cNvSpPr/>
          <p:nvPr/>
        </p:nvSpPr>
        <p:spPr>
          <a:xfrm>
            <a:off x="0" y="1071546"/>
            <a:ext cx="3214678" cy="2015936"/>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176213" indent="-176213">
              <a:spcBef>
                <a:spcPts val="600"/>
              </a:spcBef>
              <a:buSzPct val="80000"/>
              <a:buFont typeface="Wingdings" panose="05000000000000000000" pitchFamily="2" charset="2"/>
              <a:buChar char="l"/>
            </a:pPr>
            <a:r>
              <a:rPr lang="en-US" altLang="zh-TW" sz="2400" dirty="0" smtClean="0">
                <a:latin typeface="Times New Roman" pitchFamily="18" charset="0"/>
                <a:ea typeface="DFKai-SB" pitchFamily="65" charset="-120"/>
                <a:cs typeface="Times New Roman" pitchFamily="18" charset="0"/>
              </a:rPr>
              <a:t>S1</a:t>
            </a:r>
            <a:r>
              <a:rPr lang="zh-TW" altLang="en-US" sz="2400" dirty="0" smtClean="0">
                <a:latin typeface="Times New Roman" pitchFamily="18" charset="0"/>
                <a:ea typeface="DFKai-SB" pitchFamily="65" charset="-120"/>
                <a:cs typeface="Times New Roman" pitchFamily="18" charset="0"/>
              </a:rPr>
              <a:t>開關啟動整個電路</a:t>
            </a:r>
            <a:endParaRPr lang="en-US" altLang="zh-TW" sz="2400" dirty="0" smtClean="0">
              <a:latin typeface="Times New Roman" pitchFamily="18" charset="0"/>
              <a:ea typeface="DFKai-SB" pitchFamily="65" charset="-120"/>
              <a:cs typeface="Times New Roman" pitchFamily="18" charset="0"/>
            </a:endParaRPr>
          </a:p>
          <a:p>
            <a:pPr marL="176213" indent="-176213">
              <a:spcBef>
                <a:spcPts val="600"/>
              </a:spcBef>
              <a:buSzPct val="80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色光控制器</a:t>
            </a:r>
            <a:r>
              <a:rPr lang="en-US" altLang="zh-TW" sz="2400" dirty="0" smtClean="0">
                <a:latin typeface="Times New Roman" pitchFamily="18" charset="0"/>
                <a:ea typeface="DFKai-SB" pitchFamily="65" charset="-120"/>
                <a:cs typeface="Times New Roman" pitchFamily="18" charset="0"/>
              </a:rPr>
              <a:t>U22</a:t>
            </a:r>
            <a:r>
              <a:rPr lang="zh-TW" altLang="en-US" sz="2400" dirty="0" smtClean="0">
                <a:latin typeface="Times New Roman" pitchFamily="18" charset="0"/>
                <a:ea typeface="DFKai-SB" pitchFamily="65" charset="-120"/>
                <a:cs typeface="Times New Roman" pitchFamily="18" charset="0"/>
              </a:rPr>
              <a:t>上之</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所發色光和亮度隨麥克風所接收的音調和音量而變化。</a:t>
            </a:r>
            <a:endParaRPr lang="zh-TW" altLang="en-US" sz="2400" dirty="0">
              <a:latin typeface="Times New Roman" pitchFamily="18" charset="0"/>
              <a:ea typeface="DFKai-SB" pitchFamily="65" charset="-120"/>
              <a:cs typeface="Times New Roman" pitchFamily="18" charset="0"/>
            </a:endParaRPr>
          </a:p>
        </p:txBody>
      </p:sp>
      <p:sp>
        <p:nvSpPr>
          <p:cNvPr id="5" name="矩形 4"/>
          <p:cNvSpPr/>
          <p:nvPr/>
        </p:nvSpPr>
        <p:spPr>
          <a:xfrm>
            <a:off x="197938" y="5657671"/>
            <a:ext cx="8946062" cy="1200329"/>
          </a:xfrm>
          <a:prstGeom prst="rect">
            <a:avLst/>
          </a:prstGeom>
        </p:spPr>
        <p:txBody>
          <a:bodyPr wrap="square">
            <a:spAutoFit/>
          </a:bodyPr>
          <a:lstStyle/>
          <a:p>
            <a:pPr marL="269875" indent="-269875">
              <a:buSzPct val="85000"/>
              <a:buFont typeface="Wingdings" pitchFamily="2" charset="2"/>
              <a:buChar char="l"/>
            </a:pPr>
            <a:r>
              <a:rPr lang="zh-TW" altLang="en-US" sz="2400" b="1" dirty="0" smtClean="0">
                <a:solidFill>
                  <a:srgbClr val="C00000"/>
                </a:solidFill>
                <a:latin typeface="Times New Roman" pitchFamily="18" charset="0"/>
                <a:ea typeface="DFKai-SB" pitchFamily="65" charset="-120"/>
                <a:cs typeface="Times New Roman" pitchFamily="18" charset="0"/>
              </a:rPr>
              <a:t>麥克風</a:t>
            </a:r>
            <a:r>
              <a:rPr lang="zh-TW" altLang="en-US" sz="2400" dirty="0" smtClean="0">
                <a:latin typeface="Times New Roman" pitchFamily="18" charset="0"/>
                <a:ea typeface="DFKai-SB" pitchFamily="65" charset="-120"/>
                <a:cs typeface="Times New Roman" pitchFamily="18" charset="0"/>
              </a:rPr>
              <a:t>將人的聲音轉換成電子訊號，此訊號被送入色光控制</a:t>
            </a:r>
            <a:r>
              <a:rPr lang="en-US" altLang="zh-TW" sz="2400" dirty="0" smtClean="0">
                <a:latin typeface="Times New Roman" pitchFamily="18" charset="0"/>
                <a:ea typeface="DFKai-SB" pitchFamily="65" charset="-120"/>
                <a:cs typeface="Times New Roman" pitchFamily="18" charset="0"/>
              </a:rPr>
              <a:t>IC</a:t>
            </a:r>
            <a:r>
              <a:rPr lang="zh-TW" altLang="en-US" sz="2400" dirty="0" smtClean="0">
                <a:latin typeface="Times New Roman" pitchFamily="18" charset="0"/>
                <a:ea typeface="DFKai-SB" pitchFamily="65" charset="-120"/>
                <a:cs typeface="Times New Roman" pitchFamily="18" charset="0"/>
              </a:rPr>
              <a:t>內，用以控制</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發光的顏色和亮度。</a:t>
            </a:r>
            <a:endParaRPr lang="en-US" altLang="zh-TW" sz="2400" dirty="0" smtClean="0">
              <a:latin typeface="Times New Roman" pitchFamily="18" charset="0"/>
              <a:ea typeface="DFKai-SB" pitchFamily="65" charset="-120"/>
              <a:cs typeface="Times New Roman" pitchFamily="18" charset="0"/>
            </a:endParaRPr>
          </a:p>
          <a:p>
            <a:pPr marL="269875" indent="-269875">
              <a:buSzPct val="85000"/>
              <a:buFont typeface="Wingdings" pitchFamily="2" charset="2"/>
              <a:buChar char="l"/>
            </a:pPr>
            <a:r>
              <a:rPr lang="zh-TW" altLang="en-US" sz="2400" dirty="0" smtClean="0">
                <a:latin typeface="Times New Roman" pitchFamily="18" charset="0"/>
                <a:ea typeface="DFKai-SB" pitchFamily="65" charset="-120"/>
                <a:cs typeface="Times New Roman" pitchFamily="18" charset="0"/>
              </a:rPr>
              <a:t>計數器器控制紅</a:t>
            </a:r>
            <a:r>
              <a:rPr lang="en-US" altLang="zh-TW" sz="2400" dirty="0" smtClean="0">
                <a:latin typeface="Times New Roman" pitchFamily="18" charset="0"/>
                <a:ea typeface="DFKai-SB" pitchFamily="65" charset="-120"/>
                <a:cs typeface="Times New Roman" pitchFamily="18" charset="0"/>
              </a:rPr>
              <a:t>-</a:t>
            </a:r>
            <a:r>
              <a:rPr lang="zh-TW" altLang="en-US" sz="2400" dirty="0" smtClean="0">
                <a:latin typeface="Times New Roman" pitchFamily="18" charset="0"/>
                <a:ea typeface="DFKai-SB" pitchFamily="65" charset="-120"/>
                <a:cs typeface="Times New Roman" pitchFamily="18" charset="0"/>
              </a:rPr>
              <a:t>藍</a:t>
            </a:r>
            <a:r>
              <a:rPr lang="en-US" altLang="zh-TW" sz="2400" dirty="0" smtClean="0">
                <a:latin typeface="Times New Roman" pitchFamily="18" charset="0"/>
                <a:ea typeface="DFKai-SB" pitchFamily="65" charset="-120"/>
                <a:cs typeface="Times New Roman" pitchFamily="18" charset="0"/>
              </a:rPr>
              <a:t>-</a:t>
            </a:r>
            <a:r>
              <a:rPr lang="zh-TW" altLang="en-US" sz="2400" dirty="0" smtClean="0">
                <a:latin typeface="Times New Roman" pitchFamily="18" charset="0"/>
                <a:ea typeface="DFKai-SB" pitchFamily="65" charset="-120"/>
                <a:cs typeface="Times New Roman" pitchFamily="18" charset="0"/>
              </a:rPr>
              <a:t>綠</a:t>
            </a:r>
            <a:r>
              <a:rPr lang="en-US" altLang="zh-TW" sz="2400" dirty="0" smtClean="0">
                <a:latin typeface="Times New Roman" pitchFamily="18" charset="0"/>
                <a:ea typeface="DFKai-SB" pitchFamily="65" charset="-120"/>
                <a:cs typeface="Times New Roman" pitchFamily="18" charset="0"/>
              </a:rPr>
              <a:t>LED </a:t>
            </a:r>
            <a:r>
              <a:rPr lang="en-US" altLang="zh-TW" sz="2000" dirty="0" smtClean="0">
                <a:latin typeface="Times New Roman" pitchFamily="18" charset="0"/>
                <a:ea typeface="DFKai-SB" pitchFamily="65" charset="-120"/>
                <a:cs typeface="Times New Roman" pitchFamily="18" charset="0"/>
              </a:rPr>
              <a:t>(The </a:t>
            </a:r>
            <a:r>
              <a:rPr lang="en-US" altLang="zh-TW" sz="2000" dirty="0">
                <a:latin typeface="Times New Roman" pitchFamily="18" charset="0"/>
                <a:ea typeface="DFKai-SB" pitchFamily="65" charset="-120"/>
                <a:cs typeface="Times New Roman" pitchFamily="18" charset="0"/>
              </a:rPr>
              <a:t>counter controls a </a:t>
            </a:r>
            <a:r>
              <a:rPr lang="en-US" altLang="zh-TW" sz="2000" dirty="0" smtClean="0">
                <a:latin typeface="Times New Roman" pitchFamily="18" charset="0"/>
                <a:ea typeface="DFKai-SB" pitchFamily="65" charset="-120"/>
                <a:cs typeface="Times New Roman" pitchFamily="18" charset="0"/>
              </a:rPr>
              <a:t>red-green-blue LED).</a:t>
            </a:r>
            <a:endParaRPr lang="zh-TW" altLang="en-US" sz="2000" dirty="0">
              <a:latin typeface="Times New Roman" pitchFamily="18" charset="0"/>
              <a:ea typeface="DFKai-SB" pitchFamily="65" charset="-120"/>
              <a:cs typeface="Times New Roman" pitchFamily="18" charset="0"/>
            </a:endParaRPr>
          </a:p>
        </p:txBody>
      </p:sp>
      <p:pic>
        <p:nvPicPr>
          <p:cNvPr id="9219" name="Picture 3"/>
          <p:cNvPicPr>
            <a:picLocks noChangeAspect="1" noChangeArrowheads="1"/>
          </p:cNvPicPr>
          <p:nvPr/>
        </p:nvPicPr>
        <p:blipFill>
          <a:blip r:embed="rId3">
            <a:lum bright="-10000" contrast="40000"/>
            <a:extLst>
              <a:ext uri="{BEBA8EAE-BF5A-486C-A8C5-ECC9F3942E4B}">
                <a14:imgProps xmlns:a14="http://schemas.microsoft.com/office/drawing/2010/main" xmlns="">
                  <a14:imgLayer r:embed="rId4">
                    <a14:imgEffect>
                      <a14:brightnessContrast bright="20000" contrast="-40000"/>
                    </a14:imgEffect>
                  </a14:imgLayer>
                </a14:imgProps>
              </a:ext>
              <a:ext uri="{28A0092B-C50C-407E-A947-70E740481C1C}">
                <a14:useLocalDpi xmlns:a14="http://schemas.microsoft.com/office/drawing/2010/main" xmlns="" val="0"/>
              </a:ext>
            </a:extLst>
          </a:blip>
          <a:srcRect r="2375"/>
          <a:stretch>
            <a:fillRect/>
          </a:stretch>
        </p:blipFill>
        <p:spPr bwMode="auto">
          <a:xfrm>
            <a:off x="3201865" y="785794"/>
            <a:ext cx="5870729" cy="48887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矩形 5"/>
          <p:cNvSpPr/>
          <p:nvPr/>
        </p:nvSpPr>
        <p:spPr>
          <a:xfrm>
            <a:off x="0" y="5143512"/>
            <a:ext cx="3115156" cy="523220"/>
          </a:xfrm>
          <a:prstGeom prst="rect">
            <a:avLst/>
          </a:prstGeom>
        </p:spPr>
        <p:txBody>
          <a:bodyPr wrap="square">
            <a:spAutoFit/>
          </a:bodyPr>
          <a:lstStyle/>
          <a:p>
            <a:r>
              <a:rPr lang="en-US" altLang="zh-TW" sz="2800" b="1" dirty="0">
                <a:solidFill>
                  <a:srgbClr val="C00000"/>
                </a:solidFill>
                <a:latin typeface="Times New Roman" panose="02020603050405020304" pitchFamily="18" charset="0"/>
                <a:cs typeface="Times New Roman" panose="02020603050405020304" pitchFamily="18" charset="0"/>
              </a:rPr>
              <a:t>How does it work? </a:t>
            </a:r>
            <a:endParaRPr lang="zh-TW" altLang="en-US" sz="2800" b="1" dirty="0">
              <a:solidFill>
                <a:srgbClr val="C00000"/>
              </a:solidFill>
            </a:endParaRPr>
          </a:p>
        </p:txBody>
      </p:sp>
      <p:sp>
        <p:nvSpPr>
          <p:cNvPr id="8" name="矩形 7"/>
          <p:cNvSpPr/>
          <p:nvPr/>
        </p:nvSpPr>
        <p:spPr>
          <a:xfrm>
            <a:off x="3769715" y="4190647"/>
            <a:ext cx="1230913" cy="646331"/>
          </a:xfrm>
          <a:prstGeom prst="rect">
            <a:avLst/>
          </a:prstGeom>
        </p:spPr>
        <p:txBody>
          <a:bodyPr wrap="none">
            <a:spAutoFit/>
          </a:bodyPr>
          <a:lstStyle/>
          <a:p>
            <a:pPr algn="ctr"/>
            <a:r>
              <a:rPr lang="zh-TW" altLang="en-US" sz="2000" b="1" dirty="0" smtClean="0">
                <a:solidFill>
                  <a:srgbClr val="C00000"/>
                </a:solidFill>
                <a:latin typeface="Times New Roman" pitchFamily="18" charset="0"/>
                <a:ea typeface="DFKai-SB" pitchFamily="65" charset="-120"/>
                <a:cs typeface="Times New Roman" pitchFamily="18" charset="0"/>
              </a:rPr>
              <a:t>麥克風</a:t>
            </a:r>
            <a:endParaRPr lang="en-US" altLang="zh-TW" sz="2000" b="1" dirty="0" smtClean="0">
              <a:solidFill>
                <a:srgbClr val="C00000"/>
              </a:solidFill>
              <a:latin typeface="Times New Roman" pitchFamily="18" charset="0"/>
              <a:ea typeface="DFKai-SB" pitchFamily="65" charset="-120"/>
              <a:cs typeface="Times New Roman" pitchFamily="18" charset="0"/>
            </a:endParaRPr>
          </a:p>
          <a:p>
            <a:pPr algn="ctr"/>
            <a:r>
              <a:rPr lang="en-US" altLang="zh-TW" sz="1600" b="1" dirty="0" smtClean="0">
                <a:solidFill>
                  <a:srgbClr val="C00000"/>
                </a:solidFill>
                <a:latin typeface="Times New Roman" pitchFamily="18" charset="0"/>
                <a:ea typeface="DFKai-SB" pitchFamily="65" charset="-120"/>
                <a:cs typeface="Times New Roman" pitchFamily="18" charset="0"/>
              </a:rPr>
              <a:t>microphone</a:t>
            </a:r>
            <a:endParaRPr lang="zh-TW" altLang="en-US" sz="1600" b="1" dirty="0">
              <a:solidFill>
                <a:srgbClr val="C00000"/>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3439401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50654" y="1285860"/>
            <a:ext cx="6864816" cy="47057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1428760" y="5786454"/>
            <a:ext cx="7500958" cy="830997"/>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r>
              <a:rPr lang="zh-TW" altLang="en-US" sz="2400" dirty="0" smtClean="0">
                <a:latin typeface="Times New Roman" pitchFamily="18" charset="0"/>
                <a:ea typeface="DFKai-SB" pitchFamily="65" charset="-120"/>
                <a:cs typeface="Times New Roman" pitchFamily="18" charset="0"/>
              </a:rPr>
              <a:t>將燈具分別放在發紅光的</a:t>
            </a:r>
            <a:r>
              <a:rPr lang="en-US" altLang="zh-TW" sz="2400" dirty="0" smtClean="0">
                <a:latin typeface="Times New Roman" pitchFamily="18" charset="0"/>
                <a:ea typeface="DFKai-SB" pitchFamily="65" charset="-120"/>
                <a:cs typeface="Times New Roman" pitchFamily="18" charset="0"/>
              </a:rPr>
              <a:t>D1</a:t>
            </a:r>
            <a:r>
              <a:rPr lang="zh-TW" altLang="en-US" sz="2400" dirty="0" smtClean="0">
                <a:latin typeface="Times New Roman" pitchFamily="18" charset="0"/>
                <a:ea typeface="DFKai-SB" pitchFamily="65" charset="-120"/>
                <a:cs typeface="Times New Roman" pitchFamily="18" charset="0"/>
              </a:rPr>
              <a:t>，白光的</a:t>
            </a:r>
            <a:r>
              <a:rPr lang="en-US" altLang="zh-TW" sz="2400" dirty="0" smtClean="0">
                <a:latin typeface="Times New Roman" pitchFamily="18" charset="0"/>
                <a:ea typeface="DFKai-SB" pitchFamily="65" charset="-120"/>
                <a:cs typeface="Times New Roman" pitchFamily="18" charset="0"/>
              </a:rPr>
              <a:t>D6</a:t>
            </a:r>
            <a:r>
              <a:rPr lang="zh-TW" altLang="en-US" sz="2400" dirty="0" smtClean="0">
                <a:latin typeface="Times New Roman" pitchFamily="18" charset="0"/>
                <a:ea typeface="DFKai-SB" pitchFamily="65" charset="-120"/>
                <a:cs typeface="Times New Roman" pitchFamily="18" charset="0"/>
              </a:rPr>
              <a:t>，彩色光的</a:t>
            </a:r>
            <a:r>
              <a:rPr lang="en-US" altLang="zh-TW" sz="2400" dirty="0" smtClean="0">
                <a:latin typeface="Times New Roman" pitchFamily="18" charset="0"/>
                <a:ea typeface="DFKai-SB" pitchFamily="65" charset="-120"/>
                <a:cs typeface="Times New Roman" pitchFamily="18" charset="0"/>
              </a:rPr>
              <a:t>D8</a:t>
            </a:r>
            <a:r>
              <a:rPr lang="zh-TW" altLang="en-US" sz="2400" dirty="0" smtClean="0">
                <a:latin typeface="Times New Roman" pitchFamily="18" charset="0"/>
                <a:ea typeface="DFKai-SB" pitchFamily="65" charset="-120"/>
                <a:cs typeface="Times New Roman" pitchFamily="18" charset="0"/>
              </a:rPr>
              <a:t>，或顏色控制</a:t>
            </a:r>
            <a:r>
              <a:rPr lang="en-US" altLang="zh-TW" sz="2400" dirty="0" smtClean="0">
                <a:latin typeface="Times New Roman" pitchFamily="18" charset="0"/>
                <a:ea typeface="DFKai-SB" pitchFamily="65" charset="-120"/>
                <a:cs typeface="Times New Roman" pitchFamily="18" charset="0"/>
              </a:rPr>
              <a:t>(color organ) IC (U22) </a:t>
            </a:r>
            <a:r>
              <a:rPr lang="zh-TW" altLang="en-US" sz="2400" dirty="0" smtClean="0">
                <a:latin typeface="Times New Roman" pitchFamily="18" charset="0"/>
                <a:ea typeface="DFKai-SB" pitchFamily="65" charset="-120"/>
                <a:cs typeface="Times New Roman" pitchFamily="18" charset="0"/>
              </a:rPr>
              <a:t>上的</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光源上。</a:t>
            </a:r>
            <a:endParaRPr lang="zh-TW" altLang="en-US" sz="2400" dirty="0">
              <a:latin typeface="Times New Roman" pitchFamily="18" charset="0"/>
              <a:ea typeface="DFKai-SB" pitchFamily="65" charset="-120"/>
              <a:cs typeface="Times New Roman" pitchFamily="18" charset="0"/>
            </a:endParaRPr>
          </a:p>
        </p:txBody>
      </p:sp>
      <p:sp>
        <p:nvSpPr>
          <p:cNvPr id="5" name="矩形 4"/>
          <p:cNvSpPr/>
          <p:nvPr/>
        </p:nvSpPr>
        <p:spPr>
          <a:xfrm>
            <a:off x="1142976" y="0"/>
            <a:ext cx="8001024"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(4)</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光秀</a:t>
            </a: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(Light Show)-</a:t>
            </a:r>
            <a:r>
              <a:rPr lang="zh-TW" altLang="en-US"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所有的光源均使用</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LED </a:t>
            </a:r>
            <a:endParaRPr lang="zh-TW" altLang="en-US" sz="28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sp>
        <p:nvSpPr>
          <p:cNvPr id="21" name="矩形 20"/>
          <p:cNvSpPr/>
          <p:nvPr/>
        </p:nvSpPr>
        <p:spPr>
          <a:xfrm>
            <a:off x="220044" y="714356"/>
            <a:ext cx="8852550" cy="461665"/>
          </a:xfrm>
          <a:prstGeom prst="rect">
            <a:avLst/>
          </a:prstGeom>
        </p:spPr>
        <p:txBody>
          <a:bodyPr wrap="square">
            <a:spAutoFit/>
          </a:bodyPr>
          <a:lstStyle/>
          <a:p>
            <a:pPr marL="342900" indent="-342900">
              <a:buSzPct val="80000"/>
            </a:pPr>
            <a:r>
              <a:rPr lang="en-US" altLang="zh-TW" sz="2400" dirty="0" smtClean="0">
                <a:latin typeface="Times New Roman" pitchFamily="18" charset="0"/>
                <a:ea typeface="DFKai-SB" pitchFamily="65" charset="-120"/>
                <a:cs typeface="Times New Roman" pitchFamily="18" charset="0"/>
              </a:rPr>
              <a:t>LEDs</a:t>
            </a:r>
            <a:r>
              <a:rPr lang="zh-TW" altLang="en-US" sz="2400" dirty="0" smtClean="0">
                <a:latin typeface="Times New Roman" pitchFamily="18" charset="0"/>
                <a:ea typeface="DFKai-SB" pitchFamily="65" charset="-120"/>
                <a:cs typeface="Times New Roman" pitchFamily="18" charset="0"/>
              </a:rPr>
              <a:t>將電能轉換成光能，依製造所用的材料決定其發光的顏色。</a:t>
            </a:r>
            <a:endParaRPr lang="zh-TW" altLang="en-US" sz="2400" dirty="0">
              <a:latin typeface="Times New Roman" pitchFamily="18" charset="0"/>
              <a:ea typeface="DFKai-SB" pitchFamily="65" charset="-120"/>
              <a:cs typeface="Times New Roman" pitchFamily="18" charset="0"/>
            </a:endParaRPr>
          </a:p>
        </p:txBody>
      </p:sp>
      <p:pic>
        <p:nvPicPr>
          <p:cNvPr id="8196" name="Picture 4"/>
          <p:cNvPicPr>
            <a:picLocks noChangeAspect="1" noChangeArrowheads="1"/>
          </p:cNvPicPr>
          <p:nvPr/>
        </p:nvPicPr>
        <p:blipFill>
          <a:blip r:embed="rId3">
            <a:lum bright="-20000" contrast="30000"/>
            <a:extLst>
              <a:ext uri="{28A0092B-C50C-407E-A947-70E740481C1C}">
                <a14:useLocalDpi xmlns:a14="http://schemas.microsoft.com/office/drawing/2010/main" xmlns="" val="0"/>
              </a:ext>
            </a:extLst>
          </a:blip>
          <a:srcRect/>
          <a:stretch>
            <a:fillRect/>
          </a:stretch>
        </p:blipFill>
        <p:spPr bwMode="auto">
          <a:xfrm>
            <a:off x="214060" y="3500438"/>
            <a:ext cx="2000486" cy="2071702"/>
          </a:xfrm>
          <a:prstGeom prst="rect">
            <a:avLst/>
          </a:prstGeom>
          <a:noFill/>
          <a:ln>
            <a:solidFill>
              <a:schemeClr val="accent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066" y="1357298"/>
            <a:ext cx="2263918" cy="1928826"/>
          </a:xfrm>
          <a:prstGeom prst="rect">
            <a:avLst/>
          </a:prstGeom>
          <a:noFill/>
          <a:ln w="15875">
            <a:solidFill>
              <a:schemeClr val="tx2">
                <a:lumMod val="75000"/>
              </a:schemeClr>
            </a:solidFill>
          </a:ln>
          <a:effectLst>
            <a:softEdge rad="3175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99547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0"/>
            <a:ext cx="8229600" cy="1143000"/>
          </a:xfrm>
        </p:spPr>
        <p:txBody>
          <a:bodyPr>
            <a:normAutofit fontScale="90000"/>
          </a:bodyPr>
          <a:lstStyle/>
          <a:p>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光</a:t>
            </a:r>
            <a:r>
              <a:rPr lang="zh-TW" altLang="zh-TW" sz="36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電</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應用</a:t>
            </a:r>
            <a:r>
              <a:rPr lang="zh-TW" altLang="zh-TW" sz="36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動手</a:t>
            </a:r>
            <a:r>
              <a:rPr lang="zh-TW" altLang="zh-TW" sz="36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篇</a:t>
            </a:r>
            <a:r>
              <a:rPr lang="zh-TW" altLang="zh-TW" sz="36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r>
            <a:b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zh-TW" altLang="zh-TW" sz="2800" b="1" dirty="0" smtClean="0">
                <a:solidFill>
                  <a:srgbClr val="0000CC"/>
                </a:solidFill>
                <a:latin typeface="Times New Roman" pitchFamily="18" charset="0"/>
                <a:ea typeface="標楷體" pitchFamily="65" charset="-120"/>
                <a:cs typeface="Times New Roman" pitchFamily="18" charset="0"/>
              </a:rPr>
              <a:t>生活</a:t>
            </a:r>
            <a:r>
              <a:rPr lang="zh-TW" altLang="zh-TW" sz="2800" b="1" dirty="0">
                <a:solidFill>
                  <a:srgbClr val="0000CC"/>
                </a:solidFill>
                <a:latin typeface="Times New Roman" pitchFamily="18" charset="0"/>
                <a:ea typeface="標楷體" pitchFamily="65" charset="-120"/>
                <a:cs typeface="Times New Roman" pitchFamily="18" charset="0"/>
              </a:rPr>
              <a:t>中實用之聲、光、力學式控制電路實驗</a:t>
            </a:r>
            <a:r>
              <a:rPr lang="en-US" altLang="zh-TW" sz="2800" b="1" dirty="0">
                <a:solidFill>
                  <a:srgbClr val="0000CC"/>
                </a:solidFill>
                <a:latin typeface="Times New Roman" pitchFamily="18" charset="0"/>
                <a:ea typeface="標楷體" pitchFamily="65" charset="-120"/>
                <a:cs typeface="Times New Roman" pitchFamily="18" charset="0"/>
              </a:rPr>
              <a:t>DIY</a:t>
            </a:r>
            <a:r>
              <a:rPr lang="zh-TW" altLang="zh-TW" sz="2800" b="1" dirty="0">
                <a:solidFill>
                  <a:srgbClr val="0000CC"/>
                </a:solidFill>
                <a:latin typeface="Times New Roman" pitchFamily="18" charset="0"/>
                <a:ea typeface="標楷體" pitchFamily="65" charset="-120"/>
                <a:cs typeface="Times New Roman" pitchFamily="18" charset="0"/>
              </a:rPr>
              <a:t>與其</a:t>
            </a:r>
            <a:r>
              <a:rPr lang="zh-TW" altLang="zh-TW" sz="2800" b="1" dirty="0" smtClean="0">
                <a:solidFill>
                  <a:srgbClr val="0000CC"/>
                </a:solidFill>
                <a:latin typeface="Times New Roman" pitchFamily="18" charset="0"/>
                <a:ea typeface="標楷體" pitchFamily="65" charset="-120"/>
                <a:cs typeface="Times New Roman" pitchFamily="18" charset="0"/>
              </a:rPr>
              <a:t>探究</a:t>
            </a:r>
            <a:endParaRPr lang="zh-TW" altLang="en-US" sz="2800" b="1" dirty="0">
              <a:solidFill>
                <a:srgbClr val="0000CC"/>
              </a:solidFill>
              <a:latin typeface="Times New Roman" pitchFamily="18" charset="0"/>
              <a:ea typeface="標楷體" pitchFamily="65" charset="-120"/>
              <a:cs typeface="Times New Roman" pitchFamily="18" charset="0"/>
            </a:endParaRPr>
          </a:p>
        </p:txBody>
      </p:sp>
      <p:sp>
        <p:nvSpPr>
          <p:cNvPr id="3" name="內容版面配置區 2"/>
          <p:cNvSpPr>
            <a:spLocks noGrp="1"/>
          </p:cNvSpPr>
          <p:nvPr>
            <p:ph idx="1"/>
          </p:nvPr>
        </p:nvSpPr>
        <p:spPr>
          <a:xfrm>
            <a:off x="179512" y="1052736"/>
            <a:ext cx="8856984" cy="5805264"/>
          </a:xfrm>
        </p:spPr>
        <p:txBody>
          <a:bodyPr>
            <a:normAutofit fontScale="25000" lnSpcReduction="20000"/>
          </a:bodyPr>
          <a:lstStyle/>
          <a:p>
            <a:pPr marL="177800" lvl="0" indent="-177800" algn="just">
              <a:lnSpc>
                <a:spcPct val="130000"/>
              </a:lnSpc>
              <a:spcBef>
                <a:spcPts val="600"/>
              </a:spcBef>
            </a:pPr>
            <a:r>
              <a:rPr lang="zh-TW" altLang="zh-TW" sz="9200" dirty="0" smtClean="0">
                <a:latin typeface="Times New Roman" pitchFamily="18" charset="0"/>
                <a:ea typeface="標楷體" pitchFamily="65" charset="-120"/>
                <a:cs typeface="Times New Roman" pitchFamily="18" charset="0"/>
              </a:rPr>
              <a:t>運用鈕扣式</a:t>
            </a:r>
            <a:r>
              <a:rPr lang="zh-TW" altLang="en-US" sz="9200" dirty="0" smtClean="0">
                <a:latin typeface="Times New Roman" pitchFamily="18" charset="0"/>
                <a:ea typeface="標楷體" pitchFamily="65" charset="-120"/>
                <a:cs typeface="Times New Roman" pitchFamily="18" charset="0"/>
              </a:rPr>
              <a:t>光</a:t>
            </a:r>
            <a:r>
              <a:rPr lang="zh-TW" altLang="zh-TW" sz="9200" dirty="0" smtClean="0">
                <a:latin typeface="Times New Roman" pitchFamily="18" charset="0"/>
                <a:ea typeface="標楷體" pitchFamily="65" charset="-120"/>
                <a:cs typeface="Times New Roman" pitchFamily="18" charset="0"/>
              </a:rPr>
              <a:t>電</a:t>
            </a:r>
            <a:r>
              <a:rPr lang="en-US" altLang="zh-TW" sz="9200" dirty="0" smtClean="0">
                <a:latin typeface="Times New Roman" pitchFamily="18" charset="0"/>
                <a:ea typeface="標楷體" pitchFamily="65" charset="-120"/>
                <a:cs typeface="Times New Roman" pitchFamily="18" charset="0"/>
              </a:rPr>
              <a:t>(</a:t>
            </a:r>
            <a:r>
              <a:rPr lang="en-US" altLang="zh-TW" sz="9200" dirty="0">
                <a:latin typeface="Times New Roman" pitchFamily="18" charset="0"/>
                <a:ea typeface="標楷體" pitchFamily="65" charset="-120"/>
                <a:cs typeface="Times New Roman" pitchFamily="18" charset="0"/>
              </a:rPr>
              <a:t>snap circuit)</a:t>
            </a:r>
            <a:r>
              <a:rPr lang="zh-TW" altLang="zh-TW" sz="9200" dirty="0">
                <a:latin typeface="Times New Roman" pitchFamily="18" charset="0"/>
                <a:ea typeface="標楷體" pitchFamily="65" charset="-120"/>
                <a:cs typeface="Times New Roman" pitchFamily="18" charset="0"/>
              </a:rPr>
              <a:t>元件套件</a:t>
            </a:r>
            <a:r>
              <a:rPr lang="zh-TW" altLang="zh-TW" sz="9200" dirty="0" smtClean="0">
                <a:latin typeface="Times New Roman" pitchFamily="18" charset="0"/>
                <a:ea typeface="標楷體" pitchFamily="65" charset="-120"/>
                <a:cs typeface="Times New Roman" pitchFamily="18" charset="0"/>
              </a:rPr>
              <a:t>組探究</a:t>
            </a:r>
            <a:r>
              <a:rPr lang="zh-TW" altLang="zh-TW" sz="9200" dirty="0">
                <a:latin typeface="Times New Roman" pitchFamily="18" charset="0"/>
                <a:ea typeface="標楷體" pitchFamily="65" charset="-120"/>
                <a:cs typeface="Times New Roman" pitchFamily="18" charset="0"/>
              </a:rPr>
              <a:t>基本且有趣</a:t>
            </a:r>
            <a:r>
              <a:rPr lang="zh-TW" altLang="zh-TW" sz="9200" dirty="0" smtClean="0">
                <a:latin typeface="Times New Roman" pitchFamily="18" charset="0"/>
                <a:ea typeface="標楷體" pitchFamily="65" charset="-120"/>
                <a:cs typeface="Times New Roman" pitchFamily="18" charset="0"/>
              </a:rPr>
              <a:t>的</a:t>
            </a:r>
            <a:r>
              <a:rPr lang="zh-TW" altLang="en-US" sz="9200" dirty="0" smtClean="0">
                <a:latin typeface="Times New Roman" pitchFamily="18" charset="0"/>
                <a:ea typeface="標楷體" pitchFamily="65" charset="-120"/>
                <a:cs typeface="Times New Roman" pitchFamily="18" charset="0"/>
              </a:rPr>
              <a:t>光</a:t>
            </a:r>
            <a:r>
              <a:rPr lang="zh-TW" altLang="zh-TW" sz="9200" dirty="0" smtClean="0">
                <a:latin typeface="Times New Roman" pitchFamily="18" charset="0"/>
                <a:ea typeface="標楷體" pitchFamily="65" charset="-120"/>
                <a:cs typeface="Times New Roman" pitchFamily="18" charset="0"/>
              </a:rPr>
              <a:t>電子</a:t>
            </a:r>
            <a:r>
              <a:rPr lang="zh-TW" altLang="zh-TW" sz="9200" dirty="0">
                <a:latin typeface="Times New Roman" pitchFamily="18" charset="0"/>
                <a:ea typeface="標楷體" pitchFamily="65" charset="-120"/>
                <a:cs typeface="Times New Roman" pitchFamily="18" charset="0"/>
              </a:rPr>
              <a:t>電路</a:t>
            </a:r>
            <a:r>
              <a:rPr lang="zh-TW" altLang="zh-TW" sz="9200" dirty="0" smtClean="0">
                <a:latin typeface="Times New Roman" pitchFamily="18" charset="0"/>
                <a:ea typeface="標楷體" pitchFamily="65" charset="-120"/>
                <a:cs typeface="Times New Roman" pitchFamily="18" charset="0"/>
              </a:rPr>
              <a:t>。</a:t>
            </a:r>
            <a:endParaRPr lang="en-US" altLang="zh-TW" sz="9200" dirty="0" smtClean="0">
              <a:latin typeface="Times New Roman" pitchFamily="18" charset="0"/>
              <a:ea typeface="標楷體" pitchFamily="65" charset="-120"/>
              <a:cs typeface="Times New Roman" pitchFamily="18" charset="0"/>
            </a:endParaRPr>
          </a:p>
          <a:p>
            <a:pPr marL="177800" lvl="0" indent="-177800" algn="just">
              <a:lnSpc>
                <a:spcPct val="130000"/>
              </a:lnSpc>
              <a:spcBef>
                <a:spcPts val="600"/>
              </a:spcBef>
            </a:pPr>
            <a:r>
              <a:rPr lang="zh-TW" altLang="zh-TW" sz="9200" dirty="0" smtClean="0">
                <a:latin typeface="Times New Roman" pitchFamily="18" charset="0"/>
                <a:ea typeface="標楷體" pitchFamily="65" charset="-120"/>
                <a:cs typeface="Times New Roman" pitchFamily="18" charset="0"/>
              </a:rPr>
              <a:t>套件</a:t>
            </a:r>
            <a:r>
              <a:rPr lang="zh-TW" altLang="zh-TW" sz="9200" dirty="0">
                <a:latin typeface="Times New Roman" pitchFamily="18" charset="0"/>
                <a:ea typeface="標楷體" pitchFamily="65" charset="-120"/>
                <a:cs typeface="Times New Roman" pitchFamily="18" charset="0"/>
              </a:rPr>
              <a:t>內</a:t>
            </a:r>
            <a:r>
              <a:rPr lang="zh-TW" altLang="zh-TW" sz="9200" dirty="0" smtClean="0">
                <a:latin typeface="Times New Roman" pitchFamily="18" charset="0"/>
                <a:ea typeface="標楷體" pitchFamily="65" charset="-120"/>
                <a:cs typeface="Times New Roman" pitchFamily="18" charset="0"/>
              </a:rPr>
              <a:t>所有零件精心設計</a:t>
            </a:r>
            <a:r>
              <a:rPr lang="zh-TW" altLang="zh-TW" sz="9200" dirty="0">
                <a:latin typeface="Times New Roman" pitchFamily="18" charset="0"/>
                <a:ea typeface="標楷體" pitchFamily="65" charset="-120"/>
                <a:cs typeface="Times New Roman" pitchFamily="18" charset="0"/>
              </a:rPr>
              <a:t>，不</a:t>
            </a:r>
            <a:r>
              <a:rPr lang="zh-TW" altLang="zh-TW" sz="9200" dirty="0" smtClean="0">
                <a:latin typeface="Times New Roman" pitchFamily="18" charset="0"/>
                <a:ea typeface="標楷體" pitchFamily="65" charset="-120"/>
                <a:cs typeface="Times New Roman" pitchFamily="18" charset="0"/>
              </a:rPr>
              <a:t>需任何</a:t>
            </a:r>
            <a:r>
              <a:rPr lang="zh-TW" altLang="zh-TW" sz="9200" dirty="0">
                <a:latin typeface="Times New Roman" pitchFamily="18" charset="0"/>
                <a:ea typeface="標楷體" pitchFamily="65" charset="-120"/>
                <a:cs typeface="Times New Roman" pitchFamily="18" charset="0"/>
              </a:rPr>
              <a:t>焊接或額外工具輔助，只要像扣鈕扣一樣將各種零件扣組在一起，即可完成電路組裝。</a:t>
            </a:r>
          </a:p>
          <a:p>
            <a:pPr marL="177800" lvl="0" indent="-177800" algn="just">
              <a:lnSpc>
                <a:spcPct val="130000"/>
              </a:lnSpc>
              <a:spcBef>
                <a:spcPts val="600"/>
              </a:spcBef>
            </a:pPr>
            <a:r>
              <a:rPr lang="zh-TW" altLang="zh-TW" sz="9200" dirty="0" smtClean="0">
                <a:latin typeface="Times New Roman" pitchFamily="18" charset="0"/>
                <a:ea typeface="標楷體" pitchFamily="65" charset="-120"/>
                <a:cs typeface="Times New Roman" pitchFamily="18" charset="0"/>
              </a:rPr>
              <a:t>可</a:t>
            </a:r>
            <a:r>
              <a:rPr lang="zh-TW" altLang="en-US" sz="9200" dirty="0" smtClean="0">
                <a:latin typeface="Times New Roman" pitchFamily="18" charset="0"/>
                <a:ea typeface="標楷體" pitchFamily="65" charset="-120"/>
                <a:cs typeface="Times New Roman" pitchFamily="18" charset="0"/>
              </a:rPr>
              <a:t>組接高</a:t>
            </a:r>
            <a:r>
              <a:rPr lang="zh-TW" altLang="zh-TW" sz="9200" dirty="0" smtClean="0">
                <a:latin typeface="Times New Roman" pitchFamily="18" charset="0"/>
                <a:ea typeface="標楷體" pitchFamily="65" charset="-120"/>
                <a:cs typeface="Times New Roman" pitchFamily="18" charset="0"/>
              </a:rPr>
              <a:t>達</a:t>
            </a:r>
            <a:r>
              <a:rPr lang="en-US" altLang="zh-TW" sz="9200" dirty="0" smtClean="0">
                <a:solidFill>
                  <a:srgbClr val="FF0000"/>
                </a:solidFill>
                <a:latin typeface="Times New Roman" pitchFamily="18" charset="0"/>
                <a:ea typeface="標楷體" pitchFamily="65" charset="-120"/>
                <a:cs typeface="Times New Roman" pitchFamily="18" charset="0"/>
              </a:rPr>
              <a:t>180</a:t>
            </a:r>
            <a:r>
              <a:rPr lang="zh-TW" altLang="zh-TW" sz="9200" dirty="0" smtClean="0">
                <a:latin typeface="Times New Roman" pitchFamily="18" charset="0"/>
                <a:ea typeface="標楷體" pitchFamily="65" charset="-120"/>
                <a:cs typeface="Times New Roman" pitchFamily="18" charset="0"/>
              </a:rPr>
              <a:t>多</a:t>
            </a:r>
            <a:r>
              <a:rPr lang="zh-TW" altLang="zh-TW" sz="9200" dirty="0">
                <a:latin typeface="Times New Roman" pitchFamily="18" charset="0"/>
                <a:ea typeface="標楷體" pitchFamily="65" charset="-120"/>
                <a:cs typeface="Times New Roman" pitchFamily="18" charset="0"/>
              </a:rPr>
              <a:t>組以上於生活中實用、有趣、簡單易學且具親和力的電子電路</a:t>
            </a:r>
            <a:r>
              <a:rPr lang="zh-TW" altLang="zh-TW" sz="9200" dirty="0" smtClean="0">
                <a:latin typeface="Times New Roman" pitchFamily="18" charset="0"/>
                <a:ea typeface="標楷體" pitchFamily="65" charset="-120"/>
                <a:cs typeface="Times New Roman" pitchFamily="18" charset="0"/>
              </a:rPr>
              <a:t>，</a:t>
            </a:r>
            <a:r>
              <a:rPr lang="zh-TW" altLang="en-US" sz="9200" dirty="0" smtClean="0">
                <a:latin typeface="Times New Roman" pitchFamily="18" charset="0"/>
                <a:ea typeface="標楷體" pitchFamily="65" charset="-120"/>
                <a:cs typeface="Times New Roman" pitchFamily="18" charset="0"/>
              </a:rPr>
              <a:t>使</a:t>
            </a:r>
            <a:r>
              <a:rPr lang="zh-TW" altLang="zh-TW" sz="9200" dirty="0" smtClean="0">
                <a:latin typeface="Times New Roman" pitchFamily="18" charset="0"/>
                <a:ea typeface="標楷體" pitchFamily="65" charset="-120"/>
                <a:cs typeface="Times New Roman" pitchFamily="18" charset="0"/>
              </a:rPr>
              <a:t>能</a:t>
            </a:r>
            <a:r>
              <a:rPr lang="zh-TW" altLang="zh-TW" sz="9200" dirty="0">
                <a:latin typeface="Times New Roman" pitchFamily="18" charset="0"/>
                <a:ea typeface="標楷體" pitchFamily="65" charset="-120"/>
                <a:cs typeface="Times New Roman" pitchFamily="18" charset="0"/>
              </a:rPr>
              <a:t>深入淺出地理解生活中實用</a:t>
            </a:r>
            <a:r>
              <a:rPr lang="zh-TW" altLang="zh-TW" sz="9200" dirty="0" smtClean="0">
                <a:latin typeface="Times New Roman" pitchFamily="18" charset="0"/>
                <a:ea typeface="標楷體" pitchFamily="65" charset="-120"/>
                <a:cs typeface="Times New Roman" pitchFamily="18" charset="0"/>
              </a:rPr>
              <a:t>的</a:t>
            </a:r>
            <a:r>
              <a:rPr lang="zh-TW" altLang="en-US" sz="9200" dirty="0" smtClean="0">
                <a:latin typeface="Times New Roman" pitchFamily="18" charset="0"/>
                <a:ea typeface="標楷體" pitchFamily="65" charset="-120"/>
                <a:cs typeface="Times New Roman" pitchFamily="18" charset="0"/>
              </a:rPr>
              <a:t>光</a:t>
            </a:r>
            <a:r>
              <a:rPr lang="zh-TW" altLang="zh-TW" sz="9200" dirty="0" smtClean="0">
                <a:latin typeface="Times New Roman" pitchFamily="18" charset="0"/>
                <a:ea typeface="標楷體" pitchFamily="65" charset="-120"/>
                <a:cs typeface="Times New Roman" pitchFamily="18" charset="0"/>
              </a:rPr>
              <a:t>電知識。</a:t>
            </a:r>
            <a:endParaRPr lang="en-US" altLang="zh-TW" sz="9200" dirty="0" smtClean="0">
              <a:latin typeface="Times New Roman" pitchFamily="18" charset="0"/>
              <a:ea typeface="標楷體" pitchFamily="65" charset="-120"/>
              <a:cs typeface="Times New Roman" pitchFamily="18" charset="0"/>
            </a:endParaRPr>
          </a:p>
          <a:p>
            <a:pPr marL="177800" indent="-177800" algn="just">
              <a:lnSpc>
                <a:spcPct val="130000"/>
              </a:lnSpc>
              <a:spcBef>
                <a:spcPts val="600"/>
              </a:spcBef>
            </a:pPr>
            <a:r>
              <a:rPr lang="zh-TW" altLang="zh-TW" sz="9200" dirty="0">
                <a:latin typeface="Times New Roman" pitchFamily="18" charset="0"/>
                <a:ea typeface="標楷體" pitchFamily="65" charset="-120"/>
                <a:cs typeface="Times New Roman" pitchFamily="18" charset="0"/>
              </a:rPr>
              <a:t>善用</a:t>
            </a:r>
            <a:r>
              <a:rPr lang="zh-TW" altLang="en-US" sz="9200" dirty="0">
                <a:latin typeface="Times New Roman" pitchFamily="18" charset="0"/>
                <a:ea typeface="標楷體" pitchFamily="65" charset="-120"/>
                <a:cs typeface="Times New Roman" pitchFamily="18" charset="0"/>
              </a:rPr>
              <a:t>此研習與此</a:t>
            </a:r>
            <a:r>
              <a:rPr lang="zh-TW" altLang="zh-TW" sz="9200" dirty="0">
                <a:latin typeface="Times New Roman" pitchFamily="18" charset="0"/>
                <a:ea typeface="標楷體" pitchFamily="65" charset="-120"/>
                <a:cs typeface="Times New Roman" pitchFamily="18" charset="0"/>
              </a:rPr>
              <a:t>套件，可讓原對</a:t>
            </a:r>
            <a:r>
              <a:rPr lang="zh-TW" altLang="en-US" sz="9200" dirty="0">
                <a:latin typeface="Times New Roman" pitchFamily="18" charset="0"/>
                <a:ea typeface="標楷體" pitchFamily="65" charset="-120"/>
                <a:cs typeface="Times New Roman" pitchFamily="18" charset="0"/>
              </a:rPr>
              <a:t>光</a:t>
            </a:r>
            <a:r>
              <a:rPr lang="zh-TW" altLang="zh-TW" sz="9200" dirty="0">
                <a:latin typeface="Times New Roman" pitchFamily="18" charset="0"/>
                <a:ea typeface="標楷體" pitchFamily="65" charset="-120"/>
                <a:cs typeface="Times New Roman" pitchFamily="18" charset="0"/>
              </a:rPr>
              <a:t>電電路完全沒有概念</a:t>
            </a:r>
            <a:r>
              <a:rPr lang="zh-TW" altLang="en-US" sz="9200" dirty="0">
                <a:latin typeface="Times New Roman" pitchFamily="18" charset="0"/>
                <a:ea typeface="標楷體" pitchFamily="65" charset="-120"/>
                <a:cs typeface="Times New Roman" pitchFamily="18" charset="0"/>
              </a:rPr>
              <a:t>者</a:t>
            </a:r>
            <a:r>
              <a:rPr lang="zh-TW" altLang="zh-TW" sz="9200" dirty="0">
                <a:latin typeface="Times New Roman" pitchFamily="18" charset="0"/>
                <a:ea typeface="標楷體" pitchFamily="65" charset="-120"/>
                <a:cs typeface="Times New Roman" pitchFamily="18" charset="0"/>
              </a:rPr>
              <a:t>師生或甚至成年人都可透過自己動手做組裝的過程，學習各種基本電子零件和簡單電路的特性與功能。</a:t>
            </a:r>
            <a:endParaRPr lang="en-US" altLang="zh-TW" sz="9200" dirty="0">
              <a:latin typeface="Times New Roman" pitchFamily="18" charset="0"/>
              <a:ea typeface="標楷體" pitchFamily="65" charset="-120"/>
              <a:cs typeface="Times New Roman" pitchFamily="18" charset="0"/>
            </a:endParaRPr>
          </a:p>
          <a:p>
            <a:pPr marL="177800" lvl="0" indent="-177800" algn="just">
              <a:lnSpc>
                <a:spcPct val="130000"/>
              </a:lnSpc>
              <a:spcBef>
                <a:spcPts val="600"/>
              </a:spcBef>
            </a:pPr>
            <a:r>
              <a:rPr lang="zh-TW" altLang="zh-TW" sz="9200" dirty="0" smtClean="0">
                <a:latin typeface="Times New Roman" pitchFamily="18" charset="0"/>
                <a:ea typeface="標楷體" pitchFamily="65" charset="-120"/>
                <a:cs typeface="Times New Roman" pitchFamily="18" charset="0"/>
              </a:rPr>
              <a:t>經由</a:t>
            </a:r>
            <a:r>
              <a:rPr lang="zh-TW" altLang="en-US" sz="9200" dirty="0" smtClean="0">
                <a:latin typeface="Times New Roman" pitchFamily="18" charset="0"/>
                <a:ea typeface="標楷體" pitchFamily="65" charset="-120"/>
                <a:cs typeface="Times New Roman" pitchFamily="18" charset="0"/>
              </a:rPr>
              <a:t>仔細</a:t>
            </a:r>
            <a:r>
              <a:rPr lang="zh-TW" altLang="zh-TW" sz="9200" dirty="0" smtClean="0">
                <a:latin typeface="Times New Roman" pitchFamily="18" charset="0"/>
                <a:ea typeface="標楷體" pitchFamily="65" charset="-120"/>
                <a:cs typeface="Times New Roman" pitchFamily="18" charset="0"/>
              </a:rPr>
              <a:t>的</a:t>
            </a:r>
            <a:r>
              <a:rPr lang="zh-TW" altLang="en-US" sz="9200" dirty="0" smtClean="0">
                <a:latin typeface="Times New Roman" pitchFamily="18" charset="0"/>
                <a:ea typeface="標楷體" pitchFamily="65" charset="-120"/>
                <a:cs typeface="Times New Roman" pitchFamily="18" charset="0"/>
              </a:rPr>
              <a:t>解說</a:t>
            </a:r>
            <a:r>
              <a:rPr lang="zh-TW" altLang="zh-TW" sz="9200" dirty="0" smtClean="0">
                <a:latin typeface="Times New Roman" pitchFamily="18" charset="0"/>
                <a:ea typeface="標楷體" pitchFamily="65" charset="-120"/>
                <a:cs typeface="Times New Roman" pitchFamily="18" charset="0"/>
              </a:rPr>
              <a:t>和</a:t>
            </a:r>
            <a:r>
              <a:rPr lang="zh-TW" altLang="zh-TW" sz="9200" dirty="0">
                <a:latin typeface="Times New Roman" pitchFamily="18" charset="0"/>
                <a:ea typeface="標楷體" pitchFamily="65" charset="-120"/>
                <a:cs typeface="Times New Roman" pitchFamily="18" charset="0"/>
              </a:rPr>
              <a:t>彩色的電路圖示，就可以自己組裝完成各式實用且有趣的應用電路，並</a:t>
            </a:r>
            <a:r>
              <a:rPr lang="zh-TW" altLang="zh-TW" sz="9200" dirty="0" smtClean="0">
                <a:latin typeface="Times New Roman" pitchFamily="18" charset="0"/>
                <a:ea typeface="標楷體" pitchFamily="65" charset="-120"/>
                <a:cs typeface="Times New Roman" pitchFamily="18" charset="0"/>
              </a:rPr>
              <a:t>熟悉</a:t>
            </a:r>
            <a:r>
              <a:rPr lang="zh-TW" altLang="en-US" sz="9200" dirty="0" smtClean="0">
                <a:latin typeface="Times New Roman" pitchFamily="18" charset="0"/>
                <a:ea typeface="標楷體" pitchFamily="65" charset="-120"/>
                <a:cs typeface="Times New Roman" pitchFamily="18" charset="0"/>
              </a:rPr>
              <a:t>光</a:t>
            </a:r>
            <a:r>
              <a:rPr lang="zh-TW" altLang="zh-TW" sz="9200" dirty="0" smtClean="0">
                <a:latin typeface="Times New Roman" pitchFamily="18" charset="0"/>
                <a:ea typeface="標楷體" pitchFamily="65" charset="-120"/>
                <a:cs typeface="Times New Roman" pitchFamily="18" charset="0"/>
              </a:rPr>
              <a:t>電</a:t>
            </a:r>
            <a:r>
              <a:rPr lang="zh-TW" altLang="en-US" sz="9200" dirty="0" smtClean="0">
                <a:latin typeface="Times New Roman" pitchFamily="18" charset="0"/>
                <a:ea typeface="標楷體" pitchFamily="65" charset="-120"/>
                <a:cs typeface="Times New Roman" pitchFamily="18" charset="0"/>
              </a:rPr>
              <a:t>電路</a:t>
            </a:r>
            <a:r>
              <a:rPr lang="zh-TW" altLang="zh-TW" sz="9200" dirty="0" smtClean="0">
                <a:latin typeface="Times New Roman" pitchFamily="18" charset="0"/>
                <a:ea typeface="標楷體" pitchFamily="65" charset="-120"/>
                <a:cs typeface="Times New Roman" pitchFamily="18" charset="0"/>
              </a:rPr>
              <a:t>的</a:t>
            </a:r>
            <a:r>
              <a:rPr lang="zh-TW" altLang="zh-TW" sz="9200" dirty="0">
                <a:latin typeface="Times New Roman" pitchFamily="18" charset="0"/>
                <a:ea typeface="標楷體" pitchFamily="65" charset="-120"/>
                <a:cs typeface="Times New Roman" pitchFamily="18" charset="0"/>
              </a:rPr>
              <a:t>工作原理和效用</a:t>
            </a:r>
            <a:r>
              <a:rPr lang="zh-TW" altLang="zh-TW" sz="9200" dirty="0" smtClean="0">
                <a:latin typeface="Times New Roman" pitchFamily="18" charset="0"/>
                <a:ea typeface="標楷體" pitchFamily="65" charset="-120"/>
                <a:cs typeface="Times New Roman" pitchFamily="18" charset="0"/>
              </a:rPr>
              <a:t>，多種</a:t>
            </a:r>
            <a:r>
              <a:rPr lang="zh-TW" altLang="zh-TW" sz="9200" dirty="0">
                <a:latin typeface="Times New Roman" pitchFamily="18" charset="0"/>
                <a:ea typeface="標楷體" pitchFamily="65" charset="-120"/>
                <a:cs typeface="Times New Roman" pitchFamily="18" charset="0"/>
              </a:rPr>
              <a:t>生活中實用</a:t>
            </a:r>
            <a:r>
              <a:rPr lang="zh-TW" altLang="zh-TW" sz="9200" dirty="0" smtClean="0">
                <a:latin typeface="Times New Roman" pitchFamily="18" charset="0"/>
                <a:ea typeface="標楷體" pitchFamily="65" charset="-120"/>
                <a:cs typeface="Times New Roman" pitchFamily="18" charset="0"/>
              </a:rPr>
              <a:t>的</a:t>
            </a:r>
            <a:r>
              <a:rPr lang="zh-TW" altLang="en-US" sz="9200" dirty="0" smtClean="0">
                <a:latin typeface="Times New Roman" pitchFamily="18" charset="0"/>
                <a:ea typeface="標楷體" pitchFamily="65" charset="-120"/>
                <a:cs typeface="Times New Roman" pitchFamily="18" charset="0"/>
              </a:rPr>
              <a:t>光</a:t>
            </a:r>
            <a:r>
              <a:rPr lang="zh-TW" altLang="zh-TW" sz="9200" dirty="0" smtClean="0">
                <a:latin typeface="Times New Roman" pitchFamily="18" charset="0"/>
                <a:ea typeface="標楷體" pitchFamily="65" charset="-120"/>
                <a:cs typeface="Times New Roman" pitchFamily="18" charset="0"/>
              </a:rPr>
              <a:t>電裝置</a:t>
            </a:r>
            <a:r>
              <a:rPr lang="zh-TW" altLang="zh-TW" sz="9200" dirty="0">
                <a:latin typeface="Times New Roman" pitchFamily="18" charset="0"/>
                <a:ea typeface="標楷體" pitchFamily="65" charset="-120"/>
                <a:cs typeface="Times New Roman" pitchFamily="18" charset="0"/>
              </a:rPr>
              <a:t>。甚至還可以跟朋友一起</a:t>
            </a:r>
            <a:r>
              <a:rPr lang="zh-TW" altLang="zh-TW" sz="9200" dirty="0" smtClean="0">
                <a:latin typeface="Times New Roman" pitchFamily="18" charset="0"/>
                <a:ea typeface="標楷體" pitchFamily="65" charset="-120"/>
                <a:cs typeface="Times New Roman" pitchFamily="18" charset="0"/>
              </a:rPr>
              <a:t>設計有趣</a:t>
            </a:r>
            <a:r>
              <a:rPr lang="zh-TW" altLang="zh-TW" sz="9200" dirty="0">
                <a:latin typeface="Times New Roman" pitchFamily="18" charset="0"/>
                <a:ea typeface="標楷體" pitchFamily="65" charset="-120"/>
                <a:cs typeface="Times New Roman" pitchFamily="18" charset="0"/>
              </a:rPr>
              <a:t>的電子遊戲</a:t>
            </a:r>
            <a:r>
              <a:rPr lang="zh-TW" altLang="zh-TW" sz="9200" dirty="0" smtClean="0">
                <a:latin typeface="Times New Roman" pitchFamily="18" charset="0"/>
                <a:ea typeface="標楷體" pitchFamily="65" charset="-120"/>
                <a:cs typeface="Times New Roman" pitchFamily="18" charset="0"/>
              </a:rPr>
              <a:t>。</a:t>
            </a:r>
            <a:endParaRPr lang="en-US" altLang="zh-TW" sz="9200" dirty="0" smtClean="0">
              <a:latin typeface="Times New Roman" pitchFamily="18" charset="0"/>
              <a:ea typeface="標楷體" pitchFamily="65" charset="-120"/>
              <a:cs typeface="Times New Roman" pitchFamily="18" charset="0"/>
            </a:endParaRPr>
          </a:p>
          <a:p>
            <a:pPr marL="0" lvl="0" indent="0" algn="ctr">
              <a:lnSpc>
                <a:spcPct val="120000"/>
              </a:lnSpc>
              <a:spcBef>
                <a:spcPts val="600"/>
              </a:spcBef>
              <a:buNone/>
            </a:pPr>
            <a:r>
              <a:rPr lang="zh-TW" altLang="en-US" sz="11200" dirty="0" smtClean="0">
                <a:solidFill>
                  <a:srgbClr val="0000CC"/>
                </a:solidFill>
                <a:latin typeface="Times New Roman" pitchFamily="18" charset="0"/>
                <a:ea typeface="標楷體" pitchFamily="65" charset="-120"/>
                <a:cs typeface="Times New Roman" pitchFamily="18" charset="0"/>
                <a:sym typeface="Wingdings"/>
              </a:rPr>
              <a:t></a:t>
            </a:r>
            <a:r>
              <a:rPr lang="zh-TW" altLang="zh-TW" sz="11200" b="1" dirty="0" smtClean="0">
                <a:solidFill>
                  <a:srgbClr val="0000CC"/>
                </a:solidFill>
                <a:latin typeface="Times New Roman" pitchFamily="18" charset="0"/>
                <a:ea typeface="標楷體" pitchFamily="65" charset="-120"/>
                <a:cs typeface="Times New Roman" pitchFamily="18" charset="0"/>
              </a:rPr>
              <a:t>您</a:t>
            </a:r>
            <a:r>
              <a:rPr lang="zh-TW" altLang="zh-TW" sz="11200" b="1" dirty="0">
                <a:solidFill>
                  <a:srgbClr val="0000CC"/>
                </a:solidFill>
                <a:latin typeface="Times New Roman" pitchFamily="18" charset="0"/>
                <a:ea typeface="標楷體" pitchFamily="65" charset="-120"/>
                <a:cs typeface="Times New Roman" pitchFamily="18" charset="0"/>
              </a:rPr>
              <a:t>也可以</a:t>
            </a:r>
            <a:r>
              <a:rPr lang="zh-TW" altLang="zh-TW" sz="11200" b="1" dirty="0" smtClean="0">
                <a:solidFill>
                  <a:srgbClr val="0000CC"/>
                </a:solidFill>
                <a:latin typeface="Times New Roman" pitchFamily="18" charset="0"/>
                <a:ea typeface="標楷體" pitchFamily="65" charset="-120"/>
                <a:cs typeface="Times New Roman" pitchFamily="18" charset="0"/>
              </a:rPr>
              <a:t>成為</a:t>
            </a:r>
            <a:r>
              <a:rPr lang="zh-TW" altLang="en-US" sz="11200" b="1" dirty="0" smtClean="0">
                <a:solidFill>
                  <a:srgbClr val="0000CC"/>
                </a:solidFill>
                <a:latin typeface="Times New Roman" pitchFamily="18" charset="0"/>
                <a:ea typeface="標楷體" pitchFamily="65" charset="-120"/>
                <a:cs typeface="Times New Roman" pitchFamily="18" charset="0"/>
              </a:rPr>
              <a:t>光</a:t>
            </a:r>
            <a:r>
              <a:rPr lang="zh-TW" altLang="zh-TW" sz="11200" b="1" dirty="0" smtClean="0">
                <a:solidFill>
                  <a:srgbClr val="0000CC"/>
                </a:solidFill>
                <a:latin typeface="Times New Roman" pitchFamily="18" charset="0"/>
                <a:ea typeface="標楷體" pitchFamily="65" charset="-120"/>
                <a:cs typeface="Times New Roman" pitchFamily="18" charset="0"/>
              </a:rPr>
              <a:t>電子</a:t>
            </a:r>
            <a:r>
              <a:rPr lang="zh-TW" altLang="zh-TW" sz="11200" b="1" dirty="0">
                <a:solidFill>
                  <a:srgbClr val="0000CC"/>
                </a:solidFill>
                <a:latin typeface="Times New Roman" pitchFamily="18" charset="0"/>
                <a:ea typeface="標楷體" pitchFamily="65" charset="-120"/>
                <a:cs typeface="Times New Roman" pitchFamily="18" charset="0"/>
              </a:rPr>
              <a:t>電路的科學與技術達人喔</a:t>
            </a:r>
            <a:r>
              <a:rPr lang="zh-TW" altLang="zh-TW" sz="11200" dirty="0" smtClean="0">
                <a:solidFill>
                  <a:srgbClr val="0000CC"/>
                </a:solidFill>
                <a:latin typeface="Times New Roman" pitchFamily="18" charset="0"/>
                <a:ea typeface="標楷體" pitchFamily="65" charset="-120"/>
                <a:cs typeface="Times New Roman" pitchFamily="18" charset="0"/>
              </a:rPr>
              <a:t>！</a:t>
            </a:r>
            <a:endParaRPr lang="zh-TW" altLang="en-US" sz="11200"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xmlns="" val="31316658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9653" y="404664"/>
            <a:ext cx="4932732" cy="38398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1403648" y="0"/>
            <a:ext cx="3768205"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 Flying Saucer</a:t>
            </a:r>
            <a:endParaRPr lang="zh-TW" altLang="en-US"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矩形 1"/>
          <p:cNvSpPr/>
          <p:nvPr/>
        </p:nvSpPr>
        <p:spPr>
          <a:xfrm>
            <a:off x="5387877" y="44624"/>
            <a:ext cx="3816423" cy="6863417"/>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85750" indent="-285750">
              <a:buFont typeface="Wingdings" panose="05000000000000000000" pitchFamily="2" charset="2"/>
              <a:buChar char="l"/>
            </a:pPr>
            <a:r>
              <a:rPr lang="en-US" altLang="zh-TW" sz="2000" dirty="0">
                <a:latin typeface="Times New Roman" panose="02020603050405020304" pitchFamily="18" charset="0"/>
                <a:cs typeface="Times New Roman" panose="02020603050405020304" pitchFamily="18" charset="0"/>
              </a:rPr>
              <a:t>Push the press switch (S2) until the motor </a:t>
            </a:r>
            <a:r>
              <a:rPr lang="en-US" altLang="zh-TW" sz="2000" dirty="0" smtClean="0">
                <a:latin typeface="Times New Roman" panose="02020603050405020304" pitchFamily="18" charset="0"/>
                <a:cs typeface="Times New Roman" panose="02020603050405020304" pitchFamily="18" charset="0"/>
              </a:rPr>
              <a:t>reaches</a:t>
            </a:r>
            <a:r>
              <a:rPr lang="zh-TW" altLang="en-US" sz="2000" dirty="0" smtClean="0">
                <a:latin typeface="Times New Roman" panose="02020603050405020304" pitchFamily="18" charset="0"/>
                <a:cs typeface="Times New Roman" panose="02020603050405020304" pitchFamily="18" charset="0"/>
              </a:rPr>
              <a:t> </a:t>
            </a:r>
            <a:r>
              <a:rPr lang="en-US" altLang="zh-TW" sz="2000" dirty="0" smtClean="0">
                <a:latin typeface="Times New Roman" panose="02020603050405020304" pitchFamily="18" charset="0"/>
                <a:cs typeface="Times New Roman" panose="02020603050405020304" pitchFamily="18" charset="0"/>
              </a:rPr>
              <a:t>full </a:t>
            </a:r>
            <a:r>
              <a:rPr lang="en-US" altLang="zh-TW" sz="2000" dirty="0">
                <a:latin typeface="Times New Roman" panose="02020603050405020304" pitchFamily="18" charset="0"/>
                <a:cs typeface="Times New Roman" panose="02020603050405020304" pitchFamily="18" charset="0"/>
              </a:rPr>
              <a:t>speed, then release it. </a:t>
            </a:r>
            <a:endParaRPr lang="en-US" altLang="zh-TW" sz="20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sz="2000" dirty="0" smtClean="0">
                <a:latin typeface="Times New Roman" panose="02020603050405020304" pitchFamily="18" charset="0"/>
                <a:cs typeface="Times New Roman" panose="02020603050405020304" pitchFamily="18" charset="0"/>
              </a:rPr>
              <a:t>The </a:t>
            </a:r>
            <a:r>
              <a:rPr lang="en-US" altLang="zh-TW" sz="2000" dirty="0">
                <a:latin typeface="Times New Roman" panose="02020603050405020304" pitchFamily="18" charset="0"/>
                <a:cs typeface="Times New Roman" panose="02020603050405020304" pitchFamily="18" charset="0"/>
              </a:rPr>
              <a:t>fan blade should </a:t>
            </a:r>
            <a:r>
              <a:rPr lang="en-US" altLang="zh-TW" sz="2000" dirty="0" smtClean="0">
                <a:latin typeface="Times New Roman" panose="02020603050405020304" pitchFamily="18" charset="0"/>
                <a:cs typeface="Times New Roman" panose="02020603050405020304" pitchFamily="18" charset="0"/>
              </a:rPr>
              <a:t>rise</a:t>
            </a:r>
            <a:r>
              <a:rPr lang="zh-TW" altLang="en-US" sz="2000" dirty="0" smtClean="0">
                <a:latin typeface="Times New Roman" panose="02020603050405020304" pitchFamily="18" charset="0"/>
                <a:cs typeface="Times New Roman" panose="02020603050405020304" pitchFamily="18" charset="0"/>
              </a:rPr>
              <a:t> </a:t>
            </a:r>
            <a:r>
              <a:rPr lang="en-US" altLang="zh-TW" sz="2000" dirty="0" smtClean="0">
                <a:latin typeface="Times New Roman" panose="02020603050405020304" pitchFamily="18" charset="0"/>
                <a:cs typeface="Times New Roman" panose="02020603050405020304" pitchFamily="18" charset="0"/>
              </a:rPr>
              <a:t>and </a:t>
            </a:r>
            <a:r>
              <a:rPr lang="en-US" altLang="zh-TW" sz="2000" dirty="0">
                <a:latin typeface="Times New Roman" panose="02020603050405020304" pitchFamily="18" charset="0"/>
                <a:cs typeface="Times New Roman" panose="02020603050405020304" pitchFamily="18" charset="0"/>
              </a:rPr>
              <a:t>float through the air like a flying saucer. </a:t>
            </a:r>
            <a:r>
              <a:rPr lang="en-US" altLang="zh-TW" sz="2000" dirty="0" smtClean="0">
                <a:latin typeface="Times New Roman" panose="02020603050405020304" pitchFamily="18" charset="0"/>
                <a:cs typeface="Times New Roman" panose="02020603050405020304" pitchFamily="18" charset="0"/>
              </a:rPr>
              <a:t>Be</a:t>
            </a:r>
            <a:r>
              <a:rPr lang="zh-TW" altLang="en-US" sz="2000" dirty="0" smtClean="0">
                <a:latin typeface="Times New Roman" panose="02020603050405020304" pitchFamily="18" charset="0"/>
                <a:cs typeface="Times New Roman" panose="02020603050405020304" pitchFamily="18" charset="0"/>
              </a:rPr>
              <a:t> </a:t>
            </a:r>
            <a:r>
              <a:rPr lang="en-US" altLang="zh-TW" sz="2000" dirty="0" smtClean="0">
                <a:latin typeface="Times New Roman" panose="02020603050405020304" pitchFamily="18" charset="0"/>
                <a:cs typeface="Times New Roman" panose="02020603050405020304" pitchFamily="18" charset="0"/>
              </a:rPr>
              <a:t>careful </a:t>
            </a:r>
            <a:r>
              <a:rPr lang="en-US" altLang="zh-TW" sz="2000" dirty="0">
                <a:latin typeface="Times New Roman" panose="02020603050405020304" pitchFamily="18" charset="0"/>
                <a:cs typeface="Times New Roman" panose="02020603050405020304" pitchFamily="18" charset="0"/>
              </a:rPr>
              <a:t>not to look directly down on fan blade </a:t>
            </a:r>
            <a:r>
              <a:rPr lang="en-US" altLang="zh-TW" sz="2000" dirty="0" smtClean="0">
                <a:latin typeface="Times New Roman" panose="02020603050405020304" pitchFamily="18" charset="0"/>
                <a:cs typeface="Times New Roman" panose="02020603050405020304" pitchFamily="18" charset="0"/>
              </a:rPr>
              <a:t>when</a:t>
            </a:r>
            <a:r>
              <a:rPr lang="zh-TW" altLang="en-US" sz="2000" dirty="0" smtClean="0">
                <a:latin typeface="Times New Roman" panose="02020603050405020304" pitchFamily="18" charset="0"/>
                <a:cs typeface="Times New Roman" panose="02020603050405020304" pitchFamily="18" charset="0"/>
              </a:rPr>
              <a:t> </a:t>
            </a:r>
            <a:r>
              <a:rPr lang="en-US" altLang="zh-TW" sz="2000" dirty="0" smtClean="0">
                <a:latin typeface="Times New Roman" panose="02020603050405020304" pitchFamily="18" charset="0"/>
                <a:cs typeface="Times New Roman" panose="02020603050405020304" pitchFamily="18" charset="0"/>
              </a:rPr>
              <a:t>it </a:t>
            </a:r>
            <a:r>
              <a:rPr lang="en-US" altLang="zh-TW" sz="2000" dirty="0">
                <a:latin typeface="Times New Roman" panose="02020603050405020304" pitchFamily="18" charset="0"/>
                <a:cs typeface="Times New Roman" panose="02020603050405020304" pitchFamily="18" charset="0"/>
              </a:rPr>
              <a:t>is spinning.</a:t>
            </a:r>
          </a:p>
          <a:p>
            <a:pPr marL="285750" indent="-285750">
              <a:buFont typeface="Wingdings" panose="05000000000000000000" pitchFamily="2" charset="2"/>
              <a:buChar char="l"/>
            </a:pPr>
            <a:r>
              <a:rPr lang="en-US" altLang="zh-TW" sz="2000" dirty="0">
                <a:latin typeface="Times New Roman" panose="02020603050405020304" pitchFamily="18" charset="0"/>
                <a:cs typeface="Times New Roman" panose="02020603050405020304" pitchFamily="18" charset="0"/>
              </a:rPr>
              <a:t>If the fan doesn’t fly off, then press the switch </a:t>
            </a:r>
            <a:r>
              <a:rPr lang="en-US" altLang="zh-TW" sz="2000" dirty="0" smtClean="0">
                <a:latin typeface="Times New Roman" panose="02020603050405020304" pitchFamily="18" charset="0"/>
                <a:cs typeface="Times New Roman" panose="02020603050405020304" pitchFamily="18" charset="0"/>
              </a:rPr>
              <a:t>several</a:t>
            </a:r>
            <a:r>
              <a:rPr lang="zh-TW" altLang="en-US" sz="2000" dirty="0" smtClean="0">
                <a:latin typeface="Times New Roman" panose="02020603050405020304" pitchFamily="18" charset="0"/>
                <a:cs typeface="Times New Roman" panose="02020603050405020304" pitchFamily="18" charset="0"/>
              </a:rPr>
              <a:t> </a:t>
            </a:r>
            <a:r>
              <a:rPr lang="en-US" altLang="zh-TW" sz="2000" dirty="0" smtClean="0">
                <a:latin typeface="Times New Roman" panose="02020603050405020304" pitchFamily="18" charset="0"/>
                <a:cs typeface="Times New Roman" panose="02020603050405020304" pitchFamily="18" charset="0"/>
              </a:rPr>
              <a:t>times </a:t>
            </a:r>
            <a:r>
              <a:rPr lang="en-US" altLang="zh-TW" sz="2000" dirty="0">
                <a:latin typeface="Times New Roman" panose="02020603050405020304" pitchFamily="18" charset="0"/>
                <a:cs typeface="Times New Roman" panose="02020603050405020304" pitchFamily="18" charset="0"/>
              </a:rPr>
              <a:t>rapidly when it is at full speed. The motor </a:t>
            </a:r>
            <a:r>
              <a:rPr lang="en-US" altLang="zh-TW" sz="2000" dirty="0" smtClean="0">
                <a:latin typeface="Times New Roman" panose="02020603050405020304" pitchFamily="18" charset="0"/>
                <a:cs typeface="Times New Roman" panose="02020603050405020304" pitchFamily="18" charset="0"/>
              </a:rPr>
              <a:t>spins</a:t>
            </a:r>
            <a:r>
              <a:rPr lang="zh-TW" altLang="en-US" sz="2000" dirty="0" smtClean="0">
                <a:latin typeface="Times New Roman" panose="02020603050405020304" pitchFamily="18" charset="0"/>
                <a:cs typeface="Times New Roman" panose="02020603050405020304" pitchFamily="18" charset="0"/>
              </a:rPr>
              <a:t> </a:t>
            </a:r>
            <a:r>
              <a:rPr lang="en-US" altLang="zh-TW" sz="2000" dirty="0" smtClean="0">
                <a:latin typeface="Times New Roman" panose="02020603050405020304" pitchFamily="18" charset="0"/>
                <a:cs typeface="Times New Roman" panose="02020603050405020304" pitchFamily="18" charset="0"/>
              </a:rPr>
              <a:t>faster </a:t>
            </a:r>
            <a:r>
              <a:rPr lang="en-US" altLang="zh-TW" sz="2000" dirty="0">
                <a:latin typeface="Times New Roman" panose="02020603050405020304" pitchFamily="18" charset="0"/>
                <a:cs typeface="Times New Roman" panose="02020603050405020304" pitchFamily="18" charset="0"/>
              </a:rPr>
              <a:t>when the batteries are new.</a:t>
            </a:r>
          </a:p>
          <a:p>
            <a:pPr marL="285750" indent="-285750">
              <a:buFont typeface="Wingdings" panose="05000000000000000000" pitchFamily="2" charset="2"/>
              <a:buChar char="l"/>
            </a:pPr>
            <a:r>
              <a:rPr lang="en-US" altLang="zh-TW" sz="2000" dirty="0">
                <a:latin typeface="Times New Roman" panose="02020603050405020304" pitchFamily="18" charset="0"/>
                <a:cs typeface="Times New Roman" panose="02020603050405020304" pitchFamily="18" charset="0"/>
              </a:rPr>
              <a:t>The glow fan will glow in the dark. </a:t>
            </a:r>
            <a:endParaRPr lang="en-US" altLang="zh-TW" sz="2000" dirty="0" smtClean="0">
              <a:latin typeface="Times New Roman" panose="02020603050405020304" pitchFamily="18" charset="0"/>
              <a:cs typeface="Times New Roman" panose="02020603050405020304" pitchFamily="18" charset="0"/>
            </a:endParaRPr>
          </a:p>
          <a:p>
            <a:pPr marL="342900" indent="-342900">
              <a:buFont typeface="Wingdings" pitchFamily="2" charset="2"/>
              <a:buChar char="ü"/>
            </a:pPr>
            <a:r>
              <a:rPr lang="en-US" altLang="zh-TW" sz="2000" dirty="0" smtClean="0">
                <a:solidFill>
                  <a:srgbClr val="0000CC"/>
                </a:solidFill>
                <a:latin typeface="Times New Roman" panose="02020603050405020304" pitchFamily="18" charset="0"/>
                <a:cs typeface="Times New Roman" panose="02020603050405020304" pitchFamily="18" charset="0"/>
              </a:rPr>
              <a:t>It </a:t>
            </a:r>
            <a:r>
              <a:rPr lang="en-US" altLang="zh-TW" sz="2000" dirty="0">
                <a:solidFill>
                  <a:srgbClr val="0000CC"/>
                </a:solidFill>
                <a:latin typeface="Times New Roman" panose="02020603050405020304" pitchFamily="18" charset="0"/>
                <a:cs typeface="Times New Roman" panose="02020603050405020304" pitchFamily="18" charset="0"/>
              </a:rPr>
              <a:t>will glow </a:t>
            </a:r>
            <a:r>
              <a:rPr lang="en-US" altLang="zh-TW" sz="2000" dirty="0" smtClean="0">
                <a:solidFill>
                  <a:srgbClr val="0000CC"/>
                </a:solidFill>
                <a:latin typeface="Times New Roman" panose="02020603050405020304" pitchFamily="18" charset="0"/>
                <a:cs typeface="Times New Roman" panose="02020603050405020304" pitchFamily="18" charset="0"/>
              </a:rPr>
              <a:t>best</a:t>
            </a:r>
            <a:r>
              <a:rPr lang="zh-TW" altLang="en-US" sz="2000" dirty="0" smtClean="0">
                <a:solidFill>
                  <a:srgbClr val="0000CC"/>
                </a:solidFill>
                <a:latin typeface="Times New Roman" panose="02020603050405020304" pitchFamily="18" charset="0"/>
                <a:cs typeface="Times New Roman" panose="02020603050405020304" pitchFamily="18" charset="0"/>
              </a:rPr>
              <a:t> </a:t>
            </a:r>
            <a:r>
              <a:rPr lang="en-US" altLang="zh-TW" sz="2000" dirty="0" smtClean="0">
                <a:solidFill>
                  <a:srgbClr val="0000CC"/>
                </a:solidFill>
                <a:latin typeface="Times New Roman" panose="02020603050405020304" pitchFamily="18" charset="0"/>
                <a:cs typeface="Times New Roman" panose="02020603050405020304" pitchFamily="18" charset="0"/>
              </a:rPr>
              <a:t>after </a:t>
            </a:r>
            <a:r>
              <a:rPr lang="en-US" altLang="zh-TW" sz="2000" dirty="0">
                <a:solidFill>
                  <a:srgbClr val="0000CC"/>
                </a:solidFill>
                <a:latin typeface="Times New Roman" panose="02020603050405020304" pitchFamily="18" charset="0"/>
                <a:cs typeface="Times New Roman" panose="02020603050405020304" pitchFamily="18" charset="0"/>
              </a:rPr>
              <a:t>absorbing sunlight for a while. </a:t>
            </a:r>
            <a:endParaRPr lang="en-US" altLang="zh-TW" sz="2000" dirty="0" smtClean="0">
              <a:solidFill>
                <a:srgbClr val="0000CC"/>
              </a:solidFill>
              <a:latin typeface="Times New Roman" panose="02020603050405020304" pitchFamily="18" charset="0"/>
              <a:cs typeface="Times New Roman" panose="02020603050405020304" pitchFamily="18" charset="0"/>
            </a:endParaRPr>
          </a:p>
          <a:p>
            <a:pPr marL="342900" indent="-342900">
              <a:buFont typeface="Wingdings" pitchFamily="2" charset="2"/>
              <a:buChar char="ü"/>
            </a:pPr>
            <a:r>
              <a:rPr lang="en-US" altLang="zh-TW" sz="2000" dirty="0" smtClean="0">
                <a:latin typeface="Times New Roman" panose="02020603050405020304" pitchFamily="18" charset="0"/>
                <a:cs typeface="Times New Roman" panose="02020603050405020304" pitchFamily="18" charset="0"/>
              </a:rPr>
              <a:t>The </a:t>
            </a:r>
            <a:r>
              <a:rPr lang="en-US" altLang="zh-TW" sz="2000" dirty="0">
                <a:latin typeface="Times New Roman" panose="02020603050405020304" pitchFamily="18" charset="0"/>
                <a:cs typeface="Times New Roman" panose="02020603050405020304" pitchFamily="18" charset="0"/>
              </a:rPr>
              <a:t>glow fan </a:t>
            </a:r>
            <a:r>
              <a:rPr lang="en-US" altLang="zh-TW" sz="2000" dirty="0" smtClean="0">
                <a:latin typeface="Times New Roman" panose="02020603050405020304" pitchFamily="18" charset="0"/>
                <a:cs typeface="Times New Roman" panose="02020603050405020304" pitchFamily="18" charset="0"/>
              </a:rPr>
              <a:t>is</a:t>
            </a:r>
            <a:r>
              <a:rPr lang="zh-TW" altLang="en-US" sz="2000" dirty="0" smtClean="0">
                <a:latin typeface="Times New Roman" panose="02020603050405020304" pitchFamily="18" charset="0"/>
                <a:cs typeface="Times New Roman" panose="02020603050405020304" pitchFamily="18" charset="0"/>
              </a:rPr>
              <a:t> </a:t>
            </a:r>
            <a:r>
              <a:rPr lang="en-US" altLang="zh-TW" sz="2000" dirty="0" smtClean="0">
                <a:latin typeface="Times New Roman" panose="02020603050405020304" pitchFamily="18" charset="0"/>
                <a:cs typeface="Times New Roman" panose="02020603050405020304" pitchFamily="18" charset="0"/>
              </a:rPr>
              <a:t>made </a:t>
            </a:r>
            <a:r>
              <a:rPr lang="en-US" altLang="zh-TW" sz="2000" dirty="0">
                <a:latin typeface="Times New Roman" panose="02020603050405020304" pitchFamily="18" charset="0"/>
                <a:cs typeface="Times New Roman" panose="02020603050405020304" pitchFamily="18" charset="0"/>
              </a:rPr>
              <a:t>of plastic, so be careful not to let it get </a:t>
            </a:r>
            <a:r>
              <a:rPr lang="en-US" altLang="zh-TW" sz="2000" dirty="0" smtClean="0">
                <a:latin typeface="Times New Roman" panose="02020603050405020304" pitchFamily="18" charset="0"/>
                <a:cs typeface="Times New Roman" panose="02020603050405020304" pitchFamily="18" charset="0"/>
              </a:rPr>
              <a:t>hot</a:t>
            </a:r>
            <a:r>
              <a:rPr lang="zh-TW" altLang="en-US" sz="2000" dirty="0" smtClean="0">
                <a:latin typeface="Times New Roman" panose="02020603050405020304" pitchFamily="18" charset="0"/>
                <a:cs typeface="Times New Roman" panose="02020603050405020304" pitchFamily="18" charset="0"/>
              </a:rPr>
              <a:t> </a:t>
            </a:r>
            <a:r>
              <a:rPr lang="en-US" altLang="zh-TW" sz="2000" dirty="0" smtClean="0">
                <a:latin typeface="Times New Roman" panose="02020603050405020304" pitchFamily="18" charset="0"/>
                <a:cs typeface="Times New Roman" panose="02020603050405020304" pitchFamily="18" charset="0"/>
              </a:rPr>
              <a:t>enough </a:t>
            </a:r>
            <a:r>
              <a:rPr lang="en-US" altLang="zh-TW" sz="2000" dirty="0">
                <a:latin typeface="Times New Roman" panose="02020603050405020304" pitchFamily="18" charset="0"/>
                <a:cs typeface="Times New Roman" panose="02020603050405020304" pitchFamily="18" charset="0"/>
              </a:rPr>
              <a:t>to melt. </a:t>
            </a:r>
            <a:endParaRPr lang="en-US" altLang="zh-TW" sz="2000" dirty="0" smtClean="0">
              <a:latin typeface="Times New Roman" panose="02020603050405020304" pitchFamily="18" charset="0"/>
              <a:cs typeface="Times New Roman" panose="02020603050405020304" pitchFamily="18" charset="0"/>
            </a:endParaRPr>
          </a:p>
          <a:p>
            <a:pPr marL="342900" indent="-342900">
              <a:buFont typeface="Wingdings" pitchFamily="2" charset="2"/>
              <a:buChar char="ü"/>
            </a:pPr>
            <a:r>
              <a:rPr lang="en-US" altLang="zh-TW" sz="2000" dirty="0" smtClean="0">
                <a:latin typeface="Times New Roman" panose="02020603050405020304" pitchFamily="18" charset="0"/>
                <a:cs typeface="Times New Roman" panose="02020603050405020304" pitchFamily="18" charset="0"/>
              </a:rPr>
              <a:t>The </a:t>
            </a:r>
            <a:r>
              <a:rPr lang="en-US" altLang="zh-TW" sz="2000" dirty="0">
                <a:latin typeface="Times New Roman" panose="02020603050405020304" pitchFamily="18" charset="0"/>
                <a:cs typeface="Times New Roman" panose="02020603050405020304" pitchFamily="18" charset="0"/>
              </a:rPr>
              <a:t>glow looks best in a dimly </a:t>
            </a:r>
            <a:r>
              <a:rPr lang="en-US" altLang="zh-TW" sz="2000" dirty="0" smtClean="0">
                <a:latin typeface="Times New Roman" panose="02020603050405020304" pitchFamily="18" charset="0"/>
                <a:cs typeface="Times New Roman" panose="02020603050405020304" pitchFamily="18" charset="0"/>
              </a:rPr>
              <a:t>lit</a:t>
            </a:r>
            <a:r>
              <a:rPr lang="zh-TW" altLang="en-US" sz="2000" dirty="0" smtClean="0">
                <a:latin typeface="Times New Roman" panose="02020603050405020304" pitchFamily="18" charset="0"/>
                <a:cs typeface="Times New Roman" panose="02020603050405020304" pitchFamily="18" charset="0"/>
              </a:rPr>
              <a:t> </a:t>
            </a:r>
            <a:r>
              <a:rPr lang="en-US" altLang="zh-TW" sz="2000" dirty="0" smtClean="0">
                <a:latin typeface="Times New Roman" panose="02020603050405020304" pitchFamily="18" charset="0"/>
                <a:cs typeface="Times New Roman" panose="02020603050405020304" pitchFamily="18" charset="0"/>
              </a:rPr>
              <a:t>room</a:t>
            </a:r>
            <a:r>
              <a:rPr lang="en-US" altLang="zh-TW" sz="2000" dirty="0">
                <a:latin typeface="Times New Roman" panose="02020603050405020304" pitchFamily="18" charset="0"/>
                <a:cs typeface="Times New Roman" panose="02020603050405020304" pitchFamily="18" charset="0"/>
              </a:rPr>
              <a:t>.</a:t>
            </a:r>
            <a:endParaRPr lang="zh-TW" altLang="en-US" sz="2000" dirty="0">
              <a:latin typeface="Times New Roman" panose="02020603050405020304" pitchFamily="18" charset="0"/>
              <a:cs typeface="Times New Roman" panose="02020603050405020304" pitchFamily="18" charset="0"/>
            </a:endParaRPr>
          </a:p>
        </p:txBody>
      </p:sp>
      <p:sp>
        <p:nvSpPr>
          <p:cNvPr id="4" name="文字方塊 3"/>
          <p:cNvSpPr txBox="1"/>
          <p:nvPr/>
        </p:nvSpPr>
        <p:spPr>
          <a:xfrm>
            <a:off x="71406" y="4416136"/>
            <a:ext cx="9121275" cy="2441864"/>
          </a:xfrm>
          <a:prstGeom prst="rect">
            <a:avLst/>
          </a:prstGeom>
          <a:solidFill>
            <a:srgbClr val="FFFFFF"/>
          </a:solidFill>
        </p:spPr>
        <p:txBody>
          <a:bodyPr wrap="square" rtlCol="0">
            <a:noAutofit/>
          </a:bodyPr>
          <a:lstStyle/>
          <a:p>
            <a:pPr marL="177800" indent="-177800">
              <a:buFont typeface="Wingdings" pitchFamily="2" charset="2"/>
              <a:buChar char="l"/>
            </a:pPr>
            <a:r>
              <a:rPr lang="zh-TW" altLang="en-US" dirty="0" smtClean="0">
                <a:latin typeface="Times New Roman" pitchFamily="18" charset="0"/>
                <a:ea typeface="DFKai-SB" pitchFamily="65" charset="-120"/>
                <a:cs typeface="Times New Roman" pitchFamily="18" charset="0"/>
              </a:rPr>
              <a:t>馬達旋轉，風扇上方的週圍空氣會被吸到風扇下方，形成下壓力，使得風扇被固定在馬達的轉軸上。</a:t>
            </a:r>
            <a:r>
              <a:rPr lang="en-US" altLang="zh-TW" sz="1400" dirty="0" smtClean="0">
                <a:latin typeface="Times New Roman" pitchFamily="18" charset="0"/>
                <a:ea typeface="DFKai-SB" pitchFamily="65" charset="-120"/>
                <a:cs typeface="Times New Roman" pitchFamily="18" charset="0"/>
              </a:rPr>
              <a:t>The </a:t>
            </a:r>
            <a:r>
              <a:rPr lang="en-US" altLang="zh-TW" sz="1400" dirty="0">
                <a:latin typeface="Times New Roman" pitchFamily="18" charset="0"/>
                <a:ea typeface="DFKai-SB" pitchFamily="65" charset="-120"/>
                <a:cs typeface="Times New Roman" pitchFamily="18" charset="0"/>
              </a:rPr>
              <a:t>air is being blown down through the blade </a:t>
            </a:r>
            <a:r>
              <a:rPr lang="en-US" altLang="zh-TW" sz="1400" dirty="0" smtClean="0">
                <a:latin typeface="Times New Roman" pitchFamily="18" charset="0"/>
                <a:ea typeface="DFKai-SB" pitchFamily="65" charset="-120"/>
                <a:cs typeface="Times New Roman" pitchFamily="18" charset="0"/>
              </a:rPr>
              <a:t>and</a:t>
            </a:r>
            <a:r>
              <a:rPr lang="zh-TW" altLang="en-US" sz="1400" dirty="0" smtClean="0">
                <a:latin typeface="Times New Roman" pitchFamily="18" charset="0"/>
                <a:ea typeface="DFKai-SB" pitchFamily="65" charset="-120"/>
                <a:cs typeface="Times New Roman" pitchFamily="18" charset="0"/>
              </a:rPr>
              <a:t> </a:t>
            </a:r>
            <a:r>
              <a:rPr lang="en-US" altLang="zh-TW" sz="1400" dirty="0" smtClean="0">
                <a:latin typeface="Times New Roman" pitchFamily="18" charset="0"/>
                <a:ea typeface="DFKai-SB" pitchFamily="65" charset="-120"/>
                <a:cs typeface="Times New Roman" pitchFamily="18" charset="0"/>
              </a:rPr>
              <a:t>the </a:t>
            </a:r>
            <a:r>
              <a:rPr lang="en-US" altLang="zh-TW" sz="1400" dirty="0">
                <a:latin typeface="Times New Roman" pitchFamily="18" charset="0"/>
                <a:ea typeface="DFKai-SB" pitchFamily="65" charset="-120"/>
                <a:cs typeface="Times New Roman" pitchFamily="18" charset="0"/>
              </a:rPr>
              <a:t>motor rotation locks the fan on the shaft. </a:t>
            </a:r>
            <a:endParaRPr lang="en-US" altLang="zh-TW" sz="1400" dirty="0" smtClean="0">
              <a:latin typeface="Times New Roman" pitchFamily="18" charset="0"/>
              <a:ea typeface="DFKai-SB" pitchFamily="65" charset="-120"/>
              <a:cs typeface="Times New Roman" pitchFamily="18" charset="0"/>
            </a:endParaRPr>
          </a:p>
          <a:p>
            <a:pPr marL="177800" indent="-177800">
              <a:buFont typeface="Wingdings" pitchFamily="2" charset="2"/>
              <a:buChar char="l"/>
            </a:pPr>
            <a:r>
              <a:rPr lang="zh-TW" altLang="en-US" dirty="0" smtClean="0">
                <a:latin typeface="Times New Roman" pitchFamily="18" charset="0"/>
                <a:ea typeface="DFKai-SB" pitchFamily="65" charset="-120"/>
                <a:cs typeface="Times New Roman" pitchFamily="18" charset="0"/>
              </a:rPr>
              <a:t>當關閉馬達，風扇轉速減低，導致風扇無法被鎖牢在馬達轉軸上，因而飛離轉軸，如同螺旋槳飛機自由地平地飛起。</a:t>
            </a:r>
            <a:r>
              <a:rPr lang="en-US" altLang="zh-TW" sz="1400" dirty="0" smtClean="0">
                <a:latin typeface="Times New Roman" pitchFamily="18" charset="0"/>
                <a:ea typeface="DFKai-SB" pitchFamily="65" charset="-120"/>
                <a:cs typeface="Times New Roman" pitchFamily="18" charset="0"/>
              </a:rPr>
              <a:t>When</a:t>
            </a:r>
            <a:r>
              <a:rPr lang="zh-TW" altLang="en-US" sz="1400" dirty="0" smtClean="0">
                <a:latin typeface="Times New Roman" pitchFamily="18" charset="0"/>
                <a:ea typeface="DFKai-SB" pitchFamily="65" charset="-120"/>
                <a:cs typeface="Times New Roman" pitchFamily="18" charset="0"/>
              </a:rPr>
              <a:t> </a:t>
            </a:r>
            <a:r>
              <a:rPr lang="en-US" altLang="zh-TW" sz="1400" dirty="0" smtClean="0">
                <a:latin typeface="Times New Roman" pitchFamily="18" charset="0"/>
                <a:ea typeface="DFKai-SB" pitchFamily="65" charset="-120"/>
                <a:cs typeface="Times New Roman" pitchFamily="18" charset="0"/>
              </a:rPr>
              <a:t>the </a:t>
            </a:r>
            <a:r>
              <a:rPr lang="en-US" altLang="zh-TW" sz="1400" dirty="0">
                <a:latin typeface="Times New Roman" pitchFamily="18" charset="0"/>
                <a:ea typeface="DFKai-SB" pitchFamily="65" charset="-120"/>
                <a:cs typeface="Times New Roman" pitchFamily="18" charset="0"/>
              </a:rPr>
              <a:t>motor is turned off, the blade unlocks from </a:t>
            </a:r>
            <a:r>
              <a:rPr lang="en-US" altLang="zh-TW" sz="1400" dirty="0" smtClean="0">
                <a:latin typeface="Times New Roman" pitchFamily="18" charset="0"/>
                <a:ea typeface="DFKai-SB" pitchFamily="65" charset="-120"/>
                <a:cs typeface="Times New Roman" pitchFamily="18" charset="0"/>
              </a:rPr>
              <a:t>the</a:t>
            </a:r>
            <a:r>
              <a:rPr lang="zh-TW" altLang="en-US" sz="1400" dirty="0" smtClean="0">
                <a:latin typeface="Times New Roman" pitchFamily="18" charset="0"/>
                <a:ea typeface="DFKai-SB" pitchFamily="65" charset="-120"/>
                <a:cs typeface="Times New Roman" pitchFamily="18" charset="0"/>
              </a:rPr>
              <a:t> </a:t>
            </a:r>
            <a:r>
              <a:rPr lang="en-US" altLang="zh-TW" sz="1400" dirty="0" smtClean="0">
                <a:latin typeface="Times New Roman" pitchFamily="18" charset="0"/>
                <a:ea typeface="DFKai-SB" pitchFamily="65" charset="-120"/>
                <a:cs typeface="Times New Roman" pitchFamily="18" charset="0"/>
              </a:rPr>
              <a:t>shaft </a:t>
            </a:r>
            <a:r>
              <a:rPr lang="en-US" altLang="zh-TW" sz="1400" dirty="0">
                <a:latin typeface="Times New Roman" pitchFamily="18" charset="0"/>
                <a:ea typeface="DFKai-SB" pitchFamily="65" charset="-120"/>
                <a:cs typeface="Times New Roman" pitchFamily="18" charset="0"/>
              </a:rPr>
              <a:t>and is free to act as a propeller and fly </a:t>
            </a:r>
            <a:r>
              <a:rPr lang="en-US" altLang="zh-TW" sz="1400" dirty="0" smtClean="0">
                <a:latin typeface="Times New Roman" pitchFamily="18" charset="0"/>
                <a:ea typeface="DFKai-SB" pitchFamily="65" charset="-120"/>
                <a:cs typeface="Times New Roman" pitchFamily="18" charset="0"/>
              </a:rPr>
              <a:t>through</a:t>
            </a:r>
            <a:r>
              <a:rPr lang="zh-TW" altLang="en-US" sz="1400" dirty="0" smtClean="0">
                <a:latin typeface="Times New Roman" pitchFamily="18" charset="0"/>
                <a:ea typeface="DFKai-SB" pitchFamily="65" charset="-120"/>
                <a:cs typeface="Times New Roman" pitchFamily="18" charset="0"/>
              </a:rPr>
              <a:t> </a:t>
            </a:r>
            <a:r>
              <a:rPr lang="en-US" altLang="zh-TW" sz="1400" dirty="0" smtClean="0">
                <a:latin typeface="Times New Roman" pitchFamily="18" charset="0"/>
                <a:ea typeface="DFKai-SB" pitchFamily="65" charset="-120"/>
                <a:cs typeface="Times New Roman" pitchFamily="18" charset="0"/>
              </a:rPr>
              <a:t>the </a:t>
            </a:r>
            <a:r>
              <a:rPr lang="en-US" altLang="zh-TW" sz="1400" dirty="0">
                <a:latin typeface="Times New Roman" pitchFamily="18" charset="0"/>
                <a:ea typeface="DFKai-SB" pitchFamily="65" charset="-120"/>
                <a:cs typeface="Times New Roman" pitchFamily="18" charset="0"/>
              </a:rPr>
              <a:t>air</a:t>
            </a:r>
            <a:r>
              <a:rPr lang="en-US" altLang="zh-TW" sz="1400" dirty="0" smtClean="0">
                <a:latin typeface="Times New Roman" pitchFamily="18" charset="0"/>
                <a:ea typeface="DFKai-SB" pitchFamily="65" charset="-120"/>
                <a:cs typeface="Times New Roman" pitchFamily="18" charset="0"/>
              </a:rPr>
              <a:t>.</a:t>
            </a:r>
          </a:p>
          <a:p>
            <a:pPr marL="177800" indent="-177800">
              <a:buFont typeface="Wingdings" pitchFamily="2" charset="2"/>
              <a:buChar char="l"/>
            </a:pPr>
            <a:r>
              <a:rPr lang="zh-TW" altLang="en-US" dirty="0" smtClean="0">
                <a:latin typeface="Times New Roman" pitchFamily="18" charset="0"/>
                <a:ea typeface="DFKai-SB" pitchFamily="65" charset="-120"/>
                <a:cs typeface="Times New Roman" pitchFamily="18" charset="0"/>
              </a:rPr>
              <a:t>若風扇的轉速不夠快，則馬達關閉時，所產生的上升推進力不夠大時，則風扇飛不起來，甚至無法脫離轉軸的卡榫座。</a:t>
            </a:r>
            <a:r>
              <a:rPr lang="en-US" altLang="zh-TW" sz="1400" dirty="0" smtClean="0">
                <a:latin typeface="Times New Roman" pitchFamily="18" charset="0"/>
                <a:ea typeface="DFKai-SB" pitchFamily="65" charset="-120"/>
                <a:cs typeface="Times New Roman" pitchFamily="18" charset="0"/>
              </a:rPr>
              <a:t>If </a:t>
            </a:r>
            <a:r>
              <a:rPr lang="en-US" altLang="zh-TW" sz="1400" dirty="0">
                <a:latin typeface="Times New Roman" pitchFamily="18" charset="0"/>
                <a:ea typeface="DFKai-SB" pitchFamily="65" charset="-120"/>
                <a:cs typeface="Times New Roman" pitchFamily="18" charset="0"/>
              </a:rPr>
              <a:t>speed of rotation is too slow, the fan </a:t>
            </a:r>
            <a:r>
              <a:rPr lang="en-US" altLang="zh-TW" sz="1400" dirty="0" smtClean="0">
                <a:latin typeface="Times New Roman" pitchFamily="18" charset="0"/>
                <a:ea typeface="DFKai-SB" pitchFamily="65" charset="-120"/>
                <a:cs typeface="Times New Roman" pitchFamily="18" charset="0"/>
              </a:rPr>
              <a:t>will</a:t>
            </a:r>
            <a:r>
              <a:rPr lang="zh-TW" altLang="en-US" sz="1400" dirty="0" smtClean="0">
                <a:latin typeface="Times New Roman" pitchFamily="18" charset="0"/>
                <a:ea typeface="DFKai-SB" pitchFamily="65" charset="-120"/>
                <a:cs typeface="Times New Roman" pitchFamily="18" charset="0"/>
              </a:rPr>
              <a:t> </a:t>
            </a:r>
            <a:r>
              <a:rPr lang="en-US" altLang="zh-TW" sz="1400" dirty="0" smtClean="0">
                <a:latin typeface="Times New Roman" pitchFamily="18" charset="0"/>
                <a:ea typeface="DFKai-SB" pitchFamily="65" charset="-120"/>
                <a:cs typeface="Times New Roman" pitchFamily="18" charset="0"/>
              </a:rPr>
              <a:t>remain </a:t>
            </a:r>
            <a:r>
              <a:rPr lang="en-US" altLang="zh-TW" sz="1400" dirty="0">
                <a:latin typeface="Times New Roman" pitchFamily="18" charset="0"/>
                <a:ea typeface="DFKai-SB" pitchFamily="65" charset="-120"/>
                <a:cs typeface="Times New Roman" pitchFamily="18" charset="0"/>
              </a:rPr>
              <a:t>on the motor shaft because it does not </a:t>
            </a:r>
            <a:r>
              <a:rPr lang="en-US" altLang="zh-TW" sz="1400" dirty="0" smtClean="0">
                <a:latin typeface="Times New Roman" pitchFamily="18" charset="0"/>
                <a:ea typeface="DFKai-SB" pitchFamily="65" charset="-120"/>
                <a:cs typeface="Times New Roman" pitchFamily="18" charset="0"/>
              </a:rPr>
              <a:t>have</a:t>
            </a:r>
            <a:r>
              <a:rPr lang="zh-TW" altLang="en-US" sz="1400" dirty="0" smtClean="0">
                <a:latin typeface="Times New Roman" pitchFamily="18" charset="0"/>
                <a:ea typeface="DFKai-SB" pitchFamily="65" charset="-120"/>
                <a:cs typeface="Times New Roman" pitchFamily="18" charset="0"/>
              </a:rPr>
              <a:t> </a:t>
            </a:r>
            <a:r>
              <a:rPr lang="en-US" altLang="zh-TW" sz="1400" dirty="0" smtClean="0">
                <a:latin typeface="Times New Roman" pitchFamily="18" charset="0"/>
                <a:ea typeface="DFKai-SB" pitchFamily="65" charset="-120"/>
                <a:cs typeface="Times New Roman" pitchFamily="18" charset="0"/>
              </a:rPr>
              <a:t>enough </a:t>
            </a:r>
            <a:r>
              <a:rPr lang="en-US" altLang="zh-TW" sz="1400" dirty="0">
                <a:latin typeface="Times New Roman" pitchFamily="18" charset="0"/>
                <a:ea typeface="DFKai-SB" pitchFamily="65" charset="-120"/>
                <a:cs typeface="Times New Roman" pitchFamily="18" charset="0"/>
              </a:rPr>
              <a:t>lift to propel it</a:t>
            </a:r>
            <a:r>
              <a:rPr lang="en-US" altLang="zh-TW" sz="1400" dirty="0" smtClean="0">
                <a:latin typeface="Times New Roman" pitchFamily="18" charset="0"/>
                <a:ea typeface="DFKai-SB" pitchFamily="65" charset="-120"/>
                <a:cs typeface="Times New Roman" pitchFamily="18" charset="0"/>
              </a:rPr>
              <a:t>.</a:t>
            </a:r>
          </a:p>
          <a:p>
            <a:pPr marL="177800" indent="-177800">
              <a:buFont typeface="Wingdings" pitchFamily="2" charset="2"/>
              <a:buChar char="l"/>
            </a:pPr>
            <a:endParaRPr lang="zh-TW" altLang="en-US" sz="1400" dirty="0">
              <a:latin typeface="Times New Roman" pitchFamily="18" charset="0"/>
              <a:ea typeface="DFKai-SB" pitchFamily="65" charset="-120"/>
              <a:cs typeface="Times New Roman" pitchFamily="18" charset="0"/>
            </a:endParaRPr>
          </a:p>
        </p:txBody>
      </p:sp>
      <p:sp>
        <p:nvSpPr>
          <p:cNvPr id="6" name="文字方塊 5"/>
          <p:cNvSpPr txBox="1"/>
          <p:nvPr/>
        </p:nvSpPr>
        <p:spPr>
          <a:xfrm>
            <a:off x="5357818" y="0"/>
            <a:ext cx="3786182" cy="4374573"/>
          </a:xfrm>
          <a:prstGeom prst="rect">
            <a:avLst/>
          </a:prstGeom>
          <a:gradFill>
            <a:gsLst>
              <a:gs pos="0">
                <a:schemeClr val="accent1">
                  <a:tint val="66000"/>
                  <a:satMod val="160000"/>
                </a:schemeClr>
              </a:gs>
              <a:gs pos="60000">
                <a:schemeClr val="accent1">
                  <a:tint val="44500"/>
                  <a:satMod val="160000"/>
                </a:schemeClr>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tIns="108000" rtlCol="0">
            <a:noAutofit/>
          </a:bodyPr>
          <a:lstStyle/>
          <a:p>
            <a:pPr marL="268288" indent="-268288">
              <a:spcBef>
                <a:spcPts val="1800"/>
              </a:spcBef>
              <a:buFont typeface="+mj-lt"/>
              <a:buAutoNum type="arabicPeriod"/>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如圖連接電路，注意馬達的負極與電池的正極相接。</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68288" indent="-268288">
              <a:spcBef>
                <a:spcPts val="1200"/>
              </a:spcBef>
              <a:buFont typeface="+mj-lt"/>
              <a:buAutoNum type="arabicPeriod"/>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啟動按鍵開關</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S2</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，當馬達達全速轉動數秒後，放開</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S2</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按鍵。觀察會有何現象發生。</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68288" indent="-268288">
              <a:spcBef>
                <a:spcPts val="600"/>
              </a:spcBef>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sym typeface="Wingdings"/>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風扇應會像飛碟，自動脫離馬達的旋轉軸，騰空飛起。警告：你的頭部千萬不要直接面對即將或正在旋轉的葉片，以免受傷。</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xmlns="" val="3643416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85852" y="0"/>
            <a:ext cx="7500958" cy="642942"/>
          </a:xfrm>
        </p:spPr>
        <p:txBody>
          <a:bodyPr>
            <a:noAutofit/>
          </a:bodyPr>
          <a:lstStyle/>
          <a:p>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rPr>
              <a:t>馬達趨動螢光風扇旋轉與螺旋槳效應實驗</a:t>
            </a:r>
            <a:endParaRPr lang="zh-TW" altLang="en-US" sz="3200" b="1" dirty="0">
              <a:solidFill>
                <a:srgbClr val="0000CC"/>
              </a:solidFill>
              <a:effectLst>
                <a:outerShdw blurRad="38100" dist="38100" dir="2700000" algn="tl">
                  <a:srgbClr val="000000">
                    <a:alpha val="43137"/>
                  </a:srgbClr>
                </a:outerShdw>
              </a:effectLst>
              <a:latin typeface="DFKai-SB" pitchFamily="65" charset="-120"/>
              <a:ea typeface="DFKai-SB" pitchFamily="65" charset="-120"/>
            </a:endParaRPr>
          </a:p>
        </p:txBody>
      </p:sp>
      <p:sp>
        <p:nvSpPr>
          <p:cNvPr id="3" name="內容版面配置區 2"/>
          <p:cNvSpPr>
            <a:spLocks noGrp="1"/>
          </p:cNvSpPr>
          <p:nvPr>
            <p:ph idx="1"/>
          </p:nvPr>
        </p:nvSpPr>
        <p:spPr>
          <a:xfrm>
            <a:off x="214282" y="642918"/>
            <a:ext cx="8929718" cy="6286544"/>
          </a:xfrm>
        </p:spPr>
        <p:txBody>
          <a:bodyPr>
            <a:normAutofit fontScale="62500" lnSpcReduction="20000"/>
          </a:bodyPr>
          <a:lstStyle/>
          <a:p>
            <a:pPr marL="268288" indent="-268288">
              <a:spcBef>
                <a:spcPts val="600"/>
              </a:spcBef>
              <a:buFont typeface="+mj-lt"/>
              <a:buAutoNum type="arabicPeriod"/>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如圖連接電路，注意：馬達的負極與電池的正極相接。</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268288" indent="-268288">
              <a:spcBef>
                <a:spcPts val="600"/>
              </a:spcBef>
              <a:buFont typeface="+mj-lt"/>
              <a:buAutoNum type="arabicPeriod"/>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啟動按鍵開關</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S2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，當馬達達全速轉動數秒後，放開</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S2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按鍵。觀察會有何現象發生。</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269875" indent="-269875">
              <a:spcBef>
                <a:spcPts val="600"/>
              </a:spcBef>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Wingdings"/>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風扇應會像飛碟，自動脫離馬達的旋轉軸，騰空飛起。警告：你的頭部千萬不要直接面對即將或正在旋轉的葉片，以免受傷。</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268288" indent="-268288">
              <a:spcBef>
                <a:spcPts val="600"/>
              </a:spcBef>
              <a:buAutoNum type="arabicPeriod" startAt="3"/>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若風扇飛不太起來，問題檢修方式：</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623888" indent="-355600">
              <a:spcBef>
                <a:spcPts val="600"/>
              </a:spcBef>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檢查風扇中心底部的卡榫是否剛好卡正馬達上端的塑膠座？</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623888" indent="-355600">
              <a:spcBef>
                <a:spcPts val="600"/>
              </a:spcBef>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檢查卡榫和卡榫座之間是否卡得太緊密？若太緊，可用銼刀銼一下，使之彼此之間不要有太大的摩擦力，不必太緊密地卡在一起，</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623888" indent="-355600">
              <a:spcBef>
                <a:spcPts val="600"/>
              </a:spcBef>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(3)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則當風扇達全速旋轉時，快速連續按壓</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釋放</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S2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開關幾次，看看風扇是否能脫離馬達轉軸而飛起。</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623888" indent="-355600">
              <a:spcBef>
                <a:spcPts val="600"/>
              </a:spcBef>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(4)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若仍飛不起來，</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檢查電池是否快沒電了！若電能不足，更換新電池</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623888" indent="-355600">
              <a:spcBef>
                <a:spcPts val="600"/>
              </a:spcBef>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(5)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再不行，只能送專業或原廠檢修。</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268288" indent="-268288">
              <a:spcBef>
                <a:spcPts val="600"/>
              </a:spcBef>
              <a:buNone/>
            </a:pPr>
            <a:r>
              <a:rPr lang="en-US" altLang="zh-TW"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4.	</a:t>
            </a:r>
            <a:r>
              <a:rPr lang="zh-TW" altLang="en-US"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風扇葉片具螢光性</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：故在黑暗環境下，會產生螢光效應。</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268288" indent="1588">
              <a:spcBef>
                <a:spcPts val="600"/>
              </a:spcBef>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使用前若能將之先放在陽光中，先多吸收一些陽光中的紫外光能，則昏暗下，能產生的螢光效應越強。</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269875" indent="-269875">
              <a:spcBef>
                <a:spcPts val="1200"/>
              </a:spcBef>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5.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直流馬達應用：</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623888" indent="-354013">
              <a:spcBef>
                <a:spcPts val="1200"/>
              </a:spcBef>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使用電池裝置時，主要應用在具旋轉機制的裝備，例如電動牙刷或是玩具車。</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623888" indent="-354013">
              <a:spcBef>
                <a:spcPts val="600"/>
              </a:spcBef>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電子馬達控制比起以汽油柴油引擎做為旋轉裝置，來得容易簡單控制。</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3369014" y="936104"/>
            <a:ext cx="5486182" cy="3501008"/>
            <a:chOff x="3369014" y="936104"/>
            <a:chExt cx="5486182" cy="3501008"/>
          </a:xfrm>
        </p:grpSpPr>
        <p:grpSp>
          <p:nvGrpSpPr>
            <p:cNvPr id="6" name="群組 8"/>
            <p:cNvGrpSpPr/>
            <p:nvPr/>
          </p:nvGrpSpPr>
          <p:grpSpPr>
            <a:xfrm>
              <a:off x="3369014" y="936104"/>
              <a:ext cx="5486182" cy="3501008"/>
              <a:chOff x="3369014" y="936104"/>
              <a:chExt cx="5486182" cy="3501008"/>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69014" y="936104"/>
                <a:ext cx="5486182" cy="35010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8" name="群組 7"/>
              <p:cNvGrpSpPr/>
              <p:nvPr/>
            </p:nvGrpSpPr>
            <p:grpSpPr>
              <a:xfrm>
                <a:off x="5354796" y="3140968"/>
                <a:ext cx="738073" cy="461665"/>
                <a:chOff x="5354796" y="2205551"/>
                <a:chExt cx="738073" cy="461665"/>
              </a:xfrm>
            </p:grpSpPr>
            <p:sp>
              <p:nvSpPr>
                <p:cNvPr id="4" name="文字方塊 3"/>
                <p:cNvSpPr txBox="1"/>
                <p:nvPr/>
              </p:nvSpPr>
              <p:spPr>
                <a:xfrm>
                  <a:off x="5523482" y="2205551"/>
                  <a:ext cx="569387" cy="461665"/>
                </a:xfrm>
                <a:prstGeom prst="rect">
                  <a:avLst/>
                </a:prstGeom>
                <a:noFill/>
              </p:spPr>
              <p:txBody>
                <a:bodyPr wrap="none" rtlCol="0">
                  <a:spAutoFit/>
                </a:bodyPr>
                <a:lstStyle/>
                <a:p>
                  <a:r>
                    <a:rPr lang="en-US" altLang="zh-TW" b="1" dirty="0" smtClean="0">
                      <a:solidFill>
                        <a:srgbClr val="0000CC"/>
                      </a:solidFill>
                      <a:latin typeface="Times New Roman" panose="02020603050405020304" pitchFamily="18" charset="0"/>
                      <a:ea typeface="Adobe Gothic Std B"/>
                      <a:cs typeface="Times New Roman" panose="02020603050405020304" pitchFamily="18" charset="0"/>
                    </a:rPr>
                    <a:t>→</a:t>
                  </a:r>
                  <a:r>
                    <a:rPr lang="en-US" altLang="zh-TW" sz="2400" b="1" dirty="0" smtClean="0">
                      <a:solidFill>
                        <a:srgbClr val="FF0000"/>
                      </a:solidFill>
                      <a:latin typeface="Times New Roman" panose="02020603050405020304" pitchFamily="18" charset="0"/>
                      <a:cs typeface="Times New Roman" panose="02020603050405020304" pitchFamily="18" charset="0"/>
                    </a:rPr>
                    <a:t>2</a:t>
                  </a:r>
                  <a:endParaRPr lang="zh-TW" alt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橢圓 6"/>
                <p:cNvSpPr/>
                <p:nvPr/>
              </p:nvSpPr>
              <p:spPr>
                <a:xfrm>
                  <a:off x="5354796" y="2267580"/>
                  <a:ext cx="369332" cy="369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15"/>
              <p:cNvGrpSpPr/>
              <p:nvPr/>
            </p:nvGrpSpPr>
            <p:grpSpPr>
              <a:xfrm>
                <a:off x="5354796" y="2267580"/>
                <a:ext cx="738073" cy="461665"/>
                <a:chOff x="5354796" y="2267580"/>
                <a:chExt cx="738073" cy="461665"/>
              </a:xfrm>
            </p:grpSpPr>
            <p:sp>
              <p:nvSpPr>
                <p:cNvPr id="17" name="文字方塊 16"/>
                <p:cNvSpPr txBox="1"/>
                <p:nvPr/>
              </p:nvSpPr>
              <p:spPr>
                <a:xfrm>
                  <a:off x="5523482" y="2267580"/>
                  <a:ext cx="569387" cy="461665"/>
                </a:xfrm>
                <a:prstGeom prst="rect">
                  <a:avLst/>
                </a:prstGeom>
                <a:noFill/>
              </p:spPr>
              <p:txBody>
                <a:bodyPr wrap="none" rtlCol="0">
                  <a:spAutoFit/>
                </a:bodyPr>
                <a:lstStyle/>
                <a:p>
                  <a:r>
                    <a:rPr lang="en-US" altLang="zh-TW" b="1" dirty="0" smtClean="0">
                      <a:solidFill>
                        <a:srgbClr val="0000CC"/>
                      </a:solidFill>
                      <a:latin typeface="Times New Roman" panose="02020603050405020304" pitchFamily="18" charset="0"/>
                      <a:ea typeface="Adobe Gothic Std B"/>
                      <a:cs typeface="Times New Roman" panose="02020603050405020304" pitchFamily="18" charset="0"/>
                    </a:rPr>
                    <a:t>→</a:t>
                  </a:r>
                  <a:r>
                    <a:rPr lang="en-US" altLang="zh-TW" sz="2400" b="1" dirty="0" smtClean="0">
                      <a:solidFill>
                        <a:srgbClr val="FF0000"/>
                      </a:solidFill>
                      <a:latin typeface="Times New Roman" panose="02020603050405020304" pitchFamily="18" charset="0"/>
                      <a:cs typeface="Times New Roman" panose="02020603050405020304" pitchFamily="18" charset="0"/>
                    </a:rPr>
                    <a:t>2</a:t>
                  </a:r>
                  <a:endParaRPr lang="zh-TW" alt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橢圓 17"/>
                <p:cNvSpPr/>
                <p:nvPr/>
              </p:nvSpPr>
              <p:spPr>
                <a:xfrm>
                  <a:off x="5354796" y="2267580"/>
                  <a:ext cx="369332" cy="369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23" name="乘號 22"/>
            <p:cNvSpPr/>
            <p:nvPr/>
          </p:nvSpPr>
          <p:spPr>
            <a:xfrm>
              <a:off x="6588224" y="3347059"/>
              <a:ext cx="628619" cy="972017"/>
            </a:xfrm>
            <a:prstGeom prst="mathMultiply">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乘號 23"/>
            <p:cNvSpPr/>
            <p:nvPr/>
          </p:nvSpPr>
          <p:spPr>
            <a:xfrm>
              <a:off x="6588224" y="1526395"/>
              <a:ext cx="628619" cy="972017"/>
            </a:xfrm>
            <a:prstGeom prst="mathMultiply">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乘號 24"/>
            <p:cNvSpPr/>
            <p:nvPr/>
          </p:nvSpPr>
          <p:spPr>
            <a:xfrm>
              <a:off x="4038398" y="3347059"/>
              <a:ext cx="628619" cy="972017"/>
            </a:xfrm>
            <a:prstGeom prst="mathMultiply">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乘號 25"/>
            <p:cNvSpPr/>
            <p:nvPr/>
          </p:nvSpPr>
          <p:spPr>
            <a:xfrm>
              <a:off x="4038398" y="1526395"/>
              <a:ext cx="628619" cy="972017"/>
            </a:xfrm>
            <a:prstGeom prst="mathMultiply">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文字方塊 2"/>
          <p:cNvSpPr txBox="1"/>
          <p:nvPr/>
        </p:nvSpPr>
        <p:spPr>
          <a:xfrm>
            <a:off x="691551" y="4432463"/>
            <a:ext cx="8344945" cy="2092881"/>
          </a:xfrm>
          <a:prstGeom prst="rect">
            <a:avLst/>
          </a:prstGeom>
          <a:gradFill>
            <a:gsLst>
              <a:gs pos="0">
                <a:schemeClr val="accent1">
                  <a:tint val="66000"/>
                  <a:satMod val="160000"/>
                </a:schemeClr>
              </a:gs>
              <a:gs pos="60000">
                <a:schemeClr val="accent1">
                  <a:tint val="44500"/>
                  <a:satMod val="160000"/>
                </a:schemeClr>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358775" indent="-358775">
              <a:spcBef>
                <a:spcPts val="1200"/>
              </a:spcBef>
              <a:buFont typeface="+mj-lt"/>
              <a:buAutoNum type="arabicPeriod"/>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當</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開關</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閥</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S1</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關閉時</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切換到</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ON</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，電路</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導</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通</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直流馬達</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M1</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啟動</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並推動風扇旋轉</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58775" indent="-358775">
              <a:spcBef>
                <a:spcPts val="1200"/>
              </a:spcBef>
              <a:buFont typeface="+mj-lt"/>
              <a:buAutoNum type="arabicPeriod"/>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直流馬達被使用在電池裝置時</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主要應用在具旋轉動機的裝備</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例如電動牙刷或是玩具車</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58775" indent="-358775">
              <a:spcBef>
                <a:spcPts val="1200"/>
              </a:spcBef>
              <a:buFont typeface="+mj-lt"/>
              <a:buAutoNum type="arabicPeriod"/>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電子馬達比起汽油柴油引擎來的簡易控制</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p:cNvSpPr/>
          <p:nvPr/>
        </p:nvSpPr>
        <p:spPr>
          <a:xfrm>
            <a:off x="142844" y="500042"/>
            <a:ext cx="8858312" cy="1354217"/>
          </a:xfrm>
          <a:prstGeom prst="rect">
            <a:avLst/>
          </a:prstGeom>
        </p:spPr>
        <p:txBody>
          <a:bodyPr wrap="square">
            <a:spAutoFit/>
          </a:bodyPr>
          <a:lstStyle/>
          <a:p>
            <a:pPr marL="176213">
              <a:spcBef>
                <a:spcPts val="600"/>
              </a:spcBef>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To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show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how electricity is used to run a Direct Current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(DC) Motor. </a:t>
            </a:r>
          </a:p>
          <a:p>
            <a:pPr marL="176213">
              <a:spcBef>
                <a:spcPts val="600"/>
              </a:spcBef>
            </a:pP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如何運轉直流馬達。</a:t>
            </a:r>
            <a:endParaRPr lang="en-US" altLang="zh-TW"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176213">
              <a:spcBef>
                <a:spcPts val="600"/>
              </a:spcBef>
            </a:pP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馬達：將電能轉換成動能</a:t>
            </a:r>
            <a:endParaRPr lang="en-US" altLang="zh-TW"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矩形 18"/>
          <p:cNvSpPr/>
          <p:nvPr/>
        </p:nvSpPr>
        <p:spPr>
          <a:xfrm>
            <a:off x="395536" y="2391271"/>
            <a:ext cx="2880320" cy="1200329"/>
          </a:xfrm>
          <a:prstGeom prst="rect">
            <a:avLst/>
          </a:prstGeom>
          <a:solidFill>
            <a:schemeClr val="bg2"/>
          </a:solidFill>
          <a:ln w="38100">
            <a:solidFill>
              <a:srgbClr val="FF0000"/>
            </a:solidFill>
          </a:ln>
        </p:spPr>
        <p:txBody>
          <a:bodyPr wrap="square">
            <a:spAutoFit/>
          </a:bodyPr>
          <a:lstStyle/>
          <a:p>
            <a:pPr marL="342900" indent="-342900">
              <a:spcBef>
                <a:spcPts val="1200"/>
              </a:spcBef>
              <a:buFont typeface="Wingdings" panose="05000000000000000000" pitchFamily="2" charset="2"/>
              <a:buChar char="ü"/>
            </a:pPr>
            <a:r>
              <a:rPr lang="zh-TW" altLang="en-US" sz="2400" b="1" i="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建議</a:t>
            </a:r>
            <a:r>
              <a:rPr lang="zh-TW" altLang="en-US" sz="2400" b="1" i="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將</a:t>
            </a:r>
            <a:r>
              <a:rPr lang="en-US" altLang="zh-TW" sz="2400" b="1" i="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M1</a:t>
            </a:r>
            <a:r>
              <a:rPr lang="zh-TW" altLang="en-US" sz="2400" b="1" i="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與</a:t>
            </a:r>
            <a:r>
              <a:rPr lang="en-US" altLang="zh-TW" sz="2400" b="1" i="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S1</a:t>
            </a:r>
            <a:r>
              <a:rPr lang="zh-TW" altLang="en-US" sz="2400" b="1" i="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改建置於</a:t>
            </a:r>
            <a:r>
              <a:rPr lang="zh-TW" altLang="en-US" sz="2400" b="1" i="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第</a:t>
            </a:r>
            <a:r>
              <a:rPr lang="zh-TW" altLang="en-US" sz="2400" b="1" i="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二層，</a:t>
            </a:r>
            <a:r>
              <a:rPr lang="zh-TW" altLang="en-US" sz="2400" b="1" i="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方便</a:t>
            </a:r>
            <a:r>
              <a:rPr lang="zh-TW" altLang="en-US" sz="2400" b="1" i="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後續</a:t>
            </a:r>
            <a:r>
              <a:rPr lang="zh-TW" altLang="en-US" sz="2400" b="1" i="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實驗</a:t>
            </a:r>
            <a:r>
              <a:rPr lang="zh-TW" altLang="en-US" sz="2400" b="1" i="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b="1" i="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矩形 19"/>
          <p:cNvSpPr/>
          <p:nvPr/>
        </p:nvSpPr>
        <p:spPr>
          <a:xfrm>
            <a:off x="1714480" y="0"/>
            <a:ext cx="5329238" cy="584775"/>
          </a:xfrm>
          <a:prstGeom prst="rect">
            <a:avLst/>
          </a:prstGeom>
        </p:spPr>
        <p:txBody>
          <a:bodyPr wrap="square">
            <a:spAutoFit/>
          </a:bodyPr>
          <a:lstStyle/>
          <a:p>
            <a:pPr lvl="0"/>
            <a:r>
              <a:rPr lang="en-US" altLang="zh-TW" sz="32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DC</a:t>
            </a:r>
            <a:r>
              <a:rPr lang="zh-TW" altLang="en-US" sz="32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Motor &amp; Switch</a:t>
            </a:r>
            <a:endParaRPr lang="en-US" altLang="zh-TW" sz="3200" b="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 xmlns:p14="http://schemas.microsoft.com/office/powerpoint/2010/main" val="436615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 xmlns:a14="http://schemas.microsoft.com/office/drawing/2010/main">
                  <a14:imgLayer r:embed="">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35496" y="2328456"/>
            <a:ext cx="5179446" cy="32436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矩形 2"/>
          <p:cNvSpPr/>
          <p:nvPr/>
        </p:nvSpPr>
        <p:spPr>
          <a:xfrm>
            <a:off x="5214942" y="185727"/>
            <a:ext cx="3847025" cy="6632585"/>
          </a:xfrm>
          <a:prstGeom prst="rect">
            <a:avLst/>
          </a:prstGeom>
          <a:gradFill>
            <a:gsLst>
              <a:gs pos="0">
                <a:schemeClr val="accent1">
                  <a:tint val="66000"/>
                  <a:satMod val="160000"/>
                </a:schemeClr>
              </a:gs>
              <a:gs pos="60000">
                <a:schemeClr val="accent1">
                  <a:tint val="44500"/>
                  <a:satMod val="160000"/>
                </a:schemeClr>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63525" indent="-263525">
              <a:spcBef>
                <a:spcPts val="600"/>
              </a:spcBef>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延續實驗</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，但</a:t>
            </a:r>
            <a:r>
              <a:rPr lang="zh-TW" altLang="en-US"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將馬達反向</a:t>
            </a:r>
            <a:r>
              <a:rPr lang="zh-TW" altLang="en-US" sz="2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安裝</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馬達</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的</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極連接電池的</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極。</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263525" indent="-263525">
              <a:spcBef>
                <a:spcPts val="600"/>
              </a:spcBef>
              <a:buFont typeface="+mj-lt"/>
              <a:buAutoNum type="arabicPeriod"/>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S1</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切換到</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ON</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馬達</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將慢慢增加</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轉速。</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63525" indent="-263525">
              <a:spcBef>
                <a:spcPts val="600"/>
              </a:spcBef>
              <a:buFont typeface="+mj-lt"/>
              <a:buAutoNum type="arabicPeriod"/>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當</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馬達達到最高轉速</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後</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關閉</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電源</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S1:OFF</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風扇</a:t>
            </a:r>
            <a:r>
              <a:rPr lang="zh-TW" altLang="en-US" sz="22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將會像飛碟</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一樣升起浮在</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空中。</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263525" indent="-263525">
              <a:spcBef>
                <a:spcPts val="600"/>
              </a:spcBef>
              <a:buFont typeface="+mj-lt"/>
              <a:buAutoNum type="arabicPeriod"/>
            </a:pPr>
            <a:r>
              <a:rPr lang="zh-TW" altLang="en-US"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注意不要於直視風扇</a:t>
            </a:r>
            <a:r>
              <a:rPr lang="zh-TW" altLang="en-US" sz="2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上頭，避免</a:t>
            </a:r>
            <a:r>
              <a:rPr lang="zh-TW" altLang="en-US"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風扇飛起傷及</a:t>
            </a:r>
            <a:r>
              <a:rPr lang="zh-TW" altLang="en-US" sz="2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臉部</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263525" indent="-263525">
              <a:spcBef>
                <a:spcPts val="600"/>
              </a:spcBef>
              <a:buFont typeface="+mj-lt"/>
              <a:buAutoNum type="arabicPeriod"/>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馬達</a:t>
            </a:r>
            <a:r>
              <a:rPr lang="zh-TW" altLang="en-US" sz="20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風扇轉動將風往下</a:t>
            </a:r>
            <a:r>
              <a:rPr lang="zh-TW" altLang="en-US" sz="2000"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吹</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馬達</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停止運轉</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時</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因為</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風扇葉片未被鎖住於馬達軸</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上</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因此</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風扇葉片將會被空氣風壓反向推起而飛離馬達</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軸</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63525" indent="-263525">
              <a:spcBef>
                <a:spcPts val="600"/>
              </a:spcBef>
              <a:buFont typeface="+mj-lt"/>
              <a:buAutoNum type="arabicPeriod"/>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但假如馬達運轉過</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慢</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則</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此飛碟現象將不會</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出現</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可</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換新</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電池</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或是</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等馬達轉速達到最大值</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時</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再實驗</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p:cNvSpPr/>
          <p:nvPr/>
        </p:nvSpPr>
        <p:spPr>
          <a:xfrm>
            <a:off x="1142976" y="142852"/>
            <a:ext cx="3672408" cy="584775"/>
          </a:xfrm>
          <a:prstGeom prst="rect">
            <a:avLst/>
          </a:prstGeom>
        </p:spPr>
        <p:txBody>
          <a:bodyPr wrap="square">
            <a:spAutoFit/>
          </a:bodyPr>
          <a:lstStyle/>
          <a:p>
            <a:pPr lvl="0"/>
            <a:r>
              <a:rPr lang="en-US" altLang="zh-TW" sz="3200" b="1" dirty="0">
                <a:solidFill>
                  <a:srgbClr val="0000CC"/>
                </a:solidFill>
                <a:latin typeface="Times New Roman" panose="02020603050405020304" pitchFamily="18" charset="0"/>
                <a:cs typeface="Times New Roman" panose="02020603050405020304" pitchFamily="18" charset="0"/>
              </a:rPr>
              <a:t>(11)</a:t>
            </a:r>
            <a:r>
              <a:rPr lang="zh-TW" altLang="en-US" sz="3200" b="1" dirty="0">
                <a:solidFill>
                  <a:srgbClr val="0000CC"/>
                </a:solidFill>
                <a:latin typeface="Times New Roman" panose="02020603050405020304" pitchFamily="18" charset="0"/>
                <a:cs typeface="Times New Roman" panose="02020603050405020304" pitchFamily="18" charset="0"/>
              </a:rPr>
              <a:t> </a:t>
            </a:r>
            <a:r>
              <a:rPr lang="en-US" altLang="zh-TW" sz="3200" b="1" dirty="0">
                <a:solidFill>
                  <a:srgbClr val="0000CC"/>
                </a:solidFill>
                <a:latin typeface="Times New Roman" panose="02020603050405020304" pitchFamily="18" charset="0"/>
                <a:cs typeface="Times New Roman" panose="02020603050405020304" pitchFamily="18" charset="0"/>
              </a:rPr>
              <a:t>Flying Saucer</a:t>
            </a:r>
            <a:endParaRPr lang="zh-TW" altLang="en-US" sz="3200" b="1" dirty="0">
              <a:solidFill>
                <a:srgbClr val="0000CC"/>
              </a:solidFill>
              <a:latin typeface="Times New Roman" panose="02020603050405020304" pitchFamily="18" charset="0"/>
              <a:cs typeface="Times New Roman" panose="02020603050405020304" pitchFamily="18" charset="0"/>
            </a:endParaRPr>
          </a:p>
        </p:txBody>
      </p:sp>
      <p:sp>
        <p:nvSpPr>
          <p:cNvPr id="2" name="矩形 1"/>
          <p:cNvSpPr/>
          <p:nvPr/>
        </p:nvSpPr>
        <p:spPr>
          <a:xfrm>
            <a:off x="642910" y="714356"/>
            <a:ext cx="4314612" cy="1077218"/>
          </a:xfrm>
          <a:prstGeom prst="rect">
            <a:avLst/>
          </a:prstGeom>
        </p:spPr>
        <p:txBody>
          <a:bodyPr wrap="square">
            <a:spAutoFit/>
          </a:bodyPr>
          <a:lstStyle/>
          <a:p>
            <a:pPr lvl="0"/>
            <a:r>
              <a:rPr lang="en-US" altLang="zh-TW"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To </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make a circuit that launches the fan blade to</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simulate a flying saucer</a:t>
            </a:r>
            <a:r>
              <a:rPr lang="en-US" altLang="zh-TW"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p>
          <a:p>
            <a:pPr lvl="0"/>
            <a:r>
              <a:rPr lang="zh-TW" altLang="en-US" sz="2400" b="1"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像</a:t>
            </a:r>
            <a:r>
              <a:rPr lang="zh-TW" altLang="en-US" sz="24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飛碟一樣飛起的風扇</a:t>
            </a:r>
            <a:endParaRPr lang="en-US" altLang="zh-TW" sz="24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 xmlns:p14="http://schemas.microsoft.com/office/powerpoint/2010/main" val="3699630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7158" y="357166"/>
            <a:ext cx="5664373" cy="41559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矩形 1"/>
          <p:cNvSpPr/>
          <p:nvPr/>
        </p:nvSpPr>
        <p:spPr>
          <a:xfrm>
            <a:off x="1428728" y="0"/>
            <a:ext cx="7609728"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超快速飛碟</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(Super </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Flying </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Saucer)</a:t>
            </a:r>
            <a:endParaRPr lang="zh-TW" altLang="en-US"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179512" y="4549676"/>
            <a:ext cx="8964488" cy="2308324"/>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85750" indent="-285750">
              <a:buFont typeface="Wingdings" panose="05000000000000000000" pitchFamily="2" charset="2"/>
              <a:buChar char="l"/>
            </a:pPr>
            <a:r>
              <a:rPr lang="en-US" altLang="zh-TW" sz="2400" dirty="0" smtClean="0">
                <a:latin typeface="Times New Roman" panose="02020603050405020304" pitchFamily="18" charset="0"/>
                <a:cs typeface="Times New Roman" panose="02020603050405020304" pitchFamily="18" charset="0"/>
              </a:rPr>
              <a:t>This </a:t>
            </a:r>
            <a:r>
              <a:rPr lang="en-US" altLang="zh-TW" sz="2400" dirty="0">
                <a:latin typeface="Times New Roman" panose="02020603050405020304" pitchFamily="18" charset="0"/>
                <a:cs typeface="Times New Roman" panose="02020603050405020304" pitchFamily="18" charset="0"/>
              </a:rPr>
              <a:t>circuit will </a:t>
            </a:r>
            <a:r>
              <a:rPr lang="en-US" altLang="zh-TW" sz="2400" dirty="0">
                <a:solidFill>
                  <a:srgbClr val="C00000"/>
                </a:solidFill>
                <a:latin typeface="Times New Roman" panose="02020603050405020304" pitchFamily="18" charset="0"/>
                <a:cs typeface="Times New Roman" panose="02020603050405020304" pitchFamily="18" charset="0"/>
              </a:rPr>
              <a:t>make the fan spin faster and fly higher </a:t>
            </a:r>
            <a:r>
              <a:rPr lang="en-US" altLang="zh-TW" sz="2400" dirty="0">
                <a:latin typeface="Times New Roman" panose="02020603050405020304" pitchFamily="18" charset="0"/>
                <a:cs typeface="Times New Roman" panose="02020603050405020304" pitchFamily="18" charset="0"/>
              </a:rPr>
              <a:t>than </a:t>
            </a:r>
            <a:r>
              <a:rPr lang="en-US" altLang="zh-TW" sz="2400" dirty="0" smtClean="0">
                <a:latin typeface="Times New Roman" panose="02020603050405020304" pitchFamily="18" charset="0"/>
                <a:cs typeface="Times New Roman" panose="02020603050405020304" pitchFamily="18" charset="0"/>
              </a:rPr>
              <a:t>the</a:t>
            </a:r>
            <a:r>
              <a:rPr lang="zh-TW" altLang="en-US" sz="2400" dirty="0" smtClean="0">
                <a:latin typeface="Times New Roman" panose="02020603050405020304" pitchFamily="18" charset="0"/>
                <a:cs typeface="Times New Roman" panose="02020603050405020304" pitchFamily="18" charset="0"/>
              </a:rPr>
              <a:t> </a:t>
            </a:r>
            <a:r>
              <a:rPr lang="en-US" altLang="zh-TW" sz="2400" dirty="0" smtClean="0">
                <a:latin typeface="Times New Roman" panose="02020603050405020304" pitchFamily="18" charset="0"/>
                <a:cs typeface="Times New Roman" panose="02020603050405020304" pitchFamily="18" charset="0"/>
              </a:rPr>
              <a:t>preceding </a:t>
            </a:r>
            <a:r>
              <a:rPr lang="en-US" altLang="zh-TW" sz="2400" dirty="0">
                <a:latin typeface="Times New Roman" panose="02020603050405020304" pitchFamily="18" charset="0"/>
                <a:cs typeface="Times New Roman" panose="02020603050405020304" pitchFamily="18" charset="0"/>
              </a:rPr>
              <a:t>circuit, making it easy to lose your fan.</a:t>
            </a:r>
          </a:p>
          <a:p>
            <a:pPr marL="285750" indent="-285750">
              <a:buFont typeface="Wingdings" panose="05000000000000000000" pitchFamily="2" charset="2"/>
              <a:buChar char="l"/>
            </a:pPr>
            <a:r>
              <a:rPr lang="en-US" altLang="zh-TW" sz="2400" dirty="0" smtClean="0">
                <a:latin typeface="Times New Roman" panose="02020603050405020304" pitchFamily="18" charset="0"/>
                <a:cs typeface="Times New Roman" panose="02020603050405020304" pitchFamily="18" charset="0"/>
              </a:rPr>
              <a:t>Push </a:t>
            </a:r>
            <a:r>
              <a:rPr lang="en-US" altLang="zh-TW" sz="2400" dirty="0">
                <a:latin typeface="Times New Roman" panose="02020603050405020304" pitchFamily="18" charset="0"/>
                <a:cs typeface="Times New Roman" panose="02020603050405020304" pitchFamily="18" charset="0"/>
              </a:rPr>
              <a:t>the press switch (S2) until the motor reaches full speed, </a:t>
            </a:r>
            <a:r>
              <a:rPr lang="en-US" altLang="zh-TW" sz="2400" dirty="0" smtClean="0">
                <a:latin typeface="Times New Roman" panose="02020603050405020304" pitchFamily="18" charset="0"/>
                <a:cs typeface="Times New Roman" panose="02020603050405020304" pitchFamily="18" charset="0"/>
              </a:rPr>
              <a:t>then</a:t>
            </a:r>
            <a:r>
              <a:rPr lang="zh-TW" altLang="en-US" sz="2400" dirty="0" smtClean="0">
                <a:latin typeface="Times New Roman" panose="02020603050405020304" pitchFamily="18" charset="0"/>
                <a:cs typeface="Times New Roman" panose="02020603050405020304" pitchFamily="18" charset="0"/>
              </a:rPr>
              <a:t> </a:t>
            </a:r>
            <a:r>
              <a:rPr lang="en-US" altLang="zh-TW" sz="2400" dirty="0" smtClean="0">
                <a:latin typeface="Times New Roman" panose="02020603050405020304" pitchFamily="18" charset="0"/>
                <a:cs typeface="Times New Roman" panose="02020603050405020304" pitchFamily="18" charset="0"/>
              </a:rPr>
              <a:t>release </a:t>
            </a:r>
            <a:r>
              <a:rPr lang="en-US" altLang="zh-TW" sz="2400" dirty="0">
                <a:latin typeface="Times New Roman" panose="02020603050405020304" pitchFamily="18" charset="0"/>
                <a:cs typeface="Times New Roman" panose="02020603050405020304" pitchFamily="18" charset="0"/>
              </a:rPr>
              <a:t>it. </a:t>
            </a:r>
            <a:endParaRPr lang="en-US" altLang="zh-TW" sz="24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sz="2400" dirty="0" smtClean="0">
                <a:latin typeface="Times New Roman" panose="02020603050405020304" pitchFamily="18" charset="0"/>
                <a:cs typeface="Times New Roman" panose="02020603050405020304" pitchFamily="18" charset="0"/>
              </a:rPr>
              <a:t>The </a:t>
            </a:r>
            <a:r>
              <a:rPr lang="en-US" altLang="zh-TW" sz="2400" dirty="0">
                <a:latin typeface="Times New Roman" panose="02020603050405020304" pitchFamily="18" charset="0"/>
                <a:cs typeface="Times New Roman" panose="02020603050405020304" pitchFamily="18" charset="0"/>
              </a:rPr>
              <a:t>fan blade should rise and float through the air like a </a:t>
            </a:r>
            <a:r>
              <a:rPr lang="en-US" altLang="zh-TW" sz="2400" dirty="0" smtClean="0">
                <a:latin typeface="Times New Roman" panose="02020603050405020304" pitchFamily="18" charset="0"/>
                <a:cs typeface="Times New Roman" panose="02020603050405020304" pitchFamily="18" charset="0"/>
              </a:rPr>
              <a:t>flying</a:t>
            </a:r>
            <a:r>
              <a:rPr lang="zh-TW" altLang="en-US" sz="2400" dirty="0" smtClean="0">
                <a:latin typeface="Times New Roman" panose="02020603050405020304" pitchFamily="18" charset="0"/>
                <a:cs typeface="Times New Roman" panose="02020603050405020304" pitchFamily="18" charset="0"/>
              </a:rPr>
              <a:t> </a:t>
            </a:r>
            <a:r>
              <a:rPr lang="en-US" altLang="zh-TW" sz="2400" dirty="0" smtClean="0">
                <a:latin typeface="Times New Roman" panose="02020603050405020304" pitchFamily="18" charset="0"/>
                <a:cs typeface="Times New Roman" panose="02020603050405020304" pitchFamily="18" charset="0"/>
              </a:rPr>
              <a:t>saucer</a:t>
            </a:r>
            <a:r>
              <a:rPr lang="en-US" altLang="zh-TW" sz="2400" dirty="0">
                <a:latin typeface="Times New Roman" panose="02020603050405020304" pitchFamily="18" charset="0"/>
                <a:cs typeface="Times New Roman" panose="02020603050405020304" pitchFamily="18" charset="0"/>
              </a:rPr>
              <a:t>. Be careful not to look directly down on fan blade when it </a:t>
            </a:r>
            <a:r>
              <a:rPr lang="en-US" altLang="zh-TW" sz="2400" dirty="0" smtClean="0">
                <a:latin typeface="Times New Roman" panose="02020603050405020304" pitchFamily="18" charset="0"/>
                <a:cs typeface="Times New Roman" panose="02020603050405020304" pitchFamily="18" charset="0"/>
              </a:rPr>
              <a:t>is</a:t>
            </a:r>
            <a:r>
              <a:rPr lang="zh-TW" altLang="en-US" sz="2400" dirty="0" smtClean="0">
                <a:latin typeface="Times New Roman" panose="02020603050405020304" pitchFamily="18" charset="0"/>
                <a:cs typeface="Times New Roman" panose="02020603050405020304" pitchFamily="18" charset="0"/>
              </a:rPr>
              <a:t> </a:t>
            </a:r>
            <a:r>
              <a:rPr lang="en-US" altLang="zh-TW" sz="2400" dirty="0" smtClean="0">
                <a:latin typeface="Times New Roman" panose="02020603050405020304" pitchFamily="18" charset="0"/>
                <a:cs typeface="Times New Roman" panose="02020603050405020304" pitchFamily="18" charset="0"/>
              </a:rPr>
              <a:t>spinning</a:t>
            </a:r>
            <a:r>
              <a:rPr lang="en-US" altLang="zh-TW" sz="2400" dirty="0">
                <a:latin typeface="Times New Roman" panose="02020603050405020304" pitchFamily="18" charset="0"/>
                <a:cs typeface="Times New Roman" panose="02020603050405020304" pitchFamily="18" charset="0"/>
              </a:rPr>
              <a:t>.</a:t>
            </a:r>
            <a:endParaRPr lang="zh-TW" altLang="en-US" sz="2400" dirty="0">
              <a:latin typeface="Times New Roman" panose="02020603050405020304" pitchFamily="18" charset="0"/>
              <a:cs typeface="Times New Roman" panose="02020603050405020304" pitchFamily="18" charset="0"/>
            </a:endParaRPr>
          </a:p>
        </p:txBody>
      </p:sp>
      <p:sp>
        <p:nvSpPr>
          <p:cNvPr id="5" name="圓角矩形 4"/>
          <p:cNvSpPr/>
          <p:nvPr/>
        </p:nvSpPr>
        <p:spPr>
          <a:xfrm>
            <a:off x="1403648" y="2266603"/>
            <a:ext cx="2880320" cy="2170509"/>
          </a:xfrm>
          <a:prstGeom prst="roundRect">
            <a:avLst/>
          </a:prstGeom>
          <a:noFill/>
          <a:ln w="63500">
            <a:solidFill>
              <a:srgbClr val="0000CC"/>
            </a:solidFill>
            <a:prstDash val="sysDash"/>
          </a:ln>
          <a:effectLst/>
        </p:spPr>
        <p:txBody>
          <a:bodyPr wrap="square" rtlCol="0" anchor="ctr">
            <a:sp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sp>
        <p:nvSpPr>
          <p:cNvPr id="6" name="矩形 5"/>
          <p:cNvSpPr/>
          <p:nvPr/>
        </p:nvSpPr>
        <p:spPr>
          <a:xfrm>
            <a:off x="6215042" y="1643050"/>
            <a:ext cx="2928958" cy="1865126"/>
          </a:xfrm>
          <a:prstGeom prst="rect">
            <a:avLst/>
          </a:prstGeom>
        </p:spPr>
        <p:txBody>
          <a:bodyPr wrap="square">
            <a:spAutoFit/>
          </a:bodyPr>
          <a:lstStyle/>
          <a:p>
            <a:pPr marL="269875" indent="-269875">
              <a:lnSpc>
                <a:spcPct val="120000"/>
              </a:lnSpc>
            </a:pPr>
            <a:r>
              <a:rPr lang="zh-TW" altLang="en-US" sz="2400" b="1" dirty="0" smtClean="0">
                <a:solidFill>
                  <a:prstClr val="black"/>
                </a:solidFill>
                <a:latin typeface="Times New Roman" pitchFamily="18" charset="0"/>
                <a:ea typeface="DFKai-SB" pitchFamily="65" charset="-120"/>
                <a:cs typeface="Times New Roman" pitchFamily="18" charset="0"/>
                <a:sym typeface="Wingdings"/>
              </a:rPr>
              <a:t></a:t>
            </a:r>
            <a:r>
              <a:rPr lang="zh-TW" altLang="en-US" sz="2400" b="1" dirty="0" smtClean="0">
                <a:solidFill>
                  <a:prstClr val="black"/>
                </a:solidFill>
                <a:latin typeface="Times New Roman" pitchFamily="18" charset="0"/>
                <a:ea typeface="DFKai-SB" pitchFamily="65" charset="-120"/>
                <a:cs typeface="Times New Roman" pitchFamily="18" charset="0"/>
              </a:rPr>
              <a:t>風扇轉速更快；</a:t>
            </a:r>
            <a:endParaRPr lang="en-US" altLang="zh-TW" sz="2400" b="1" dirty="0" smtClean="0">
              <a:solidFill>
                <a:prstClr val="black"/>
              </a:solidFill>
              <a:latin typeface="Times New Roman" pitchFamily="18" charset="0"/>
              <a:ea typeface="DFKai-SB" pitchFamily="65" charset="-120"/>
              <a:cs typeface="Times New Roman" pitchFamily="18" charset="0"/>
            </a:endParaRPr>
          </a:p>
          <a:p>
            <a:pPr marL="269875" indent="-269875">
              <a:lnSpc>
                <a:spcPct val="120000"/>
              </a:lnSpc>
            </a:pPr>
            <a:r>
              <a:rPr lang="zh-TW" altLang="en-US" sz="2400" b="1" dirty="0" smtClean="0">
                <a:solidFill>
                  <a:prstClr val="black"/>
                </a:solidFill>
                <a:latin typeface="Times New Roman" pitchFamily="18" charset="0"/>
                <a:ea typeface="DFKai-SB" pitchFamily="65" charset="-120"/>
                <a:cs typeface="Times New Roman" pitchFamily="18" charset="0"/>
                <a:sym typeface="Wingdings"/>
              </a:rPr>
              <a:t></a:t>
            </a:r>
            <a:r>
              <a:rPr lang="zh-TW" altLang="en-US" sz="2400" b="1" dirty="0" smtClean="0">
                <a:solidFill>
                  <a:prstClr val="black"/>
                </a:solidFill>
                <a:latin typeface="Times New Roman" pitchFamily="18" charset="0"/>
                <a:ea typeface="DFKai-SB" pitchFamily="65" charset="-120"/>
                <a:cs typeface="Times New Roman" pitchFamily="18" charset="0"/>
              </a:rPr>
              <a:t>馬達減速後，</a:t>
            </a:r>
            <a:endParaRPr lang="en-US" altLang="zh-TW" sz="2400" b="1" dirty="0" smtClean="0">
              <a:solidFill>
                <a:prstClr val="black"/>
              </a:solidFill>
              <a:latin typeface="Times New Roman" pitchFamily="18" charset="0"/>
              <a:ea typeface="DFKai-SB" pitchFamily="65" charset="-120"/>
              <a:cs typeface="Times New Roman" pitchFamily="18" charset="0"/>
            </a:endParaRPr>
          </a:p>
          <a:p>
            <a:pPr marL="269875" indent="-269875">
              <a:lnSpc>
                <a:spcPct val="120000"/>
              </a:lnSpc>
            </a:pPr>
            <a:r>
              <a:rPr lang="zh-TW" altLang="en-US" sz="2400" b="1" dirty="0" smtClean="0">
                <a:solidFill>
                  <a:prstClr val="black"/>
                </a:solidFill>
                <a:latin typeface="Times New Roman" pitchFamily="18" charset="0"/>
                <a:ea typeface="DFKai-SB" pitchFamily="65" charset="-120"/>
                <a:cs typeface="Times New Roman" pitchFamily="18" charset="0"/>
                <a:sym typeface="Wingdings"/>
              </a:rPr>
              <a:t></a:t>
            </a:r>
            <a:r>
              <a:rPr lang="zh-TW" altLang="en-US" sz="2400" b="1" dirty="0" smtClean="0">
                <a:solidFill>
                  <a:prstClr val="black"/>
                </a:solidFill>
                <a:latin typeface="Times New Roman" pitchFamily="18" charset="0"/>
                <a:ea typeface="DFKai-SB" pitchFamily="65" charset="-120"/>
                <a:cs typeface="Times New Roman" pitchFamily="18" charset="0"/>
              </a:rPr>
              <a:t>風扇有沒有飛得更高？</a:t>
            </a:r>
            <a:endParaRPr lang="zh-TW" altLang="en-US" b="1" dirty="0"/>
          </a:p>
        </p:txBody>
      </p:sp>
      <p:sp>
        <p:nvSpPr>
          <p:cNvPr id="7" name="矩形 6"/>
          <p:cNvSpPr/>
          <p:nvPr/>
        </p:nvSpPr>
        <p:spPr>
          <a:xfrm>
            <a:off x="5715008" y="1000108"/>
            <a:ext cx="3428992" cy="609398"/>
          </a:xfrm>
          <a:prstGeom prst="rect">
            <a:avLst/>
          </a:prstGeom>
        </p:spPr>
        <p:txBody>
          <a:bodyPr wrap="square">
            <a:spAutoFit/>
          </a:bodyPr>
          <a:lstStyle/>
          <a:p>
            <a:pPr marL="269875" lvl="0">
              <a:lnSpc>
                <a:spcPct val="120000"/>
              </a:lnSpc>
            </a:pPr>
            <a:r>
              <a:rPr lang="zh-TW" altLang="en-US" sz="2800" b="1" dirty="0" smtClean="0">
                <a:solidFill>
                  <a:prstClr val="black"/>
                </a:solidFill>
                <a:latin typeface="Times New Roman" pitchFamily="18" charset="0"/>
                <a:ea typeface="DFKai-SB" pitchFamily="65" charset="-120"/>
                <a:cs typeface="Times New Roman" pitchFamily="18" charset="0"/>
              </a:rPr>
              <a:t>多加一組</a:t>
            </a:r>
            <a:r>
              <a:rPr lang="en-US" altLang="zh-TW" sz="2800" b="1" dirty="0" smtClean="0">
                <a:solidFill>
                  <a:prstClr val="black"/>
                </a:solidFill>
                <a:latin typeface="Times New Roman" pitchFamily="18" charset="0"/>
                <a:ea typeface="DFKai-SB" pitchFamily="65" charset="-120"/>
                <a:cs typeface="Times New Roman" pitchFamily="18" charset="0"/>
              </a:rPr>
              <a:t>3V</a:t>
            </a:r>
            <a:r>
              <a:rPr lang="zh-TW" altLang="en-US" sz="2800" b="1" dirty="0" smtClean="0">
                <a:solidFill>
                  <a:prstClr val="black"/>
                </a:solidFill>
                <a:latin typeface="Times New Roman" pitchFamily="18" charset="0"/>
                <a:ea typeface="DFKai-SB" pitchFamily="65" charset="-120"/>
                <a:cs typeface="Times New Roman" pitchFamily="18" charset="0"/>
              </a:rPr>
              <a:t>電池組</a:t>
            </a:r>
            <a:endParaRPr lang="en-US" altLang="zh-TW" sz="2800" b="1" dirty="0" smtClean="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89210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BEBA8EAE-BF5A-486C-A8C5-ECC9F3942E4B}">
                <a14:imgProps xmlns="" xmlns:a14="http://schemas.microsoft.com/office/drawing/2010/main">
                  <a14:imgLayer r:embed="">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570" y="980728"/>
            <a:ext cx="4500562" cy="45093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 xmlns:a14="http://schemas.microsoft.com/office/drawing/2010/main">
                  <a14:imgLayer r:embed="">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4393628" y="1052166"/>
            <a:ext cx="4714876" cy="44968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矩形 3"/>
          <p:cNvSpPr/>
          <p:nvPr/>
        </p:nvSpPr>
        <p:spPr>
          <a:xfrm>
            <a:off x="571472" y="47526"/>
            <a:ext cx="3571901" cy="1077218"/>
          </a:xfrm>
          <a:prstGeom prst="rect">
            <a:avLst/>
          </a:prstGeom>
        </p:spPr>
        <p:txBody>
          <a:bodyPr wrap="square">
            <a:spAutoFit/>
          </a:bodyPr>
          <a:lstStyle/>
          <a:p>
            <a:pPr lvl="0" algn="ctr"/>
            <a:r>
              <a:rPr lang="en-US" altLang="zh-TW" sz="3200" b="1" dirty="0">
                <a:solidFill>
                  <a:srgbClr val="0000CC"/>
                </a:solidFill>
                <a:latin typeface="Times New Roman" panose="02020603050405020304" pitchFamily="18" charset="0"/>
                <a:cs typeface="Times New Roman" panose="02020603050405020304" pitchFamily="18" charset="0"/>
              </a:rPr>
              <a:t>(5) Lamp &amp; Fan </a:t>
            </a:r>
            <a:endParaRPr lang="en-US" altLang="zh-TW" sz="3200" b="1" dirty="0" smtClean="0">
              <a:solidFill>
                <a:srgbClr val="0000CC"/>
              </a:solidFill>
              <a:latin typeface="Times New Roman" panose="02020603050405020304" pitchFamily="18" charset="0"/>
              <a:cs typeface="Times New Roman" panose="02020603050405020304" pitchFamily="18" charset="0"/>
            </a:endParaRPr>
          </a:p>
          <a:p>
            <a:pPr lvl="0" algn="ctr"/>
            <a:r>
              <a:rPr lang="en-US" altLang="zh-TW" sz="3200" b="1" dirty="0" smtClean="0">
                <a:solidFill>
                  <a:srgbClr val="0000CC"/>
                </a:solidFill>
                <a:latin typeface="Times New Roman" panose="02020603050405020304" pitchFamily="18" charset="0"/>
                <a:cs typeface="Times New Roman" panose="02020603050405020304" pitchFamily="18" charset="0"/>
              </a:rPr>
              <a:t>in </a:t>
            </a:r>
            <a:r>
              <a:rPr lang="en-US" altLang="zh-TW" sz="3200" b="1" dirty="0">
                <a:solidFill>
                  <a:srgbClr val="0000CC"/>
                </a:solidFill>
                <a:latin typeface="Times New Roman" panose="02020603050405020304" pitchFamily="18" charset="0"/>
                <a:cs typeface="Times New Roman" panose="02020603050405020304" pitchFamily="18" charset="0"/>
              </a:rPr>
              <a:t>Series</a:t>
            </a:r>
            <a:endParaRPr lang="zh-TW" altLang="en-US" sz="3200" b="1" dirty="0">
              <a:solidFill>
                <a:srgbClr val="0000CC"/>
              </a:solidFill>
              <a:latin typeface="Times New Roman" panose="02020603050405020304" pitchFamily="18" charset="0"/>
              <a:cs typeface="Times New Roman" panose="02020603050405020304" pitchFamily="18" charset="0"/>
            </a:endParaRPr>
          </a:p>
        </p:txBody>
      </p:sp>
      <p:sp>
        <p:nvSpPr>
          <p:cNvPr id="5" name="矩形 4"/>
          <p:cNvSpPr/>
          <p:nvPr/>
        </p:nvSpPr>
        <p:spPr>
          <a:xfrm>
            <a:off x="4932040" y="47526"/>
            <a:ext cx="3857652" cy="1077218"/>
          </a:xfrm>
          <a:prstGeom prst="rect">
            <a:avLst/>
          </a:prstGeom>
        </p:spPr>
        <p:txBody>
          <a:bodyPr wrap="square">
            <a:spAutoFit/>
          </a:bodyPr>
          <a:lstStyle/>
          <a:p>
            <a:pPr lvl="0" algn="ctr"/>
            <a:r>
              <a:rPr lang="en-US" altLang="zh-TW" sz="3200" b="1" dirty="0">
                <a:solidFill>
                  <a:srgbClr val="0000CC"/>
                </a:solidFill>
                <a:latin typeface="Times New Roman" panose="02020603050405020304" pitchFamily="18" charset="0"/>
                <a:cs typeface="Times New Roman" panose="02020603050405020304" pitchFamily="18" charset="0"/>
              </a:rPr>
              <a:t>(6) Lamp &amp; Fan </a:t>
            </a:r>
            <a:endParaRPr lang="en-US" altLang="zh-TW" sz="3200" b="1" dirty="0" smtClean="0">
              <a:solidFill>
                <a:srgbClr val="0000CC"/>
              </a:solidFill>
              <a:latin typeface="Times New Roman" panose="02020603050405020304" pitchFamily="18" charset="0"/>
              <a:cs typeface="Times New Roman" panose="02020603050405020304" pitchFamily="18" charset="0"/>
            </a:endParaRPr>
          </a:p>
          <a:p>
            <a:pPr lvl="0" algn="ctr"/>
            <a:r>
              <a:rPr lang="en-US" altLang="zh-TW" sz="3200" b="1" dirty="0" smtClean="0">
                <a:solidFill>
                  <a:srgbClr val="0000CC"/>
                </a:solidFill>
                <a:latin typeface="Times New Roman" panose="02020603050405020304" pitchFamily="18" charset="0"/>
                <a:cs typeface="Times New Roman" panose="02020603050405020304" pitchFamily="18" charset="0"/>
              </a:rPr>
              <a:t>in </a:t>
            </a:r>
            <a:r>
              <a:rPr lang="en-US" altLang="zh-TW" sz="3200" b="1" dirty="0">
                <a:solidFill>
                  <a:srgbClr val="0000CC"/>
                </a:solidFill>
                <a:latin typeface="Times New Roman" panose="02020603050405020304" pitchFamily="18" charset="0"/>
                <a:cs typeface="Times New Roman" panose="02020603050405020304" pitchFamily="18" charset="0"/>
              </a:rPr>
              <a:t>Parallel</a:t>
            </a:r>
            <a:endParaRPr lang="zh-TW" altLang="en-US" sz="3200" b="1" dirty="0">
              <a:solidFill>
                <a:srgbClr val="0000CC"/>
              </a:solidFill>
              <a:latin typeface="Times New Roman" panose="02020603050405020304" pitchFamily="18" charset="0"/>
              <a:cs typeface="Times New Roman" panose="02020603050405020304" pitchFamily="18" charset="0"/>
            </a:endParaRPr>
          </a:p>
        </p:txBody>
      </p:sp>
      <p:sp>
        <p:nvSpPr>
          <p:cNvPr id="6" name="矩形 5"/>
          <p:cNvSpPr/>
          <p:nvPr/>
        </p:nvSpPr>
        <p:spPr>
          <a:xfrm>
            <a:off x="1259632" y="5542098"/>
            <a:ext cx="2736304" cy="1200329"/>
          </a:xfrm>
          <a:prstGeom prst="rect">
            <a:avLst/>
          </a:prstGeom>
          <a:ln w="19050">
            <a:solidFill>
              <a:srgbClr val="0000CC"/>
            </a:solidFill>
          </a:ln>
        </p:spPr>
        <p:txBody>
          <a:bodyPr wrap="square">
            <a:spAutoFit/>
          </a:bodyPr>
          <a:lstStyle/>
          <a:p>
            <a:pPr algn="ct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串聯電燈與</a:t>
            </a: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風扇</a:t>
            </a:r>
            <a:endParaRPr lang="en-US" altLang="zh-TW"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400" b="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移除風扇葉片</a:t>
            </a:r>
            <a:r>
              <a:rPr lang="zh-TW" altLang="en-US" sz="24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後，</a:t>
            </a:r>
            <a:endParaRPr lang="en-US" altLang="zh-TW" sz="24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4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留意</a:t>
            </a:r>
            <a:r>
              <a:rPr lang="zh-TW" altLang="en-US" sz="2400" b="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電燈將</a:t>
            </a:r>
            <a:r>
              <a:rPr lang="zh-TW" altLang="en-US" sz="24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熄滅</a:t>
            </a:r>
            <a:r>
              <a:rPr lang="zh-TW" altLang="en-US" sz="2400" b="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4788024" y="5622339"/>
            <a:ext cx="4283968" cy="830997"/>
          </a:xfrm>
          <a:prstGeom prst="rect">
            <a:avLst/>
          </a:prstGeom>
          <a:ln w="19050">
            <a:solidFill>
              <a:srgbClr val="0000CC"/>
            </a:solidFill>
          </a:ln>
        </p:spPr>
        <p:txBody>
          <a:bodyPr wrap="square">
            <a:spAutoFit/>
          </a:bodyPr>
          <a:lstStyle/>
          <a:p>
            <a:pPr algn="ct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並聯電燈與</a:t>
            </a: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風扇</a:t>
            </a:r>
            <a:endParaRPr lang="en-US" altLang="zh-TW"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4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電燈</a:t>
            </a:r>
            <a:r>
              <a:rPr lang="zh-TW" altLang="en-US" sz="2400" b="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不會影響流經馬達的</a:t>
            </a:r>
            <a:r>
              <a:rPr lang="zh-TW" altLang="en-US" sz="24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電流</a:t>
            </a:r>
            <a:endParaRPr lang="zh-TW" altLang="en-US" sz="2400"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BEBA8EAE-BF5A-486C-A8C5-ECC9F3942E4B}">
                <a14:imgProps xmlns="" xmlns:a14="http://schemas.microsoft.com/office/drawing/2010/main">
                  <a14:imgLayer r:embed="">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107504" y="908720"/>
            <a:ext cx="5112568" cy="53417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矩形 2"/>
          <p:cNvSpPr/>
          <p:nvPr/>
        </p:nvSpPr>
        <p:spPr>
          <a:xfrm>
            <a:off x="5292080" y="1774552"/>
            <a:ext cx="3707904" cy="4801314"/>
          </a:xfrm>
          <a:prstGeom prst="rect">
            <a:avLst/>
          </a:prstGeom>
          <a:gradFill>
            <a:gsLst>
              <a:gs pos="0">
                <a:schemeClr val="accent1">
                  <a:tint val="66000"/>
                  <a:satMod val="160000"/>
                </a:schemeClr>
              </a:gs>
              <a:gs pos="60000">
                <a:schemeClr val="accent1">
                  <a:tint val="44500"/>
                  <a:satMod val="160000"/>
                </a:schemeClr>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358775" indent="-358775">
              <a:spcBef>
                <a:spcPts val="1200"/>
              </a:spcBef>
              <a:buFont typeface="+mj-lt"/>
              <a:buAutoNum type="arabicPeriod"/>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開啟</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電源</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S1:ON</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電流</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流經</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S1</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M1</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L1</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再回到</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電池</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此時</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風扇與電燈都會作</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動。</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358775" indent="-358775">
              <a:spcBef>
                <a:spcPts val="1200"/>
              </a:spcBef>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當</a:t>
            </a:r>
            <a:r>
              <a:rPr lang="zh-TW" altLang="en-US"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按壓</a:t>
            </a:r>
            <a:r>
              <a:rPr lang="en-US" altLang="zh-TW"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S2</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時</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(S2</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電阻遠小於</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L1</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，電流</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將改流經</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S2</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此時</a:t>
            </a:r>
            <a:r>
              <a:rPr lang="en-US" altLang="zh-TW" sz="22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L1</a:t>
            </a:r>
            <a:r>
              <a:rPr lang="zh-TW" altLang="en-US" sz="22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呈現短路不會亮</a:t>
            </a:r>
            <a:r>
              <a:rPr lang="zh-TW" altLang="en-US" sz="2200"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燈</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且</a:t>
            </a:r>
            <a:r>
              <a:rPr lang="zh-TW" altLang="en-US" sz="2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馬達風扇轉速變</a:t>
            </a:r>
            <a:r>
              <a:rPr lang="zh-TW" altLang="en-US" sz="22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快</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358775" indent="-358775">
              <a:spcBef>
                <a:spcPts val="1200"/>
              </a:spcBef>
              <a:buFont typeface="+mj-lt"/>
              <a:buAutoNum type="arabicPeriod"/>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商業型</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風扇</a:t>
            </a:r>
            <a:r>
              <a:rPr lang="zh-TW" altLang="en-US" sz="2200"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不會使用增加電阻方式來調變風量</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因為電阻會產生熱</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會使用變壓器或其他電子裝置來改變風扇跨壓使風量可調</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5" name="矩形 4"/>
          <p:cNvSpPr/>
          <p:nvPr/>
        </p:nvSpPr>
        <p:spPr>
          <a:xfrm>
            <a:off x="285720" y="428604"/>
            <a:ext cx="4806374" cy="584775"/>
          </a:xfrm>
          <a:prstGeom prst="rect">
            <a:avLst/>
          </a:prstGeom>
        </p:spPr>
        <p:txBody>
          <a:bodyPr wrap="square">
            <a:spAutoFit/>
          </a:bodyPr>
          <a:lstStyle/>
          <a:p>
            <a:pPr lvl="0"/>
            <a:r>
              <a:rPr lang="en-US" altLang="zh-TW" sz="3200" b="1" dirty="0">
                <a:solidFill>
                  <a:srgbClr val="0000CC"/>
                </a:solidFill>
                <a:latin typeface="Times New Roman" panose="02020603050405020304" pitchFamily="18" charset="0"/>
                <a:cs typeface="Times New Roman" panose="02020603050405020304" pitchFamily="18" charset="0"/>
              </a:rPr>
              <a:t>(13)</a:t>
            </a:r>
            <a:r>
              <a:rPr lang="zh-TW" altLang="en-US" sz="3200" b="1" dirty="0">
                <a:solidFill>
                  <a:srgbClr val="0000CC"/>
                </a:solidFill>
                <a:latin typeface="Times New Roman" panose="02020603050405020304" pitchFamily="18" charset="0"/>
                <a:cs typeface="Times New Roman" panose="02020603050405020304" pitchFamily="18" charset="0"/>
              </a:rPr>
              <a:t> </a:t>
            </a:r>
            <a:r>
              <a:rPr lang="en-US" altLang="zh-TW" sz="3200" b="1" dirty="0">
                <a:solidFill>
                  <a:srgbClr val="0000CC"/>
                </a:solidFill>
                <a:latin typeface="Times New Roman" panose="02020603050405020304" pitchFamily="18" charset="0"/>
                <a:cs typeface="Times New Roman" panose="02020603050405020304" pitchFamily="18" charset="0"/>
              </a:rPr>
              <a:t>Two-Speed Fan</a:t>
            </a:r>
            <a:endParaRPr lang="zh-TW" altLang="en-US" sz="3200" b="1" dirty="0">
              <a:solidFill>
                <a:srgbClr val="0000CC"/>
              </a:solidFill>
              <a:latin typeface="Times New Roman" panose="02020603050405020304" pitchFamily="18" charset="0"/>
              <a:cs typeface="Times New Roman" panose="02020603050405020304" pitchFamily="18" charset="0"/>
            </a:endParaRPr>
          </a:p>
        </p:txBody>
      </p:sp>
      <p:sp>
        <p:nvSpPr>
          <p:cNvPr id="2" name="矩形 1"/>
          <p:cNvSpPr/>
          <p:nvPr/>
        </p:nvSpPr>
        <p:spPr>
          <a:xfrm>
            <a:off x="4900417" y="311524"/>
            <a:ext cx="4158214" cy="1077218"/>
          </a:xfrm>
          <a:prstGeom prst="rect">
            <a:avLst/>
          </a:prstGeom>
        </p:spPr>
        <p:txBody>
          <a:bodyPr wrap="square">
            <a:spAutoFit/>
          </a:bodyPr>
          <a:lstStyle/>
          <a:p>
            <a:pPr lvl="0" algn="ctr"/>
            <a:r>
              <a:rPr lang="en-US" altLang="zh-TW"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To </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show how switches can increase or decrease</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the speed of an electric fan. </a:t>
            </a:r>
            <a:endParaRPr lang="en-US" altLang="zh-TW"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lvl="0" algn="ctr"/>
            <a:r>
              <a:rPr lang="zh-TW" altLang="en-US" sz="24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設計</a:t>
            </a:r>
            <a:r>
              <a:rPr lang="zh-TW" altLang="en-US" sz="2400" b="1"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如何改變</a:t>
            </a:r>
            <a:r>
              <a:rPr lang="zh-TW" altLang="en-US" sz="24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風扇</a:t>
            </a:r>
            <a:r>
              <a:rPr lang="zh-TW" altLang="en-US" sz="2400" b="1"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速度</a:t>
            </a:r>
            <a:endParaRPr lang="en-US" altLang="zh-TW" sz="24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 xmlns:p14="http://schemas.microsoft.com/office/powerpoint/2010/main" val="2093295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p:nvPr/>
        </p:nvGrpSpPr>
        <p:grpSpPr>
          <a:xfrm>
            <a:off x="107504" y="494933"/>
            <a:ext cx="8943172" cy="6274187"/>
            <a:chOff x="265996" y="619183"/>
            <a:chExt cx="8617585" cy="6238817"/>
          </a:xfrm>
        </p:grpSpPr>
        <p:grpSp>
          <p:nvGrpSpPr>
            <p:cNvPr id="6" name="群組 5"/>
            <p:cNvGrpSpPr/>
            <p:nvPr/>
          </p:nvGrpSpPr>
          <p:grpSpPr>
            <a:xfrm>
              <a:off x="870906" y="619183"/>
              <a:ext cx="8012675" cy="6238817"/>
              <a:chOff x="870906" y="619183"/>
              <a:chExt cx="8012675" cy="6238817"/>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3639" b="4813"/>
              <a:stretch/>
            </p:blipFill>
            <p:spPr bwMode="auto">
              <a:xfrm>
                <a:off x="963085" y="619183"/>
                <a:ext cx="7920496" cy="62388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矩形 4"/>
              <p:cNvSpPr/>
              <p:nvPr/>
            </p:nvSpPr>
            <p:spPr>
              <a:xfrm>
                <a:off x="870906" y="5220878"/>
                <a:ext cx="604749" cy="1520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p:cNvGrpSpPr/>
            <p:nvPr/>
          </p:nvGrpSpPr>
          <p:grpSpPr>
            <a:xfrm>
              <a:off x="265996" y="2132856"/>
              <a:ext cx="849620" cy="1512168"/>
              <a:chOff x="123990" y="2226423"/>
              <a:chExt cx="849620" cy="1512168"/>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3990" y="2226423"/>
                <a:ext cx="849620" cy="15121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8" name="直線接點 7"/>
              <p:cNvCxnSpPr/>
              <p:nvPr/>
            </p:nvCxnSpPr>
            <p:spPr>
              <a:xfrm>
                <a:off x="321518" y="2264840"/>
                <a:ext cx="650082"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3" name="矩形 2"/>
          <p:cNvSpPr/>
          <p:nvPr/>
        </p:nvSpPr>
        <p:spPr>
          <a:xfrm>
            <a:off x="3347864" y="-27384"/>
            <a:ext cx="3384376"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Big Circuit</a:t>
            </a:r>
            <a:endParaRPr lang="zh-TW" altLang="en-US"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697769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6804248" y="6098"/>
            <a:ext cx="2220985" cy="1478686"/>
            <a:chOff x="265996" y="619183"/>
            <a:chExt cx="8617585" cy="6238817"/>
          </a:xfrm>
        </p:grpSpPr>
        <p:grpSp>
          <p:nvGrpSpPr>
            <p:cNvPr id="5" name="群組 4"/>
            <p:cNvGrpSpPr/>
            <p:nvPr/>
          </p:nvGrpSpPr>
          <p:grpSpPr>
            <a:xfrm>
              <a:off x="870906" y="619183"/>
              <a:ext cx="8012675" cy="6238817"/>
              <a:chOff x="870906" y="619183"/>
              <a:chExt cx="8012675" cy="6238817"/>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639" b="4813"/>
              <a:stretch/>
            </p:blipFill>
            <p:spPr bwMode="auto">
              <a:xfrm>
                <a:off x="963085" y="619183"/>
                <a:ext cx="7920496" cy="62388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矩形 9"/>
              <p:cNvSpPr/>
              <p:nvPr/>
            </p:nvSpPr>
            <p:spPr>
              <a:xfrm>
                <a:off x="870906" y="5220878"/>
                <a:ext cx="604749" cy="1520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 name="群組 5"/>
            <p:cNvGrpSpPr/>
            <p:nvPr/>
          </p:nvGrpSpPr>
          <p:grpSpPr>
            <a:xfrm>
              <a:off x="265996" y="2132856"/>
              <a:ext cx="849620" cy="1512168"/>
              <a:chOff x="123990" y="2226423"/>
              <a:chExt cx="849620" cy="1512168"/>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3990" y="2226423"/>
                <a:ext cx="849620" cy="15121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8" name="直線接點 7"/>
              <p:cNvCxnSpPr/>
              <p:nvPr/>
            </p:nvCxnSpPr>
            <p:spPr>
              <a:xfrm>
                <a:off x="321518" y="2264840"/>
                <a:ext cx="650082"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2" name="矩形 1"/>
          <p:cNvSpPr/>
          <p:nvPr/>
        </p:nvSpPr>
        <p:spPr>
          <a:xfrm>
            <a:off x="118767" y="1120675"/>
            <a:ext cx="9025233" cy="5575181"/>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85750" indent="-285750">
              <a:lnSpc>
                <a:spcPct val="110000"/>
              </a:lnSpc>
              <a:spcBef>
                <a:spcPts val="600"/>
              </a:spcBef>
              <a:buFont typeface="Wingdings" panose="05000000000000000000" pitchFamily="2" charset="2"/>
              <a:buChar char="l"/>
            </a:pPr>
            <a:r>
              <a:rPr lang="en-US" altLang="zh-TW" sz="2400" dirty="0" smtClean="0">
                <a:latin typeface="Times New Roman" panose="02020603050405020304" pitchFamily="18" charset="0"/>
                <a:cs typeface="Times New Roman" panose="02020603050405020304" pitchFamily="18" charset="0"/>
              </a:rPr>
              <a:t>Place </a:t>
            </a:r>
            <a:r>
              <a:rPr lang="en-US" altLang="zh-TW" sz="2400" dirty="0">
                <a:latin typeface="Times New Roman" panose="02020603050405020304" pitchFamily="18" charset="0"/>
                <a:cs typeface="Times New Roman" panose="02020603050405020304" pitchFamily="18" charset="0"/>
              </a:rPr>
              <a:t>either the glow fan or the light fan on</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the motor (M1) shaft, so that it is stable on the little black piece. </a:t>
            </a:r>
            <a:endParaRPr lang="en-US" altLang="zh-TW" sz="2400" dirty="0" smtClean="0">
              <a:latin typeface="Times New Roman" panose="02020603050405020304" pitchFamily="18" charset="0"/>
              <a:cs typeface="Times New Roman" panose="02020603050405020304" pitchFamily="18" charset="0"/>
            </a:endParaRPr>
          </a:p>
          <a:p>
            <a:pPr marL="285750" indent="-285750">
              <a:lnSpc>
                <a:spcPct val="110000"/>
              </a:lnSpc>
              <a:spcBef>
                <a:spcPts val="600"/>
              </a:spcBef>
              <a:buFont typeface="Wingdings" panose="05000000000000000000" pitchFamily="2" charset="2"/>
              <a:buChar char="l"/>
            </a:pPr>
            <a:r>
              <a:rPr lang="en-US" altLang="zh-TW" sz="2400" dirty="0" smtClean="0">
                <a:latin typeface="Times New Roman" panose="02020603050405020304" pitchFamily="18" charset="0"/>
                <a:cs typeface="Times New Roman" panose="02020603050405020304" pitchFamily="18" charset="0"/>
              </a:rPr>
              <a:t>Place</a:t>
            </a:r>
            <a:r>
              <a:rPr lang="zh-TW" altLang="en-US" sz="2400" dirty="0" smtClean="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the clear fiber optic holder on the color LED (D8) and the black fiber optic</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holder on the phototransistor (Q4), then insert the fiber optic cable</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between them, but don’t let it lay close to the fan on the motor. For best</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performance the fiber optic cable should stand straight up in the holders,</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without bending them. </a:t>
            </a:r>
            <a:endParaRPr lang="en-US" altLang="zh-TW" sz="2400" dirty="0" smtClean="0">
              <a:latin typeface="Times New Roman" panose="02020603050405020304" pitchFamily="18" charset="0"/>
              <a:cs typeface="Times New Roman" panose="02020603050405020304" pitchFamily="18" charset="0"/>
            </a:endParaRPr>
          </a:p>
          <a:p>
            <a:pPr marL="285750" indent="-285750">
              <a:lnSpc>
                <a:spcPct val="110000"/>
              </a:lnSpc>
              <a:spcBef>
                <a:spcPts val="600"/>
              </a:spcBef>
              <a:buFont typeface="Wingdings" panose="05000000000000000000" pitchFamily="2" charset="2"/>
              <a:buChar char="l"/>
            </a:pPr>
            <a:r>
              <a:rPr lang="en-US" altLang="zh-TW" sz="2400" dirty="0" smtClean="0">
                <a:latin typeface="Times New Roman" panose="02020603050405020304" pitchFamily="18" charset="0"/>
                <a:cs typeface="Times New Roman" panose="02020603050405020304" pitchFamily="18" charset="0"/>
              </a:rPr>
              <a:t>Connect </a:t>
            </a:r>
            <a:r>
              <a:rPr lang="en-US" altLang="zh-TW" sz="2400" dirty="0">
                <a:latin typeface="Times New Roman" panose="02020603050405020304" pitchFamily="18" charset="0"/>
                <a:cs typeface="Times New Roman" panose="02020603050405020304" pitchFamily="18" charset="0"/>
              </a:rPr>
              <a:t>a music device to the color organ (U22)</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as shown, and start music on it. For best effects, place one of the LED</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attachments over the light on the color organ.</a:t>
            </a:r>
          </a:p>
          <a:p>
            <a:pPr marL="285750" indent="-285750">
              <a:lnSpc>
                <a:spcPct val="110000"/>
              </a:lnSpc>
              <a:spcBef>
                <a:spcPts val="600"/>
              </a:spcBef>
              <a:buFont typeface="Wingdings" panose="05000000000000000000" pitchFamily="2" charset="2"/>
              <a:buChar char="l"/>
            </a:pPr>
            <a:r>
              <a:rPr lang="en-US" altLang="zh-TW" sz="2400" dirty="0">
                <a:latin typeface="Times New Roman" panose="02020603050405020304" pitchFamily="18" charset="0"/>
                <a:cs typeface="Times New Roman" panose="02020603050405020304" pitchFamily="18" charset="0"/>
              </a:rPr>
              <a:t>Turn on slide switch (S1). Adjust the lever on the adjustable resistor (RV)</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and the volume control on your music device for best sound and light</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effects</a:t>
            </a:r>
            <a:r>
              <a:rPr lang="en-US" altLang="zh-TW" sz="2400" dirty="0" smtClean="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p:txBody>
      </p:sp>
      <p:sp>
        <p:nvSpPr>
          <p:cNvPr id="3" name="矩形 2"/>
          <p:cNvSpPr/>
          <p:nvPr/>
        </p:nvSpPr>
        <p:spPr>
          <a:xfrm>
            <a:off x="1835696" y="107951"/>
            <a:ext cx="4536504" cy="646331"/>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Big Circuit</a:t>
            </a:r>
            <a:endParaRPr lang="zh-TW" altLang="en-US"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542005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6804248" y="6098"/>
            <a:ext cx="2220985" cy="1478686"/>
            <a:chOff x="265996" y="619183"/>
            <a:chExt cx="8617585" cy="6238817"/>
          </a:xfrm>
        </p:grpSpPr>
        <p:grpSp>
          <p:nvGrpSpPr>
            <p:cNvPr id="5" name="群組 4"/>
            <p:cNvGrpSpPr/>
            <p:nvPr/>
          </p:nvGrpSpPr>
          <p:grpSpPr>
            <a:xfrm>
              <a:off x="870906" y="619183"/>
              <a:ext cx="8012675" cy="6238817"/>
              <a:chOff x="870906" y="619183"/>
              <a:chExt cx="8012675" cy="6238817"/>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639" b="4813"/>
              <a:stretch/>
            </p:blipFill>
            <p:spPr bwMode="auto">
              <a:xfrm>
                <a:off x="963085" y="619183"/>
                <a:ext cx="7920496" cy="62388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矩形 9"/>
              <p:cNvSpPr/>
              <p:nvPr/>
            </p:nvSpPr>
            <p:spPr>
              <a:xfrm>
                <a:off x="870906" y="5220878"/>
                <a:ext cx="604749" cy="1520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 name="群組 5"/>
            <p:cNvGrpSpPr/>
            <p:nvPr/>
          </p:nvGrpSpPr>
          <p:grpSpPr>
            <a:xfrm>
              <a:off x="265996" y="2132856"/>
              <a:ext cx="849620" cy="1512168"/>
              <a:chOff x="123990" y="2226423"/>
              <a:chExt cx="849620" cy="1512168"/>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3990" y="2226423"/>
                <a:ext cx="849620" cy="15121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8" name="直線接點 7"/>
              <p:cNvCxnSpPr/>
              <p:nvPr/>
            </p:nvCxnSpPr>
            <p:spPr>
              <a:xfrm>
                <a:off x="321518" y="2264840"/>
                <a:ext cx="650082"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2" name="矩形 1"/>
          <p:cNvSpPr/>
          <p:nvPr/>
        </p:nvSpPr>
        <p:spPr>
          <a:xfrm>
            <a:off x="251520" y="975494"/>
            <a:ext cx="8773712" cy="5693866"/>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p:spPr>
        <p:txBody>
          <a:bodyPr wrap="square" rtlCol="0">
            <a:spAutoFit/>
          </a:bodyPr>
          <a:lstStyle/>
          <a:p>
            <a:pPr marL="285750" indent="-285750">
              <a:buFont typeface="Wingdings" panose="05000000000000000000" pitchFamily="2" charset="2"/>
              <a:buChar char="l"/>
            </a:pPr>
            <a:r>
              <a:rPr lang="en-US" altLang="zh-TW" sz="2800" dirty="0" smtClean="0">
                <a:latin typeface="Times New Roman" panose="02020603050405020304" pitchFamily="18" charset="0"/>
                <a:cs typeface="Times New Roman" panose="02020603050405020304" pitchFamily="18" charset="0"/>
              </a:rPr>
              <a:t>Push </a:t>
            </a:r>
            <a:r>
              <a:rPr lang="en-US" altLang="zh-TW" sz="2800" dirty="0">
                <a:latin typeface="Times New Roman" panose="02020603050405020304" pitchFamily="18" charset="0"/>
                <a:cs typeface="Times New Roman" panose="02020603050405020304" pitchFamily="18" charset="0"/>
              </a:rPr>
              <a:t>the press switch (S2) until the motor reaches full speed, then</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release it. </a:t>
            </a:r>
            <a:endParaRPr lang="en-US" altLang="zh-TW" sz="28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sz="2800" dirty="0" smtClean="0">
                <a:latin typeface="Times New Roman" panose="02020603050405020304" pitchFamily="18" charset="0"/>
                <a:cs typeface="Times New Roman" panose="02020603050405020304" pitchFamily="18" charset="0"/>
              </a:rPr>
              <a:t>The </a:t>
            </a:r>
            <a:r>
              <a:rPr lang="en-US" altLang="zh-TW" sz="2800" dirty="0">
                <a:latin typeface="Times New Roman" panose="02020603050405020304" pitchFamily="18" charset="0"/>
                <a:cs typeface="Times New Roman" panose="02020603050405020304" pitchFamily="18" charset="0"/>
              </a:rPr>
              <a:t>fan will rise into the air like a flying saucer. Be careful not</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to look down on the fan when it is spinning. </a:t>
            </a:r>
            <a:endParaRPr lang="en-US" altLang="zh-TW" sz="28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sz="2800" dirty="0" smtClean="0">
                <a:latin typeface="Times New Roman" panose="02020603050405020304" pitchFamily="18" charset="0"/>
                <a:cs typeface="Times New Roman" panose="02020603050405020304" pitchFamily="18" charset="0"/>
              </a:rPr>
              <a:t>If </a:t>
            </a:r>
            <a:r>
              <a:rPr lang="en-US" altLang="zh-TW" sz="2800" dirty="0">
                <a:latin typeface="Times New Roman" panose="02020603050405020304" pitchFamily="18" charset="0"/>
                <a:cs typeface="Times New Roman" panose="02020603050405020304" pitchFamily="18" charset="0"/>
              </a:rPr>
              <a:t>desired, connect the light</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fan blade to the charger for a while to charge it, then place it on the motor</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to spin or launch it.</a:t>
            </a:r>
          </a:p>
          <a:p>
            <a:pPr marL="285750" indent="-285750">
              <a:buFont typeface="Wingdings" panose="05000000000000000000" pitchFamily="2" charset="2"/>
              <a:buChar char="l"/>
            </a:pPr>
            <a:r>
              <a:rPr lang="en-US" altLang="zh-TW" sz="2800" dirty="0">
                <a:latin typeface="Times New Roman" panose="02020603050405020304" pitchFamily="18" charset="0"/>
                <a:cs typeface="Times New Roman" panose="02020603050405020304" pitchFamily="18" charset="0"/>
              </a:rPr>
              <a:t>“Playing the Color Organ”: turn off or disconnect your music device. </a:t>
            </a:r>
            <a:endParaRPr lang="en-US" altLang="zh-TW" sz="28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sz="2800" dirty="0" smtClean="0">
                <a:latin typeface="Times New Roman" panose="02020603050405020304" pitchFamily="18" charset="0"/>
                <a:cs typeface="Times New Roman" panose="02020603050405020304" pitchFamily="18" charset="0"/>
              </a:rPr>
              <a:t>Wet</a:t>
            </a:r>
            <a:r>
              <a:rPr lang="zh-TW" altLang="en-US" sz="2800" dirty="0" smtClean="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your fingers, and touch them between the point marked “X”, and “R”, “G”,</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or “B” in the drawing.</a:t>
            </a:r>
            <a:r>
              <a:rPr lang="zh-TW" altLang="en-US" sz="2800" dirty="0">
                <a:latin typeface="Times New Roman" panose="02020603050405020304" pitchFamily="18" charset="0"/>
                <a:cs typeface="Times New Roman" panose="02020603050405020304" pitchFamily="18" charset="0"/>
              </a:rPr>
              <a:t> </a:t>
            </a:r>
            <a:endParaRPr lang="en-US" altLang="zh-TW" sz="2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sz="2800" dirty="0">
                <a:latin typeface="Times New Roman" panose="02020603050405020304" pitchFamily="18" charset="0"/>
                <a:cs typeface="Times New Roman" panose="02020603050405020304" pitchFamily="18" charset="0"/>
              </a:rPr>
              <a:t>The infrared detector (U24) and 100kΩ resistor (R5) are only used to</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support the other components.</a:t>
            </a:r>
            <a:endParaRPr lang="zh-TW" altLang="en-US" sz="2800" dirty="0">
              <a:latin typeface="Times New Roman" panose="02020603050405020304" pitchFamily="18" charset="0"/>
              <a:cs typeface="Times New Roman" panose="02020603050405020304" pitchFamily="18" charset="0"/>
            </a:endParaRPr>
          </a:p>
        </p:txBody>
      </p:sp>
      <p:sp>
        <p:nvSpPr>
          <p:cNvPr id="3" name="矩形 2"/>
          <p:cNvSpPr/>
          <p:nvPr/>
        </p:nvSpPr>
        <p:spPr>
          <a:xfrm>
            <a:off x="1835696" y="85041"/>
            <a:ext cx="4536504" cy="646331"/>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Big Circuit</a:t>
            </a:r>
            <a:endParaRPr lang="zh-TW" altLang="en-US"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65822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116632"/>
            <a:ext cx="7360786" cy="792088"/>
          </a:xfrm>
        </p:spPr>
        <p:txBody>
          <a:bodyPr vert="horz" lIns="91440" tIns="45720" rIns="91440" bIns="45720" rtlCol="0" anchor="ctr">
            <a:normAutofit/>
          </a:bodyPr>
          <a:lstStyle/>
          <a:p>
            <a:r>
              <a:rPr lang="en-US" altLang="zh-TW"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SC-175</a:t>
            </a:r>
            <a:r>
              <a:rPr lang="zh-TW" alt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英文實驗教材 </a:t>
            </a:r>
            <a:endParaRPr lang="zh-TW" altLang="en-US" sz="4000" b="1"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p:cNvSpPr/>
          <p:nvPr/>
        </p:nvSpPr>
        <p:spPr>
          <a:xfrm>
            <a:off x="1136452" y="744379"/>
            <a:ext cx="6840760" cy="461665"/>
          </a:xfrm>
          <a:prstGeom prst="rect">
            <a:avLst/>
          </a:prstGeom>
        </p:spPr>
        <p:txBody>
          <a:bodyPr wrap="square">
            <a:spAutoFit/>
          </a:bodyPr>
          <a:lstStyle/>
          <a:p>
            <a:pPr algn="ctr"/>
            <a:r>
              <a:rPr lang="en-US" altLang="zh-TW" sz="2400" dirty="0" smtClean="0">
                <a:hlinkClick r:id="rId2"/>
              </a:rPr>
              <a:t>http://www.elenco.com</a:t>
            </a:r>
            <a:endParaRPr lang="zh-TW" altLang="en-US"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15616" y="1206044"/>
            <a:ext cx="6984776" cy="53983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928261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660"/>
          <a:stretch/>
        </p:blipFill>
        <p:spPr bwMode="auto">
          <a:xfrm>
            <a:off x="33610" y="517271"/>
            <a:ext cx="9074894" cy="56480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1187624" y="9490"/>
            <a:ext cx="5184576" cy="646331"/>
          </a:xfrm>
          <a:prstGeom prst="rect">
            <a:avLst/>
          </a:prstGeom>
        </p:spPr>
        <p:txBody>
          <a:bodyPr wrap="square">
            <a:spAutoFit/>
          </a:bodyPr>
          <a:lstStyle/>
          <a:p>
            <a:pPr lvl="0"/>
            <a:r>
              <a:rPr lang="en-US" altLang="zh-TW" sz="3600" b="1" dirty="0" smtClean="0">
                <a:solidFill>
                  <a:srgbClr val="0000CC"/>
                </a:solidFill>
                <a:latin typeface="Times New Roman" panose="02020603050405020304" pitchFamily="18" charset="0"/>
                <a:cs typeface="Times New Roman" panose="02020603050405020304" pitchFamily="18" charset="0"/>
              </a:rPr>
              <a:t>(10</a:t>
            </a:r>
            <a:r>
              <a:rPr lang="en-US" altLang="zh-TW" sz="3600" b="1" dirty="0">
                <a:solidFill>
                  <a:srgbClr val="0000CC"/>
                </a:solidFill>
                <a:latin typeface="Times New Roman" panose="02020603050405020304" pitchFamily="18" charset="0"/>
                <a:cs typeface="Times New Roman" panose="02020603050405020304" pitchFamily="18" charset="0"/>
              </a:rPr>
              <a:t>) Box Cover Circuit</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矩形 1"/>
          <p:cNvSpPr/>
          <p:nvPr/>
        </p:nvSpPr>
        <p:spPr>
          <a:xfrm>
            <a:off x="179512" y="6196952"/>
            <a:ext cx="8496944" cy="646331"/>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This circuit is called the Box </a:t>
            </a:r>
            <a:r>
              <a:rPr lang="en-US" altLang="zh-TW" dirty="0" smtClean="0">
                <a:latin typeface="Times New Roman" panose="02020603050405020304" pitchFamily="18" charset="0"/>
                <a:cs typeface="Times New Roman" panose="02020603050405020304" pitchFamily="18" charset="0"/>
              </a:rPr>
              <a:t>Cover</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Circuit </a:t>
            </a:r>
            <a:r>
              <a:rPr lang="en-US" altLang="zh-TW" dirty="0">
                <a:latin typeface="Times New Roman" panose="02020603050405020304" pitchFamily="18" charset="0"/>
                <a:cs typeface="Times New Roman" panose="02020603050405020304" pitchFamily="18" charset="0"/>
              </a:rPr>
              <a:t>because it is pictured </a:t>
            </a:r>
            <a:r>
              <a:rPr lang="en-US" altLang="zh-TW" dirty="0" smtClean="0">
                <a:latin typeface="Times New Roman" panose="02020603050405020304" pitchFamily="18" charset="0"/>
                <a:cs typeface="Times New Roman" panose="02020603050405020304" pitchFamily="18" charset="0"/>
              </a:rPr>
              <a:t>on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the </a:t>
            </a:r>
            <a:r>
              <a:rPr lang="en-US" altLang="zh-TW" dirty="0">
                <a:latin typeface="Times New Roman" panose="02020603050405020304" pitchFamily="18" charset="0"/>
                <a:cs typeface="Times New Roman" panose="02020603050405020304" pitchFamily="18" charset="0"/>
              </a:rPr>
              <a:t>front of the Snap </a:t>
            </a:r>
            <a:r>
              <a:rPr lang="en-US" altLang="zh-TW" dirty="0" smtClean="0">
                <a:latin typeface="Times New Roman" panose="02020603050405020304" pitchFamily="18" charset="0"/>
                <a:cs typeface="Times New Roman" panose="02020603050405020304" pitchFamily="18" charset="0"/>
              </a:rPr>
              <a:t>Circuits®</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LIGHT </a:t>
            </a:r>
            <a:r>
              <a:rPr lang="en-US" altLang="zh-TW" dirty="0">
                <a:latin typeface="Times New Roman" panose="02020603050405020304" pitchFamily="18" charset="0"/>
                <a:cs typeface="Times New Roman" panose="02020603050405020304" pitchFamily="18" charset="0"/>
              </a:rPr>
              <a:t>box, use that picture </a:t>
            </a:r>
            <a:r>
              <a:rPr lang="en-US" altLang="zh-TW" dirty="0" smtClean="0">
                <a:latin typeface="Times New Roman" panose="02020603050405020304" pitchFamily="18" charset="0"/>
                <a:cs typeface="Times New Roman" panose="02020603050405020304" pitchFamily="18" charset="0"/>
              </a:rPr>
              <a:t>to</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help </a:t>
            </a:r>
            <a:r>
              <a:rPr lang="en-US" altLang="zh-TW" dirty="0">
                <a:latin typeface="Times New Roman" panose="02020603050405020304" pitchFamily="18" charset="0"/>
                <a:cs typeface="Times New Roman" panose="02020603050405020304" pitchFamily="18" charset="0"/>
              </a:rPr>
              <a:t>in building it.</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89097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4282" y="785795"/>
            <a:ext cx="8715436" cy="5847755"/>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85750" indent="-285750">
              <a:buFont typeface="Wingdings" panose="05000000000000000000" pitchFamily="2" charset="2"/>
              <a:buChar char="l"/>
            </a:pPr>
            <a:r>
              <a:rPr lang="en-US" altLang="zh-TW" sz="2200" dirty="0">
                <a:latin typeface="Times New Roman" panose="02020603050405020304" pitchFamily="18" charset="0"/>
                <a:cs typeface="Times New Roman" panose="02020603050405020304" pitchFamily="18" charset="0"/>
              </a:rPr>
              <a:t>Build the circuit as shown. </a:t>
            </a:r>
            <a:endParaRPr lang="en-US" altLang="zh-TW" sz="22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sz="2200" dirty="0" smtClean="0">
                <a:latin typeface="Times New Roman" panose="02020603050405020304" pitchFamily="18" charset="0"/>
                <a:cs typeface="Times New Roman" panose="02020603050405020304" pitchFamily="18" charset="0"/>
              </a:rPr>
              <a:t>Place </a:t>
            </a:r>
            <a:r>
              <a:rPr lang="en-US" altLang="zh-TW" sz="2200" dirty="0">
                <a:latin typeface="Times New Roman" panose="02020603050405020304" pitchFamily="18" charset="0"/>
                <a:cs typeface="Times New Roman" panose="02020603050405020304" pitchFamily="18" charset="0"/>
              </a:rPr>
              <a:t>the glow fan on the motor (M1) shaft, so that it is stable on the little </a:t>
            </a:r>
            <a:r>
              <a:rPr lang="en-US" altLang="zh-TW" sz="2200" dirty="0" smtClean="0">
                <a:latin typeface="Times New Roman" panose="02020603050405020304" pitchFamily="18" charset="0"/>
                <a:cs typeface="Times New Roman" panose="02020603050405020304" pitchFamily="18" charset="0"/>
              </a:rPr>
              <a:t>black</a:t>
            </a:r>
            <a:r>
              <a:rPr lang="zh-TW" altLang="en-US" sz="2200" dirty="0" smtClean="0">
                <a:latin typeface="Times New Roman" panose="02020603050405020304" pitchFamily="18" charset="0"/>
                <a:cs typeface="Times New Roman" panose="02020603050405020304" pitchFamily="18" charset="0"/>
              </a:rPr>
              <a:t> </a:t>
            </a:r>
            <a:r>
              <a:rPr lang="en-US" altLang="zh-TW" sz="2200" dirty="0" smtClean="0">
                <a:latin typeface="Times New Roman" panose="02020603050405020304" pitchFamily="18" charset="0"/>
                <a:cs typeface="Times New Roman" panose="02020603050405020304" pitchFamily="18" charset="0"/>
              </a:rPr>
              <a:t>piece</a:t>
            </a:r>
            <a:r>
              <a:rPr lang="en-US" altLang="zh-TW" sz="2200" dirty="0">
                <a:latin typeface="Times New Roman" panose="02020603050405020304" pitchFamily="18" charset="0"/>
                <a:cs typeface="Times New Roman" panose="02020603050405020304" pitchFamily="18" charset="0"/>
              </a:rPr>
              <a:t>. Place the clear fiber optic holder on the white LED (D6) and the black fiber optic holder on </a:t>
            </a:r>
            <a:r>
              <a:rPr lang="en-US" altLang="zh-TW" sz="2200" dirty="0" smtClean="0">
                <a:latin typeface="Times New Roman" panose="02020603050405020304" pitchFamily="18" charset="0"/>
                <a:cs typeface="Times New Roman" panose="02020603050405020304" pitchFamily="18" charset="0"/>
              </a:rPr>
              <a:t>the</a:t>
            </a:r>
            <a:r>
              <a:rPr lang="zh-TW" altLang="en-US" sz="2200" dirty="0" smtClean="0">
                <a:latin typeface="Times New Roman" panose="02020603050405020304" pitchFamily="18" charset="0"/>
                <a:cs typeface="Times New Roman" panose="02020603050405020304" pitchFamily="18" charset="0"/>
              </a:rPr>
              <a:t> </a:t>
            </a:r>
            <a:r>
              <a:rPr lang="en-US" altLang="zh-TW" sz="2200" dirty="0" smtClean="0">
                <a:latin typeface="Times New Roman" panose="02020603050405020304" pitchFamily="18" charset="0"/>
                <a:cs typeface="Times New Roman" panose="02020603050405020304" pitchFamily="18" charset="0"/>
              </a:rPr>
              <a:t>phototransistor </a:t>
            </a:r>
            <a:r>
              <a:rPr lang="en-US" altLang="zh-TW" sz="2200" dirty="0">
                <a:latin typeface="Times New Roman" panose="02020603050405020304" pitchFamily="18" charset="0"/>
                <a:cs typeface="Times New Roman" panose="02020603050405020304" pitchFamily="18" charset="0"/>
              </a:rPr>
              <a:t>(Q4), then insert the fiber optic cable between them, but don’t let it lay close to the fan </a:t>
            </a:r>
            <a:r>
              <a:rPr lang="en-US" altLang="zh-TW" sz="2200" dirty="0" smtClean="0">
                <a:latin typeface="Times New Roman" panose="02020603050405020304" pitchFamily="18" charset="0"/>
                <a:cs typeface="Times New Roman" panose="02020603050405020304" pitchFamily="18" charset="0"/>
              </a:rPr>
              <a:t>on</a:t>
            </a:r>
            <a:r>
              <a:rPr lang="zh-TW" altLang="en-US" sz="2200" dirty="0" smtClean="0">
                <a:latin typeface="Times New Roman" panose="02020603050405020304" pitchFamily="18" charset="0"/>
                <a:cs typeface="Times New Roman" panose="02020603050405020304" pitchFamily="18" charset="0"/>
              </a:rPr>
              <a:t> </a:t>
            </a:r>
            <a:r>
              <a:rPr lang="en-US" altLang="zh-TW" sz="2200" dirty="0" smtClean="0">
                <a:latin typeface="Times New Roman" panose="02020603050405020304" pitchFamily="18" charset="0"/>
                <a:cs typeface="Times New Roman" panose="02020603050405020304" pitchFamily="18" charset="0"/>
              </a:rPr>
              <a:t>the </a:t>
            </a:r>
            <a:r>
              <a:rPr lang="en-US" altLang="zh-TW" sz="2200" dirty="0">
                <a:latin typeface="Times New Roman" panose="02020603050405020304" pitchFamily="18" charset="0"/>
                <a:cs typeface="Times New Roman" panose="02020603050405020304" pitchFamily="18" charset="0"/>
              </a:rPr>
              <a:t>motor. For best performance the fiber optic cable should stand straight up in the holders, without </a:t>
            </a:r>
            <a:r>
              <a:rPr lang="en-US" altLang="zh-TW" sz="2200" dirty="0" smtClean="0">
                <a:latin typeface="Times New Roman" panose="02020603050405020304" pitchFamily="18" charset="0"/>
                <a:cs typeface="Times New Roman" panose="02020603050405020304" pitchFamily="18" charset="0"/>
              </a:rPr>
              <a:t>bending</a:t>
            </a:r>
            <a:r>
              <a:rPr lang="zh-TW" altLang="en-US" sz="2200" dirty="0" smtClean="0">
                <a:latin typeface="Times New Roman" panose="02020603050405020304" pitchFamily="18" charset="0"/>
                <a:cs typeface="Times New Roman" panose="02020603050405020304" pitchFamily="18" charset="0"/>
              </a:rPr>
              <a:t> </a:t>
            </a:r>
            <a:r>
              <a:rPr lang="en-US" altLang="zh-TW" sz="2200" dirty="0" smtClean="0">
                <a:latin typeface="Times New Roman" panose="02020603050405020304" pitchFamily="18" charset="0"/>
                <a:cs typeface="Times New Roman" panose="02020603050405020304" pitchFamily="18" charset="0"/>
              </a:rPr>
              <a:t>them</a:t>
            </a:r>
            <a:r>
              <a:rPr lang="en-US" altLang="zh-TW" sz="2200" dirty="0">
                <a:latin typeface="Times New Roman" panose="02020603050405020304" pitchFamily="18" charset="0"/>
                <a:cs typeface="Times New Roman" panose="02020603050405020304" pitchFamily="18" charset="0"/>
              </a:rPr>
              <a:t>. For best effects, place one of the LED attachments over the light on the color organ, and one on </a:t>
            </a:r>
            <a:r>
              <a:rPr lang="en-US" altLang="zh-TW" sz="2200" dirty="0" smtClean="0">
                <a:latin typeface="Times New Roman" panose="02020603050405020304" pitchFamily="18" charset="0"/>
                <a:cs typeface="Times New Roman" panose="02020603050405020304" pitchFamily="18" charset="0"/>
              </a:rPr>
              <a:t>the</a:t>
            </a:r>
            <a:r>
              <a:rPr lang="zh-TW" altLang="en-US" sz="2200" dirty="0" smtClean="0">
                <a:latin typeface="Times New Roman" panose="02020603050405020304" pitchFamily="18" charset="0"/>
                <a:cs typeface="Times New Roman" panose="02020603050405020304" pitchFamily="18" charset="0"/>
              </a:rPr>
              <a:t> </a:t>
            </a:r>
            <a:r>
              <a:rPr lang="en-US" altLang="zh-TW" sz="2200" dirty="0" smtClean="0">
                <a:latin typeface="Times New Roman" panose="02020603050405020304" pitchFamily="18" charset="0"/>
                <a:cs typeface="Times New Roman" panose="02020603050405020304" pitchFamily="18" charset="0"/>
              </a:rPr>
              <a:t>color </a:t>
            </a:r>
            <a:r>
              <a:rPr lang="en-US" altLang="zh-TW" sz="2200" dirty="0">
                <a:latin typeface="Times New Roman" panose="02020603050405020304" pitchFamily="18" charset="0"/>
                <a:cs typeface="Times New Roman" panose="02020603050405020304" pitchFamily="18" charset="0"/>
              </a:rPr>
              <a:t>LED (D8).</a:t>
            </a:r>
          </a:p>
          <a:p>
            <a:pPr marL="285750" indent="-285750">
              <a:buFont typeface="Wingdings" panose="05000000000000000000" pitchFamily="2" charset="2"/>
              <a:buChar char="l"/>
            </a:pPr>
            <a:r>
              <a:rPr lang="en-US" altLang="zh-TW" sz="2200" b="1" dirty="0">
                <a:latin typeface="Times New Roman" panose="02020603050405020304" pitchFamily="18" charset="0"/>
                <a:cs typeface="Times New Roman" panose="02020603050405020304" pitchFamily="18" charset="0"/>
              </a:rPr>
              <a:t>Optional: </a:t>
            </a:r>
            <a:r>
              <a:rPr lang="en-US" altLang="zh-TW" sz="2200" dirty="0">
                <a:latin typeface="Times New Roman" panose="02020603050405020304" pitchFamily="18" charset="0"/>
                <a:cs typeface="Times New Roman" panose="02020603050405020304" pitchFamily="18" charset="0"/>
              </a:rPr>
              <a:t>connect a music device to the color organ (U22) as shown, and start music on it (the color </a:t>
            </a:r>
            <a:r>
              <a:rPr lang="en-US" altLang="zh-TW" sz="2200" dirty="0" smtClean="0">
                <a:latin typeface="Times New Roman" panose="02020603050405020304" pitchFamily="18" charset="0"/>
                <a:cs typeface="Times New Roman" panose="02020603050405020304" pitchFamily="18" charset="0"/>
              </a:rPr>
              <a:t>organ</a:t>
            </a:r>
            <a:r>
              <a:rPr lang="zh-TW" altLang="en-US" sz="2200" dirty="0" smtClean="0">
                <a:latin typeface="Times New Roman" panose="02020603050405020304" pitchFamily="18" charset="0"/>
                <a:cs typeface="Times New Roman" panose="02020603050405020304" pitchFamily="18" charset="0"/>
              </a:rPr>
              <a:t> </a:t>
            </a:r>
            <a:r>
              <a:rPr lang="en-US" altLang="zh-TW" sz="2200" dirty="0" smtClean="0">
                <a:latin typeface="Times New Roman" panose="02020603050405020304" pitchFamily="18" charset="0"/>
                <a:cs typeface="Times New Roman" panose="02020603050405020304" pitchFamily="18" charset="0"/>
              </a:rPr>
              <a:t>light </a:t>
            </a:r>
            <a:r>
              <a:rPr lang="en-US" altLang="zh-TW" sz="2200" dirty="0">
                <a:latin typeface="Times New Roman" panose="02020603050405020304" pitchFamily="18" charset="0"/>
                <a:cs typeface="Times New Roman" panose="02020603050405020304" pitchFamily="18" charset="0"/>
              </a:rPr>
              <a:t>will change to the music, but you will not hear it unless you also connect headphones).</a:t>
            </a:r>
          </a:p>
          <a:p>
            <a:pPr marL="285750" indent="-285750">
              <a:buFont typeface="Wingdings" panose="05000000000000000000" pitchFamily="2" charset="2"/>
              <a:buChar char="l"/>
            </a:pPr>
            <a:r>
              <a:rPr lang="en-US" altLang="zh-TW" sz="2200" dirty="0">
                <a:latin typeface="Times New Roman" panose="02020603050405020304" pitchFamily="18" charset="0"/>
                <a:cs typeface="Times New Roman" panose="02020603050405020304" pitchFamily="18" charset="0"/>
              </a:rPr>
              <a:t>Turn on slide switch (S1). A tone is hear from the speaker (SP), and all the lights (D1, D6, D8, and on </a:t>
            </a:r>
            <a:r>
              <a:rPr lang="en-US" altLang="zh-TW" sz="2200" dirty="0" smtClean="0">
                <a:latin typeface="Times New Roman" panose="02020603050405020304" pitchFamily="18" charset="0"/>
                <a:cs typeface="Times New Roman" panose="02020603050405020304" pitchFamily="18" charset="0"/>
              </a:rPr>
              <a:t>U22)</a:t>
            </a:r>
            <a:r>
              <a:rPr lang="zh-TW" altLang="en-US" sz="2200" dirty="0" smtClean="0">
                <a:latin typeface="Times New Roman" panose="02020603050405020304" pitchFamily="18" charset="0"/>
                <a:cs typeface="Times New Roman" panose="02020603050405020304" pitchFamily="18" charset="0"/>
              </a:rPr>
              <a:t> </a:t>
            </a:r>
            <a:r>
              <a:rPr lang="en-US" altLang="zh-TW" sz="2200" dirty="0" smtClean="0">
                <a:latin typeface="Times New Roman" panose="02020603050405020304" pitchFamily="18" charset="0"/>
                <a:cs typeface="Times New Roman" panose="02020603050405020304" pitchFamily="18" charset="0"/>
              </a:rPr>
              <a:t>are </a:t>
            </a:r>
            <a:r>
              <a:rPr lang="en-US" altLang="zh-TW" sz="2200" dirty="0">
                <a:latin typeface="Times New Roman" panose="02020603050405020304" pitchFamily="18" charset="0"/>
                <a:cs typeface="Times New Roman" panose="02020603050405020304" pitchFamily="18" charset="0"/>
              </a:rPr>
              <a:t>on.</a:t>
            </a:r>
          </a:p>
          <a:p>
            <a:pPr marL="285750" indent="-285750">
              <a:buFont typeface="Wingdings" panose="05000000000000000000" pitchFamily="2" charset="2"/>
              <a:buChar char="l"/>
            </a:pPr>
            <a:r>
              <a:rPr lang="en-US" altLang="zh-TW" sz="2200" dirty="0">
                <a:latin typeface="Times New Roman" panose="02020603050405020304" pitchFamily="18" charset="0"/>
                <a:cs typeface="Times New Roman" panose="02020603050405020304" pitchFamily="18" charset="0"/>
              </a:rPr>
              <a:t>Push the press switch (S2) until the motor reaches full speed, then release it. The fan will rise into the </a:t>
            </a:r>
            <a:r>
              <a:rPr lang="en-US" altLang="zh-TW" sz="2200" dirty="0" smtClean="0">
                <a:latin typeface="Times New Roman" panose="02020603050405020304" pitchFamily="18" charset="0"/>
                <a:cs typeface="Times New Roman" panose="02020603050405020304" pitchFamily="18" charset="0"/>
              </a:rPr>
              <a:t>air</a:t>
            </a:r>
            <a:r>
              <a:rPr lang="zh-TW" altLang="en-US" sz="2200" dirty="0" smtClean="0">
                <a:latin typeface="Times New Roman" panose="02020603050405020304" pitchFamily="18" charset="0"/>
                <a:cs typeface="Times New Roman" panose="02020603050405020304" pitchFamily="18" charset="0"/>
              </a:rPr>
              <a:t> </a:t>
            </a:r>
            <a:r>
              <a:rPr lang="en-US" altLang="zh-TW" sz="2200" dirty="0" smtClean="0">
                <a:latin typeface="Times New Roman" panose="02020603050405020304" pitchFamily="18" charset="0"/>
                <a:cs typeface="Times New Roman" panose="02020603050405020304" pitchFamily="18" charset="0"/>
              </a:rPr>
              <a:t>like </a:t>
            </a:r>
            <a:r>
              <a:rPr lang="en-US" altLang="zh-TW" sz="2200" dirty="0">
                <a:latin typeface="Times New Roman" panose="02020603050405020304" pitchFamily="18" charset="0"/>
                <a:cs typeface="Times New Roman" panose="02020603050405020304" pitchFamily="18" charset="0"/>
              </a:rPr>
              <a:t>a flying saucer. Be careful not to look down on the fan when it is spinning.</a:t>
            </a:r>
            <a:endParaRPr lang="zh-TW" altLang="en-US" sz="2200" dirty="0">
              <a:latin typeface="Times New Roman" panose="02020603050405020304" pitchFamily="18" charset="0"/>
              <a:cs typeface="Times New Roman" panose="02020603050405020304" pitchFamily="18" charset="0"/>
            </a:endParaRPr>
          </a:p>
        </p:txBody>
      </p:sp>
      <p:sp>
        <p:nvSpPr>
          <p:cNvPr id="3" name="矩形 2"/>
          <p:cNvSpPr/>
          <p:nvPr/>
        </p:nvSpPr>
        <p:spPr>
          <a:xfrm>
            <a:off x="1187624" y="0"/>
            <a:ext cx="5184576" cy="646331"/>
          </a:xfrm>
          <a:prstGeom prst="rect">
            <a:avLst/>
          </a:prstGeom>
        </p:spPr>
        <p:txBody>
          <a:bodyPr wrap="square">
            <a:spAutoFit/>
          </a:bodyPr>
          <a:lstStyle/>
          <a:p>
            <a:pPr lvl="0"/>
            <a:r>
              <a:rPr lang="en-US" altLang="zh-TW" sz="3600" b="1" dirty="0" smtClean="0">
                <a:solidFill>
                  <a:srgbClr val="0000CC"/>
                </a:solidFill>
                <a:latin typeface="Times New Roman" panose="02020603050405020304" pitchFamily="18" charset="0"/>
                <a:cs typeface="Times New Roman" panose="02020603050405020304" pitchFamily="18" charset="0"/>
              </a:rPr>
              <a:t>(10) </a:t>
            </a:r>
            <a:r>
              <a:rPr lang="en-US" altLang="zh-TW" sz="3600" b="1" dirty="0">
                <a:solidFill>
                  <a:srgbClr val="0000CC"/>
                </a:solidFill>
                <a:latin typeface="Times New Roman" panose="02020603050405020304" pitchFamily="18" charset="0"/>
                <a:cs typeface="Times New Roman" panose="02020603050405020304" pitchFamily="18" charset="0"/>
              </a:rPr>
              <a:t>Box Cover Circuit</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660"/>
          <a:stretch/>
        </p:blipFill>
        <p:spPr bwMode="auto">
          <a:xfrm>
            <a:off x="6407696" y="0"/>
            <a:ext cx="2736304" cy="17030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53375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57884" y="357166"/>
            <a:ext cx="3214710" cy="6397136"/>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176213" indent="-176213">
              <a:lnSpc>
                <a:spcPct val="110000"/>
              </a:lnSpc>
              <a:spcBef>
                <a:spcPts val="300"/>
              </a:spcBef>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如圖在下列各種情況下，觀察</a:t>
            </a:r>
            <a:r>
              <a:rPr lang="en-US" altLang="zh-TW" sz="2200" dirty="0" smtClean="0">
                <a:latin typeface="Times New Roman" pitchFamily="18" charset="0"/>
                <a:ea typeface="DFKai-SB" pitchFamily="65" charset="-120"/>
                <a:cs typeface="Times New Roman" pitchFamily="18" charset="0"/>
              </a:rPr>
              <a:t>D1, D6, </a:t>
            </a:r>
            <a:r>
              <a:rPr lang="zh-TW" altLang="en-US" sz="2200" dirty="0" smtClean="0">
                <a:latin typeface="Times New Roman" pitchFamily="18" charset="0"/>
                <a:ea typeface="DFKai-SB" pitchFamily="65" charset="-120"/>
                <a:cs typeface="Times New Roman" pitchFamily="18" charset="0"/>
              </a:rPr>
              <a:t>和</a:t>
            </a:r>
            <a:r>
              <a:rPr lang="en-US" altLang="zh-TW" sz="2200" dirty="0" smtClean="0">
                <a:latin typeface="Times New Roman" pitchFamily="18" charset="0"/>
                <a:ea typeface="DFKai-SB" pitchFamily="65" charset="-120"/>
                <a:cs typeface="Times New Roman" pitchFamily="18" charset="0"/>
              </a:rPr>
              <a:t>D8</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LEDs</a:t>
            </a:r>
            <a:r>
              <a:rPr lang="zh-TW" altLang="en-US" sz="2200" dirty="0" smtClean="0">
                <a:latin typeface="Times New Roman" pitchFamily="18" charset="0"/>
                <a:ea typeface="DFKai-SB" pitchFamily="65" charset="-120"/>
                <a:cs typeface="Times New Roman" pitchFamily="18" charset="0"/>
              </a:rPr>
              <a:t>光源的發光狀況：</a:t>
            </a:r>
            <a:endParaRPr lang="en-US" altLang="zh-TW" sz="2200" dirty="0" smtClean="0">
              <a:latin typeface="Times New Roman" pitchFamily="18" charset="0"/>
              <a:ea typeface="DFKai-SB" pitchFamily="65" charset="-120"/>
              <a:cs typeface="Times New Roman" pitchFamily="18" charset="0"/>
            </a:endParaRPr>
          </a:p>
          <a:p>
            <a:pPr marL="342900" indent="-249238">
              <a:lnSpc>
                <a:spcPct val="110000"/>
              </a:lnSpc>
              <a:spcBef>
                <a:spcPts val="300"/>
              </a:spcBef>
              <a:buAutoNum type="arabicPeriod"/>
            </a:pPr>
            <a:r>
              <a:rPr lang="en-US" altLang="zh-TW" sz="2200" b="1" dirty="0" smtClean="0">
                <a:solidFill>
                  <a:srgbClr val="0000CC"/>
                </a:solidFill>
                <a:latin typeface="Times New Roman" pitchFamily="18" charset="0"/>
                <a:ea typeface="DFKai-SB" pitchFamily="65" charset="-120"/>
                <a:cs typeface="Times New Roman" pitchFamily="18" charset="0"/>
              </a:rPr>
              <a:t>S1 ON, S2 OFF </a:t>
            </a:r>
          </a:p>
          <a:p>
            <a:pPr marL="342900" indent="-249238">
              <a:lnSpc>
                <a:spcPct val="110000"/>
              </a:lnSpc>
              <a:spcBef>
                <a:spcPts val="300"/>
              </a:spcBef>
              <a:buFont typeface="Wingdings"/>
              <a:buChar char="ð"/>
            </a:pPr>
            <a:r>
              <a:rPr lang="zh-TW" altLang="en-US" sz="2200" dirty="0" smtClean="0">
                <a:latin typeface="Times New Roman" pitchFamily="18" charset="0"/>
                <a:ea typeface="DFKai-SB" pitchFamily="65" charset="-120"/>
                <a:cs typeface="Times New Roman" pitchFamily="18" charset="0"/>
              </a:rPr>
              <a:t>白光</a:t>
            </a:r>
            <a:r>
              <a:rPr lang="en-US" altLang="zh-TW" sz="2200" dirty="0" smtClean="0">
                <a:latin typeface="Times New Roman" pitchFamily="18" charset="0"/>
                <a:ea typeface="DFKai-SB" pitchFamily="65" charset="-120"/>
                <a:cs typeface="Times New Roman" pitchFamily="18" charset="0"/>
              </a:rPr>
              <a:t>LED D6 &amp;</a:t>
            </a:r>
            <a:r>
              <a:rPr lang="zh-TW" altLang="en-US" sz="2200" dirty="0" smtClean="0">
                <a:latin typeface="Times New Roman" pitchFamily="18" charset="0"/>
                <a:ea typeface="DFKai-SB" pitchFamily="65" charset="-120"/>
                <a:cs typeface="Times New Roman" pitchFamily="18" charset="0"/>
              </a:rPr>
              <a:t> 全彩</a:t>
            </a:r>
            <a:r>
              <a:rPr lang="en-US" altLang="zh-TW" sz="2200" dirty="0" smtClean="0">
                <a:latin typeface="Times New Roman" pitchFamily="18" charset="0"/>
                <a:ea typeface="DFKai-SB" pitchFamily="65" charset="-120"/>
                <a:cs typeface="Times New Roman" pitchFamily="18" charset="0"/>
              </a:rPr>
              <a:t> LED D8</a:t>
            </a:r>
            <a:r>
              <a:rPr lang="zh-TW" altLang="en-US" sz="2200" dirty="0" smtClean="0">
                <a:latin typeface="Times New Roman" pitchFamily="18" charset="0"/>
                <a:ea typeface="DFKai-SB" pitchFamily="65" charset="-120"/>
                <a:cs typeface="Times New Roman" pitchFamily="18" charset="0"/>
              </a:rPr>
              <a:t> 閃爍，</a:t>
            </a:r>
            <a:endParaRPr lang="en-US" altLang="zh-TW" sz="2200" dirty="0" smtClean="0">
              <a:latin typeface="Times New Roman" pitchFamily="18" charset="0"/>
              <a:ea typeface="DFKai-SB" pitchFamily="65" charset="-120"/>
              <a:cs typeface="Times New Roman" pitchFamily="18" charset="0"/>
            </a:endParaRPr>
          </a:p>
          <a:p>
            <a:pPr marL="342900" indent="-249238">
              <a:lnSpc>
                <a:spcPct val="110000"/>
              </a:lnSpc>
              <a:spcBef>
                <a:spcPts val="300"/>
              </a:spcBef>
              <a:buFont typeface="Wingdings"/>
              <a:buChar char="ð"/>
            </a:pPr>
            <a:r>
              <a:rPr lang="en-US" altLang="zh-TW" sz="2200" dirty="0" smtClean="0">
                <a:latin typeface="Times New Roman" pitchFamily="18" charset="0"/>
                <a:ea typeface="DFKai-SB" pitchFamily="65" charset="-120"/>
                <a:cs typeface="Times New Roman" pitchFamily="18" charset="0"/>
              </a:rPr>
              <a:t>D1</a:t>
            </a:r>
            <a:r>
              <a:rPr lang="zh-TW" altLang="en-US" sz="2200" dirty="0" smtClean="0">
                <a:latin typeface="Times New Roman" pitchFamily="18" charset="0"/>
                <a:ea typeface="DFKai-SB" pitchFamily="65" charset="-120"/>
                <a:cs typeface="Times New Roman" pitchFamily="18" charset="0"/>
              </a:rPr>
              <a:t>紅光</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不亮。</a:t>
            </a:r>
            <a:endParaRPr lang="en-US" altLang="zh-TW" sz="2200" dirty="0" smtClean="0">
              <a:latin typeface="Times New Roman" pitchFamily="18" charset="0"/>
              <a:ea typeface="DFKai-SB" pitchFamily="65" charset="-120"/>
              <a:cs typeface="Times New Roman" pitchFamily="18" charset="0"/>
            </a:endParaRPr>
          </a:p>
          <a:p>
            <a:pPr marL="363538" indent="-271463">
              <a:lnSpc>
                <a:spcPct val="110000"/>
              </a:lnSpc>
              <a:spcBef>
                <a:spcPts val="300"/>
              </a:spcBef>
              <a:buAutoNum type="arabicPeriod" startAt="2"/>
            </a:pPr>
            <a:r>
              <a:rPr lang="en-US" altLang="zh-TW" sz="2200" b="1" dirty="0" smtClean="0">
                <a:solidFill>
                  <a:srgbClr val="0000CC"/>
                </a:solidFill>
                <a:latin typeface="Times New Roman" pitchFamily="18" charset="0"/>
                <a:ea typeface="DFKai-SB" pitchFamily="65" charset="-120"/>
                <a:cs typeface="Times New Roman" pitchFamily="18" charset="0"/>
              </a:rPr>
              <a:t>S1 ON, S2 ON </a:t>
            </a:r>
          </a:p>
          <a:p>
            <a:pPr marL="363538" indent="-271463">
              <a:lnSpc>
                <a:spcPct val="110000"/>
              </a:lnSpc>
              <a:spcBef>
                <a:spcPts val="300"/>
              </a:spcBef>
              <a:buFont typeface="Wingdings"/>
              <a:buChar char="ð"/>
            </a:pPr>
            <a:r>
              <a:rPr lang="zh-TW" altLang="en-US" sz="2200" dirty="0" smtClean="0">
                <a:latin typeface="Times New Roman" pitchFamily="18" charset="0"/>
                <a:ea typeface="DFKai-SB" pitchFamily="65" charset="-120"/>
                <a:cs typeface="Times New Roman" pitchFamily="18" charset="0"/>
              </a:rPr>
              <a:t>紅光</a:t>
            </a:r>
            <a:r>
              <a:rPr lang="en-US" altLang="zh-TW" sz="2200" dirty="0" smtClean="0">
                <a:latin typeface="Times New Roman" pitchFamily="18" charset="0"/>
                <a:ea typeface="DFKai-SB" pitchFamily="65" charset="-120"/>
                <a:cs typeface="Times New Roman" pitchFamily="18" charset="0"/>
              </a:rPr>
              <a:t>LED D1</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&amp;</a:t>
            </a:r>
            <a:r>
              <a:rPr lang="zh-TW" altLang="en-US" sz="2200" dirty="0" smtClean="0">
                <a:latin typeface="Times New Roman" pitchFamily="18" charset="0"/>
                <a:ea typeface="DFKai-SB" pitchFamily="65" charset="-120"/>
                <a:cs typeface="Times New Roman" pitchFamily="18" charset="0"/>
                <a:sym typeface="Wingdings"/>
              </a:rPr>
              <a:t> </a:t>
            </a:r>
            <a:r>
              <a:rPr lang="zh-TW" altLang="en-US" sz="2200" dirty="0" smtClean="0">
                <a:latin typeface="Times New Roman" pitchFamily="18" charset="0"/>
                <a:ea typeface="DFKai-SB" pitchFamily="65" charset="-120"/>
                <a:cs typeface="Times New Roman" pitchFamily="18" charset="0"/>
              </a:rPr>
              <a:t>全彩</a:t>
            </a:r>
            <a:r>
              <a:rPr lang="en-US" altLang="zh-TW" sz="2200" dirty="0" smtClean="0">
                <a:latin typeface="Times New Roman" pitchFamily="18" charset="0"/>
                <a:ea typeface="DFKai-SB" pitchFamily="65" charset="-120"/>
                <a:cs typeface="Times New Roman" pitchFamily="18" charset="0"/>
              </a:rPr>
              <a:t> LED D8</a:t>
            </a:r>
            <a:r>
              <a:rPr lang="zh-TW" altLang="en-US" sz="2200" dirty="0" smtClean="0">
                <a:latin typeface="Times New Roman" pitchFamily="18" charset="0"/>
                <a:ea typeface="DFKai-SB" pitchFamily="65" charset="-120"/>
                <a:cs typeface="Times New Roman" pitchFamily="18" charset="0"/>
              </a:rPr>
              <a:t>持續閃爍，</a:t>
            </a:r>
            <a:endParaRPr lang="en-US" altLang="zh-TW" sz="2200" dirty="0" smtClean="0">
              <a:latin typeface="Times New Roman" pitchFamily="18" charset="0"/>
              <a:ea typeface="DFKai-SB" pitchFamily="65" charset="-120"/>
              <a:cs typeface="Times New Roman" pitchFamily="18" charset="0"/>
            </a:endParaRPr>
          </a:p>
          <a:p>
            <a:pPr marL="363538" indent="-271463">
              <a:lnSpc>
                <a:spcPct val="110000"/>
              </a:lnSpc>
              <a:spcBef>
                <a:spcPts val="300"/>
              </a:spcBef>
              <a:buFont typeface="Wingdings"/>
              <a:buChar char="ð"/>
            </a:pPr>
            <a:r>
              <a:rPr lang="zh-TW" altLang="en-US" sz="2200" dirty="0" smtClean="0">
                <a:latin typeface="Times New Roman" pitchFamily="18" charset="0"/>
                <a:ea typeface="DFKai-SB" pitchFamily="65" charset="-120"/>
                <a:cs typeface="Times New Roman" pitchFamily="18" charset="0"/>
              </a:rPr>
              <a:t>但白光</a:t>
            </a:r>
            <a:r>
              <a:rPr lang="en-US" altLang="zh-TW" sz="2200" dirty="0" smtClean="0">
                <a:latin typeface="Times New Roman" pitchFamily="18" charset="0"/>
                <a:ea typeface="DFKai-SB" pitchFamily="65" charset="-120"/>
                <a:cs typeface="Times New Roman" pitchFamily="18" charset="0"/>
              </a:rPr>
              <a:t>LED D6</a:t>
            </a:r>
            <a:r>
              <a:rPr lang="zh-TW" altLang="en-US" sz="2200" dirty="0" smtClean="0">
                <a:latin typeface="Times New Roman" pitchFamily="18" charset="0"/>
                <a:ea typeface="DFKai-SB" pitchFamily="65" charset="-120"/>
                <a:cs typeface="Times New Roman" pitchFamily="18" charset="0"/>
              </a:rPr>
              <a:t>不會亮</a:t>
            </a:r>
            <a:r>
              <a:rPr lang="en-US" altLang="zh-TW" sz="2200" dirty="0" smtClean="0">
                <a:latin typeface="Times New Roman" pitchFamily="18" charset="0"/>
                <a:ea typeface="DFKai-SB" pitchFamily="65" charset="-120"/>
                <a:cs typeface="Times New Roman" pitchFamily="18" charset="0"/>
              </a:rPr>
              <a:t> </a:t>
            </a:r>
          </a:p>
          <a:p>
            <a:pPr marL="342900" indent="-249238">
              <a:lnSpc>
                <a:spcPct val="110000"/>
              </a:lnSpc>
              <a:spcBef>
                <a:spcPts val="300"/>
              </a:spcBef>
            </a:pPr>
            <a:r>
              <a:rPr lang="en-US" altLang="zh-TW" sz="2200" dirty="0" smtClean="0">
                <a:latin typeface="Times New Roman" pitchFamily="18" charset="0"/>
                <a:ea typeface="DFKai-SB" pitchFamily="65" charset="-120"/>
                <a:cs typeface="Times New Roman" pitchFamily="18" charset="0"/>
              </a:rPr>
              <a:t>3.	</a:t>
            </a:r>
            <a:r>
              <a:rPr lang="zh-TW" altLang="en-US" sz="2200" b="1" dirty="0" smtClean="0">
                <a:solidFill>
                  <a:srgbClr val="0000CC"/>
                </a:solidFill>
                <a:latin typeface="Times New Roman" pitchFamily="18" charset="0"/>
                <a:ea typeface="DFKai-SB" pitchFamily="65" charset="-120"/>
                <a:cs typeface="Times New Roman" pitchFamily="18" charset="0"/>
              </a:rPr>
              <a:t>交換</a:t>
            </a:r>
            <a:r>
              <a:rPr lang="en-US" altLang="zh-TW" sz="2200" b="1" dirty="0" smtClean="0">
                <a:solidFill>
                  <a:srgbClr val="0000CC"/>
                </a:solidFill>
                <a:latin typeface="Times New Roman" pitchFamily="18" charset="0"/>
                <a:ea typeface="DFKai-SB" pitchFamily="65" charset="-120"/>
                <a:cs typeface="Times New Roman" pitchFamily="18" charset="0"/>
              </a:rPr>
              <a:t>D1</a:t>
            </a:r>
            <a:r>
              <a:rPr lang="zh-TW" altLang="en-US" sz="2200" b="1" dirty="0" smtClean="0">
                <a:solidFill>
                  <a:srgbClr val="0000CC"/>
                </a:solidFill>
                <a:latin typeface="Times New Roman" pitchFamily="18" charset="0"/>
                <a:ea typeface="DFKai-SB" pitchFamily="65" charset="-120"/>
                <a:cs typeface="Times New Roman" pitchFamily="18" charset="0"/>
              </a:rPr>
              <a:t>和</a:t>
            </a:r>
            <a:r>
              <a:rPr lang="en-US" altLang="zh-TW" sz="2200" b="1" dirty="0" smtClean="0">
                <a:solidFill>
                  <a:srgbClr val="0000CC"/>
                </a:solidFill>
                <a:latin typeface="Times New Roman" pitchFamily="18" charset="0"/>
                <a:ea typeface="DFKai-SB" pitchFamily="65" charset="-120"/>
                <a:cs typeface="Times New Roman" pitchFamily="18" charset="0"/>
              </a:rPr>
              <a:t>D6</a:t>
            </a:r>
            <a:r>
              <a:rPr lang="zh-TW" altLang="en-US" sz="2200" b="1" dirty="0" smtClean="0">
                <a:solidFill>
                  <a:srgbClr val="0000CC"/>
                </a:solidFill>
                <a:latin typeface="Times New Roman" pitchFamily="18" charset="0"/>
                <a:ea typeface="DFKai-SB" pitchFamily="65" charset="-120"/>
                <a:cs typeface="Times New Roman" pitchFamily="18" charset="0"/>
              </a:rPr>
              <a:t> 的位置</a:t>
            </a:r>
            <a:r>
              <a:rPr lang="zh-TW" altLang="en-US" sz="2200" dirty="0" smtClean="0">
                <a:latin typeface="Times New Roman" pitchFamily="18" charset="0"/>
                <a:ea typeface="DFKai-SB" pitchFamily="65" charset="-120"/>
                <a:cs typeface="Times New Roman" pitchFamily="18" charset="0"/>
              </a:rPr>
              <a:t>，</a:t>
            </a:r>
            <a:r>
              <a:rPr lang="zh-TW" altLang="en-US" sz="2200" dirty="0" smtClean="0">
                <a:solidFill>
                  <a:srgbClr val="0000CC"/>
                </a:solidFill>
                <a:latin typeface="Times New Roman" pitchFamily="18" charset="0"/>
                <a:ea typeface="DFKai-SB" pitchFamily="65" charset="-120"/>
                <a:cs typeface="Times New Roman" pitchFamily="18" charset="0"/>
              </a:rPr>
              <a:t>則不論</a:t>
            </a:r>
            <a:r>
              <a:rPr lang="en-US" altLang="zh-TW" sz="2200" dirty="0" smtClean="0">
                <a:solidFill>
                  <a:srgbClr val="0000CC"/>
                </a:solidFill>
                <a:latin typeface="Times New Roman" pitchFamily="18" charset="0"/>
                <a:ea typeface="DFKai-SB" pitchFamily="65" charset="-120"/>
                <a:cs typeface="Times New Roman" pitchFamily="18" charset="0"/>
              </a:rPr>
              <a:t>S2</a:t>
            </a:r>
            <a:r>
              <a:rPr lang="zh-TW" altLang="en-US" sz="2200" dirty="0" smtClean="0">
                <a:solidFill>
                  <a:srgbClr val="0000CC"/>
                </a:solidFill>
                <a:latin typeface="Times New Roman" pitchFamily="18" charset="0"/>
                <a:ea typeface="DFKai-SB" pitchFamily="65" charset="-120"/>
                <a:cs typeface="Times New Roman" pitchFamily="18" charset="0"/>
              </a:rPr>
              <a:t> 是開或關</a:t>
            </a:r>
            <a:r>
              <a:rPr lang="zh-TW" altLang="en-US" sz="2200" dirty="0" smtClean="0">
                <a:latin typeface="Times New Roman" pitchFamily="18" charset="0"/>
                <a:ea typeface="DFKai-SB" pitchFamily="65" charset="-120"/>
                <a:cs typeface="Times New Roman" pitchFamily="18" charset="0"/>
              </a:rPr>
              <a:t>：</a:t>
            </a:r>
            <a:endParaRPr lang="en-US" altLang="zh-TW" sz="2200" dirty="0" smtClean="0">
              <a:latin typeface="Times New Roman" pitchFamily="18" charset="0"/>
              <a:ea typeface="DFKai-SB" pitchFamily="65" charset="-120"/>
              <a:cs typeface="Times New Roman" pitchFamily="18" charset="0"/>
            </a:endParaRPr>
          </a:p>
          <a:p>
            <a:pPr marL="342900" indent="-249238">
              <a:lnSpc>
                <a:spcPct val="110000"/>
              </a:lnSpc>
              <a:spcBef>
                <a:spcPts val="300"/>
              </a:spcBef>
              <a:buFont typeface="Wingdings"/>
              <a:buChar char="ð"/>
            </a:pPr>
            <a:r>
              <a:rPr lang="zh-TW" altLang="en-US" sz="2200" dirty="0" smtClean="0">
                <a:latin typeface="Times New Roman" pitchFamily="18" charset="0"/>
                <a:ea typeface="DFKai-SB" pitchFamily="65" charset="-120"/>
                <a:cs typeface="Times New Roman" pitchFamily="18" charset="0"/>
              </a:rPr>
              <a:t>都是紅光</a:t>
            </a:r>
            <a:r>
              <a:rPr lang="en-US" altLang="zh-TW" sz="2200" dirty="0" smtClean="0">
                <a:latin typeface="Times New Roman" pitchFamily="18" charset="0"/>
                <a:ea typeface="DFKai-SB" pitchFamily="65" charset="-120"/>
                <a:cs typeface="Times New Roman" pitchFamily="18" charset="0"/>
              </a:rPr>
              <a:t>LED D1</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sym typeface="Wingdings"/>
              </a:rPr>
              <a:t>&amp;</a:t>
            </a:r>
            <a:r>
              <a:rPr lang="zh-TW" altLang="en-US" sz="2200" dirty="0" smtClean="0">
                <a:latin typeface="Times New Roman" pitchFamily="18" charset="0"/>
                <a:ea typeface="DFKai-SB" pitchFamily="65" charset="-120"/>
                <a:cs typeface="Times New Roman" pitchFamily="18" charset="0"/>
                <a:sym typeface="Wingdings"/>
              </a:rPr>
              <a:t> </a:t>
            </a:r>
            <a:r>
              <a:rPr lang="zh-TW" altLang="en-US" sz="2200" dirty="0" smtClean="0">
                <a:latin typeface="Times New Roman" pitchFamily="18" charset="0"/>
                <a:ea typeface="DFKai-SB" pitchFamily="65" charset="-120"/>
                <a:cs typeface="Times New Roman" pitchFamily="18" charset="0"/>
              </a:rPr>
              <a:t>全彩</a:t>
            </a:r>
            <a:r>
              <a:rPr lang="en-US" altLang="zh-TW" sz="2200" dirty="0" smtClean="0">
                <a:latin typeface="Times New Roman" pitchFamily="18" charset="0"/>
                <a:ea typeface="DFKai-SB" pitchFamily="65" charset="-120"/>
                <a:cs typeface="Times New Roman" pitchFamily="18" charset="0"/>
              </a:rPr>
              <a:t> LED D8 </a:t>
            </a:r>
            <a:r>
              <a:rPr lang="zh-TW" altLang="en-US" sz="2200" dirty="0" smtClean="0">
                <a:latin typeface="Times New Roman" pitchFamily="18" charset="0"/>
                <a:ea typeface="DFKai-SB" pitchFamily="65" charset="-120"/>
                <a:cs typeface="Times New Roman" pitchFamily="18" charset="0"/>
              </a:rPr>
              <a:t>閃爍，</a:t>
            </a:r>
            <a:endParaRPr lang="en-US" altLang="zh-TW" sz="2200" dirty="0" smtClean="0">
              <a:latin typeface="Times New Roman" pitchFamily="18" charset="0"/>
              <a:ea typeface="DFKai-SB" pitchFamily="65" charset="-120"/>
              <a:cs typeface="Times New Roman" pitchFamily="18" charset="0"/>
            </a:endParaRPr>
          </a:p>
          <a:p>
            <a:pPr marL="342900" indent="-249238">
              <a:lnSpc>
                <a:spcPct val="110000"/>
              </a:lnSpc>
              <a:spcBef>
                <a:spcPts val="300"/>
              </a:spcBef>
              <a:buFont typeface="Wingdings"/>
              <a:buChar char="ð"/>
            </a:pPr>
            <a:r>
              <a:rPr lang="zh-TW" altLang="en-US" sz="2200" dirty="0" smtClean="0">
                <a:latin typeface="Times New Roman" pitchFamily="18" charset="0"/>
                <a:ea typeface="DFKai-SB" pitchFamily="65" charset="-120"/>
                <a:cs typeface="Times New Roman" pitchFamily="18" charset="0"/>
              </a:rPr>
              <a:t>白光</a:t>
            </a:r>
            <a:r>
              <a:rPr lang="en-US" altLang="zh-TW" sz="2200" dirty="0" smtClean="0">
                <a:latin typeface="Times New Roman" pitchFamily="18" charset="0"/>
                <a:ea typeface="DFKai-SB" pitchFamily="65" charset="-120"/>
                <a:cs typeface="Times New Roman" pitchFamily="18" charset="0"/>
              </a:rPr>
              <a:t>LED D6</a:t>
            </a:r>
            <a:r>
              <a:rPr lang="zh-TW" altLang="en-US" sz="2200" dirty="0" smtClean="0">
                <a:latin typeface="Times New Roman" pitchFamily="18" charset="0"/>
                <a:ea typeface="DFKai-SB" pitchFamily="65" charset="-120"/>
                <a:cs typeface="Times New Roman" pitchFamily="18" charset="0"/>
              </a:rPr>
              <a:t>都不會亮。</a:t>
            </a:r>
            <a:r>
              <a:rPr lang="en-US" altLang="zh-TW" sz="2200" dirty="0" smtClean="0">
                <a:latin typeface="Times New Roman" pitchFamily="18" charset="0"/>
                <a:ea typeface="DFKai-SB" pitchFamily="65" charset="-120"/>
                <a:cs typeface="Times New Roman" pitchFamily="18" charset="0"/>
              </a:rPr>
              <a:t> </a:t>
            </a:r>
          </a:p>
        </p:txBody>
      </p:sp>
      <p:sp>
        <p:nvSpPr>
          <p:cNvPr id="3" name="矩形 2"/>
          <p:cNvSpPr/>
          <p:nvPr/>
        </p:nvSpPr>
        <p:spPr>
          <a:xfrm>
            <a:off x="142844" y="5072074"/>
            <a:ext cx="5715040" cy="1569660"/>
          </a:xfrm>
          <a:prstGeom prst="rect">
            <a:avLst/>
          </a:prstGeom>
        </p:spPr>
        <p:txBody>
          <a:bodyPr wrap="square">
            <a:spAutoFit/>
          </a:bodyPr>
          <a:lstStyle/>
          <a:p>
            <a:r>
              <a:rPr lang="zh-TW" altLang="en-US" sz="2400" b="1" dirty="0" smtClean="0">
                <a:solidFill>
                  <a:srgbClr val="0000CC"/>
                </a:solidFill>
                <a:latin typeface="Times New Roman" pitchFamily="18" charset="0"/>
                <a:ea typeface="DFKai-SB" pitchFamily="65" charset="-120"/>
                <a:cs typeface="Times New Roman" pitchFamily="18" charset="0"/>
              </a:rPr>
              <a:t>解釋：</a:t>
            </a:r>
            <a:r>
              <a:rPr lang="zh-TW" altLang="en-US" sz="2400" dirty="0" smtClean="0">
                <a:solidFill>
                  <a:srgbClr val="0000CC"/>
                </a:solidFill>
                <a:latin typeface="Times New Roman" pitchFamily="18" charset="0"/>
                <a:ea typeface="DFKai-SB" pitchFamily="65" charset="-120"/>
                <a:cs typeface="Times New Roman" pitchFamily="18" charset="0"/>
              </a:rPr>
              <a:t>對於</a:t>
            </a:r>
            <a:r>
              <a:rPr lang="en-US" altLang="zh-TW" sz="2400" dirty="0" smtClean="0">
                <a:solidFill>
                  <a:srgbClr val="0000CC"/>
                </a:solidFill>
                <a:latin typeface="Times New Roman" pitchFamily="18" charset="0"/>
                <a:ea typeface="DFKai-SB" pitchFamily="65" charset="-120"/>
                <a:cs typeface="Times New Roman" pitchFamily="18" charset="0"/>
              </a:rPr>
              <a:t>LED</a:t>
            </a:r>
            <a:r>
              <a:rPr lang="zh-TW" altLang="en-US" sz="2400" dirty="0" smtClean="0">
                <a:solidFill>
                  <a:srgbClr val="0000CC"/>
                </a:solidFill>
                <a:latin typeface="Times New Roman" pitchFamily="18" charset="0"/>
                <a:ea typeface="DFKai-SB" pitchFamily="65" charset="-120"/>
                <a:cs typeface="Times New Roman" pitchFamily="18" charset="0"/>
              </a:rPr>
              <a:t>而言，產生紅光比白光容易得多。因紅光</a:t>
            </a:r>
            <a:r>
              <a:rPr lang="en-US" altLang="zh-TW" sz="2400" dirty="0" smtClean="0">
                <a:solidFill>
                  <a:srgbClr val="0000CC"/>
                </a:solidFill>
                <a:latin typeface="Times New Roman" pitchFamily="18" charset="0"/>
                <a:ea typeface="DFKai-SB" pitchFamily="65" charset="-120"/>
                <a:cs typeface="Times New Roman" pitchFamily="18" charset="0"/>
              </a:rPr>
              <a:t>LED</a:t>
            </a:r>
            <a:r>
              <a:rPr lang="zh-TW" altLang="en-US" sz="2400" dirty="0" smtClean="0">
                <a:solidFill>
                  <a:srgbClr val="0000CC"/>
                </a:solidFill>
                <a:latin typeface="Times New Roman" pitchFamily="18" charset="0"/>
                <a:ea typeface="DFKai-SB" pitchFamily="65" charset="-120"/>
                <a:cs typeface="Times New Roman" pitchFamily="18" charset="0"/>
              </a:rPr>
              <a:t>的順向電壓和內電阻均比白光</a:t>
            </a:r>
            <a:r>
              <a:rPr lang="en-US" altLang="zh-TW" sz="2400" dirty="0" smtClean="0">
                <a:solidFill>
                  <a:srgbClr val="0000CC"/>
                </a:solidFill>
                <a:latin typeface="Times New Roman" pitchFamily="18" charset="0"/>
                <a:ea typeface="DFKai-SB" pitchFamily="65" charset="-120"/>
                <a:cs typeface="Times New Roman" pitchFamily="18" charset="0"/>
              </a:rPr>
              <a:t>LED</a:t>
            </a:r>
            <a:r>
              <a:rPr lang="zh-TW" altLang="en-US" sz="2400" dirty="0" smtClean="0">
                <a:solidFill>
                  <a:srgbClr val="0000CC"/>
                </a:solidFill>
                <a:latin typeface="Times New Roman" pitchFamily="18" charset="0"/>
                <a:ea typeface="DFKai-SB" pitchFamily="65" charset="-120"/>
                <a:cs typeface="Times New Roman" pitchFamily="18" charset="0"/>
              </a:rPr>
              <a:t>低，故當紅光和白光</a:t>
            </a:r>
            <a:r>
              <a:rPr lang="en-US" altLang="zh-TW" sz="2400" dirty="0" smtClean="0">
                <a:solidFill>
                  <a:srgbClr val="0000CC"/>
                </a:solidFill>
                <a:latin typeface="Times New Roman" pitchFamily="18" charset="0"/>
                <a:ea typeface="DFKai-SB" pitchFamily="65" charset="-120"/>
                <a:cs typeface="Times New Roman" pitchFamily="18" charset="0"/>
              </a:rPr>
              <a:t>LED</a:t>
            </a:r>
            <a:r>
              <a:rPr lang="zh-TW" altLang="en-US" sz="2400" dirty="0" smtClean="0">
                <a:solidFill>
                  <a:srgbClr val="0000CC"/>
                </a:solidFill>
                <a:latin typeface="Times New Roman" pitchFamily="18" charset="0"/>
                <a:ea typeface="DFKai-SB" pitchFamily="65" charset="-120"/>
                <a:cs typeface="Times New Roman" pitchFamily="18" charset="0"/>
              </a:rPr>
              <a:t>並聯，大部份電流流經紅光</a:t>
            </a:r>
            <a:r>
              <a:rPr lang="en-US" altLang="zh-TW" sz="2400" dirty="0" smtClean="0">
                <a:solidFill>
                  <a:srgbClr val="0000CC"/>
                </a:solidFill>
                <a:latin typeface="Times New Roman" pitchFamily="18" charset="0"/>
                <a:ea typeface="DFKai-SB" pitchFamily="65" charset="-120"/>
                <a:cs typeface="Times New Roman" pitchFamily="18" charset="0"/>
              </a:rPr>
              <a:t>LED</a:t>
            </a:r>
            <a:r>
              <a:rPr lang="zh-TW" altLang="en-US" sz="2400" dirty="0" smtClean="0">
                <a:solidFill>
                  <a:srgbClr val="0000CC"/>
                </a:solidFill>
                <a:latin typeface="Times New Roman" pitchFamily="18" charset="0"/>
                <a:ea typeface="DFKai-SB" pitchFamily="65" charset="-120"/>
                <a:cs typeface="Times New Roman" pitchFamily="18" charset="0"/>
              </a:rPr>
              <a:t>。</a:t>
            </a:r>
            <a:endParaRPr lang="zh-TW" altLang="en-US" sz="2400" dirty="0">
              <a:latin typeface="Times New Roman" panose="02020603050405020304" pitchFamily="18" charset="0"/>
              <a:cs typeface="Times New Roman" panose="02020603050405020304" pitchFamily="18" charset="0"/>
            </a:endParaRPr>
          </a:p>
        </p:txBody>
      </p:sp>
      <p:sp>
        <p:nvSpPr>
          <p:cNvPr id="4" name="矩形 3"/>
          <p:cNvSpPr/>
          <p:nvPr/>
        </p:nvSpPr>
        <p:spPr>
          <a:xfrm>
            <a:off x="142844" y="285728"/>
            <a:ext cx="5456078" cy="1077218"/>
          </a:xfrm>
          <a:prstGeom prst="rect">
            <a:avLst/>
          </a:prstGeom>
        </p:spPr>
        <p:txBody>
          <a:bodyPr wrap="square">
            <a:spAutoFit/>
          </a:bodyPr>
          <a:lstStyle/>
          <a:p>
            <a:pPr lvl="0" algn="ct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不同色</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LED</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之內電阻比較</a:t>
            </a:r>
            <a:endParaRPr lang="en-US" altLang="zh-TW"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endParaRPr>
          </a:p>
          <a:p>
            <a:pPr lvl="0" algn="ctr"/>
            <a:r>
              <a:rPr lang="en-US" altLang="zh-TW"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Blinking </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Colors)</a:t>
            </a:r>
            <a:endParaRPr lang="zh-TW" altLang="en-US" sz="3200" b="1" dirty="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endParaRPr>
          </a:p>
        </p:txBody>
      </p:sp>
      <p:pic>
        <p:nvPicPr>
          <p:cNvPr id="1026" name="Picture 2"/>
          <p:cNvPicPr>
            <a:picLocks noChangeAspect="1" noChangeArrowheads="1"/>
          </p:cNvPicPr>
          <p:nvPr/>
        </p:nvPicPr>
        <p:blipFill>
          <a:blip r:embed="rId3">
            <a:lum bright="-10000" contrast="40000"/>
            <a:extLst>
              <a:ext uri="{28A0092B-C50C-407E-A947-70E740481C1C}">
                <a14:useLocalDpi xmlns:a14="http://schemas.microsoft.com/office/drawing/2010/main" xmlns="" val="0"/>
              </a:ext>
            </a:extLst>
          </a:blip>
          <a:srcRect/>
          <a:stretch>
            <a:fillRect/>
          </a:stretch>
        </p:blipFill>
        <p:spPr bwMode="auto">
          <a:xfrm>
            <a:off x="142844" y="1357298"/>
            <a:ext cx="5683876" cy="36433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05678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1026" name="Picture 2" descr="http://www.mem.com.tw/news/images/N081114000320081114143126.jpg"/>
          <p:cNvPicPr>
            <a:picLocks noChangeAspect="1" noChangeArrowheads="1"/>
          </p:cNvPicPr>
          <p:nvPr/>
        </p:nvPicPr>
        <p:blipFill>
          <a:blip r:embed="rId2"/>
          <a:srcRect/>
          <a:stretch>
            <a:fillRect/>
          </a:stretch>
        </p:blipFill>
        <p:spPr bwMode="auto">
          <a:xfrm>
            <a:off x="928662" y="0"/>
            <a:ext cx="7643866" cy="3210424"/>
          </a:xfrm>
          <a:prstGeom prst="rect">
            <a:avLst/>
          </a:prstGeom>
          <a:noFill/>
        </p:spPr>
      </p:pic>
      <p:sp>
        <p:nvSpPr>
          <p:cNvPr id="5" name="矩形 4"/>
          <p:cNvSpPr/>
          <p:nvPr/>
        </p:nvSpPr>
        <p:spPr>
          <a:xfrm>
            <a:off x="1142976" y="3143248"/>
            <a:ext cx="7572428" cy="369332"/>
          </a:xfrm>
          <a:prstGeom prst="rect">
            <a:avLst/>
          </a:prstGeom>
        </p:spPr>
        <p:txBody>
          <a:bodyPr wrap="square">
            <a:spAutoFit/>
          </a:bodyPr>
          <a:lstStyle/>
          <a:p>
            <a:r>
              <a:rPr lang="en-US" altLang="zh-TW" dirty="0" smtClean="0"/>
              <a:t>http://www.mem.com.tw/news/images/N081114000320081114143126.jpg</a:t>
            </a:r>
            <a:endParaRPr lang="zh-TW" altLang="en-US" dirty="0"/>
          </a:p>
        </p:txBody>
      </p:sp>
      <p:pic>
        <p:nvPicPr>
          <p:cNvPr id="1028" name="Picture 4" descr="http://www.naipo.com/Portals/1/web_tw/images/pic0119-07-a03.jpg"/>
          <p:cNvPicPr>
            <a:picLocks noChangeAspect="1" noChangeArrowheads="1"/>
          </p:cNvPicPr>
          <p:nvPr/>
        </p:nvPicPr>
        <p:blipFill>
          <a:blip r:embed="rId3">
            <a:lum bright="-10000" contrast="40000"/>
          </a:blip>
          <a:srcRect/>
          <a:stretch>
            <a:fillRect/>
          </a:stretch>
        </p:blipFill>
        <p:spPr bwMode="auto">
          <a:xfrm>
            <a:off x="1142976" y="3500438"/>
            <a:ext cx="7074368" cy="3357562"/>
          </a:xfrm>
          <a:prstGeom prst="rect">
            <a:avLst/>
          </a:prstGeom>
          <a:noFill/>
        </p:spPr>
      </p:pic>
      <p:sp>
        <p:nvSpPr>
          <p:cNvPr id="7" name="矩形 6"/>
          <p:cNvSpPr/>
          <p:nvPr/>
        </p:nvSpPr>
        <p:spPr>
          <a:xfrm>
            <a:off x="1428728" y="6357958"/>
            <a:ext cx="2710229" cy="369332"/>
          </a:xfrm>
          <a:prstGeom prst="rect">
            <a:avLst/>
          </a:prstGeom>
        </p:spPr>
        <p:txBody>
          <a:bodyPr wrap="none">
            <a:spAutoFit/>
          </a:bodyPr>
          <a:lstStyle/>
          <a:p>
            <a:r>
              <a:rPr lang="zh-TW" altLang="en-US" b="1" dirty="0" smtClean="0"/>
              <a:t>圖片來源：</a:t>
            </a:r>
            <a:r>
              <a:rPr lang="en-US" b="1" u="sng" dirty="0" smtClean="0">
                <a:hlinkClick r:id="rId4"/>
              </a:rPr>
              <a:t>led.zol.com.cn</a:t>
            </a:r>
            <a:endParaRPr lang="zh-TW"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www.naipo.com/Portals/1/web_tw/images/pic0119-07-a04.jpg"/>
          <p:cNvPicPr>
            <a:picLocks noChangeAspect="1" noChangeArrowheads="1"/>
          </p:cNvPicPr>
          <p:nvPr/>
        </p:nvPicPr>
        <p:blipFill>
          <a:blip r:embed="rId2">
            <a:lum bright="-20000" contrast="30000"/>
          </a:blip>
          <a:srcRect/>
          <a:stretch>
            <a:fillRect/>
          </a:stretch>
        </p:blipFill>
        <p:spPr bwMode="auto">
          <a:xfrm>
            <a:off x="857224" y="785794"/>
            <a:ext cx="7630453" cy="5651434"/>
          </a:xfrm>
          <a:prstGeom prst="rect">
            <a:avLst/>
          </a:prstGeom>
          <a:noFill/>
        </p:spPr>
      </p:pic>
      <p:sp>
        <p:nvSpPr>
          <p:cNvPr id="2" name="標題 1"/>
          <p:cNvSpPr>
            <a:spLocks noGrp="1"/>
          </p:cNvSpPr>
          <p:nvPr>
            <p:ph type="title"/>
          </p:nvPr>
        </p:nvSpPr>
        <p:spPr>
          <a:xfrm>
            <a:off x="2285984" y="274638"/>
            <a:ext cx="5786478" cy="368280"/>
          </a:xfrm>
        </p:spPr>
        <p:txBody>
          <a:bodyPr>
            <a:normAutofit fontScale="90000"/>
          </a:bodyPr>
          <a:lstStyle/>
          <a:p>
            <a:endParaRPr lang="zh-TW" altLang="en-US" dirty="0"/>
          </a:p>
        </p:txBody>
      </p:sp>
      <p:sp>
        <p:nvSpPr>
          <p:cNvPr id="3" name="內容版面配置區 2"/>
          <p:cNvSpPr>
            <a:spLocks noGrp="1"/>
          </p:cNvSpPr>
          <p:nvPr>
            <p:ph idx="1"/>
          </p:nvPr>
        </p:nvSpPr>
        <p:spPr>
          <a:xfrm>
            <a:off x="457200" y="5786454"/>
            <a:ext cx="8229600" cy="339709"/>
          </a:xfrm>
        </p:spPr>
        <p:txBody>
          <a:bodyPr>
            <a:normAutofit fontScale="62500" lnSpcReduction="20000"/>
          </a:bodyPr>
          <a:lstStyle/>
          <a:p>
            <a:endParaRPr lang="zh-TW" altLang="en-US" dirty="0"/>
          </a:p>
        </p:txBody>
      </p:sp>
      <p:sp>
        <p:nvSpPr>
          <p:cNvPr id="131073" name="Rectangle 1"/>
          <p:cNvSpPr>
            <a:spLocks noChangeArrowheads="1"/>
          </p:cNvSpPr>
          <p:nvPr/>
        </p:nvSpPr>
        <p:spPr bwMode="auto">
          <a:xfrm>
            <a:off x="3428992" y="6000768"/>
            <a:ext cx="3214710" cy="64633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rPr>
              <a:t>  </a:t>
            </a:r>
            <a:br>
              <a:rPr kumimoji="1" lang="zh-TW" altLang="zh-TW"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rPr>
            </a:br>
            <a:r>
              <a:rPr kumimoji="1" lang="zh-TW" b="1" i="0" u="none" strike="noStrike" cap="none" normalizeH="0" baseline="0" dirty="0" smtClean="0">
                <a:ln>
                  <a:noFill/>
                </a:ln>
                <a:solidFill>
                  <a:srgbClr val="333333"/>
                </a:solidFill>
                <a:effectLst/>
                <a:latin typeface="Georgia" pitchFamily="18" charset="0"/>
                <a:ea typeface="新細明體" pitchFamily="18" charset="-120"/>
                <a:cs typeface="新細明體" pitchFamily="18" charset="-120"/>
              </a:rPr>
              <a:t>圖片來源：</a:t>
            </a:r>
            <a:r>
              <a:rPr kumimoji="1" lang="zh-TW" altLang="zh-TW" b="1" i="0" u="sng" strike="noStrike" cap="none" normalizeH="0" baseline="0" dirty="0" smtClean="0">
                <a:ln>
                  <a:noFill/>
                </a:ln>
                <a:solidFill>
                  <a:srgbClr val="0A6CCF"/>
                </a:solidFill>
                <a:effectLst/>
                <a:latin typeface="Georgia" pitchFamily="18" charset="0"/>
                <a:ea typeface="新細明體" pitchFamily="18" charset="-120"/>
                <a:cs typeface="新細明體" pitchFamily="18" charset="-120"/>
                <a:hlinkClick r:id="rId3"/>
              </a:rPr>
              <a:t>udn.com</a:t>
            </a:r>
            <a:r>
              <a:rPr kumimoji="1" lang="zh-TW" altLang="zh-TW"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470" y="4703588"/>
            <a:ext cx="8929686" cy="2154436"/>
          </a:xfrm>
          <a:prstGeom prst="rect">
            <a:avLst/>
          </a:prstGeom>
        </p:spPr>
        <p:txBody>
          <a:bodyPr wrap="square">
            <a:spAutoFit/>
          </a:bodyPr>
          <a:lstStyle/>
          <a:p>
            <a:r>
              <a:rPr lang="en-US" altLang="zh-TW" sz="2000" b="1" dirty="0">
                <a:solidFill>
                  <a:srgbClr val="0000CC"/>
                </a:solidFill>
                <a:latin typeface="Times New Roman" pitchFamily="18" charset="0"/>
                <a:cs typeface="Times New Roman" pitchFamily="18" charset="0"/>
              </a:rPr>
              <a:t>Build the circuit as shown</a:t>
            </a:r>
            <a:r>
              <a:rPr lang="en-US" altLang="zh-TW" sz="2000" dirty="0">
                <a:latin typeface="Times New Roman" pitchFamily="18" charset="0"/>
                <a:cs typeface="Times New Roman" pitchFamily="18" charset="0"/>
              </a:rPr>
              <a:t>. </a:t>
            </a:r>
            <a:endParaRPr lang="en-US" altLang="zh-TW" sz="2000" dirty="0" smtClean="0">
              <a:latin typeface="Times New Roman" pitchFamily="18" charset="0"/>
              <a:cs typeface="Times New Roman" pitchFamily="18" charset="0"/>
            </a:endParaRPr>
          </a:p>
          <a:p>
            <a:pPr marL="176213" indent="-176213">
              <a:buFont typeface="Wingdings" pitchFamily="2" charset="2"/>
              <a:buChar char="l"/>
            </a:pPr>
            <a:r>
              <a:rPr lang="en-US" altLang="zh-TW" sz="1900" dirty="0" smtClean="0">
                <a:latin typeface="Times New Roman" pitchFamily="18" charset="0"/>
                <a:cs typeface="Times New Roman" pitchFamily="18" charset="0"/>
              </a:rPr>
              <a:t>Place </a:t>
            </a:r>
            <a:r>
              <a:rPr lang="en-US" altLang="zh-TW" sz="1900" dirty="0">
                <a:latin typeface="Times New Roman" pitchFamily="18" charset="0"/>
                <a:cs typeface="Times New Roman" pitchFamily="18" charset="0"/>
              </a:rPr>
              <a:t>the clear cable holder on the red LED (</a:t>
            </a:r>
            <a:r>
              <a:rPr lang="en-US" altLang="zh-TW" sz="1900" dirty="0" smtClean="0">
                <a:latin typeface="Times New Roman" pitchFamily="18" charset="0"/>
                <a:cs typeface="Times New Roman" pitchFamily="18" charset="0"/>
              </a:rPr>
              <a:t>D1)</a:t>
            </a:r>
            <a:r>
              <a:rPr lang="zh-TW" altLang="en-US" sz="1900" dirty="0" smtClean="0">
                <a:latin typeface="Times New Roman" pitchFamily="18" charset="0"/>
                <a:cs typeface="Times New Roman" pitchFamily="18" charset="0"/>
              </a:rPr>
              <a:t> </a:t>
            </a:r>
            <a:r>
              <a:rPr lang="en-US" altLang="zh-TW" sz="1900" dirty="0" smtClean="0">
                <a:latin typeface="Times New Roman" pitchFamily="18" charset="0"/>
                <a:cs typeface="Times New Roman" pitchFamily="18" charset="0"/>
              </a:rPr>
              <a:t>and </a:t>
            </a:r>
            <a:r>
              <a:rPr lang="en-US" altLang="zh-TW" sz="1900" dirty="0">
                <a:latin typeface="Times New Roman" pitchFamily="18" charset="0"/>
                <a:cs typeface="Times New Roman" pitchFamily="18" charset="0"/>
              </a:rPr>
              <a:t>the black cable holder on the phototransistor (Q4), then place the </a:t>
            </a:r>
            <a:r>
              <a:rPr lang="en-US" altLang="zh-TW" sz="1900" dirty="0" smtClean="0">
                <a:latin typeface="Times New Roman" pitchFamily="18" charset="0"/>
                <a:cs typeface="Times New Roman" pitchFamily="18" charset="0"/>
              </a:rPr>
              <a:t>fiber</a:t>
            </a:r>
            <a:r>
              <a:rPr lang="zh-TW" altLang="en-US" sz="1900" dirty="0" smtClean="0">
                <a:latin typeface="Times New Roman" pitchFamily="18" charset="0"/>
                <a:cs typeface="Times New Roman" pitchFamily="18" charset="0"/>
              </a:rPr>
              <a:t> </a:t>
            </a:r>
            <a:r>
              <a:rPr lang="en-US" altLang="zh-TW" sz="1900" dirty="0" smtClean="0">
                <a:latin typeface="Times New Roman" pitchFamily="18" charset="0"/>
                <a:cs typeface="Times New Roman" pitchFamily="18" charset="0"/>
              </a:rPr>
              <a:t>optic </a:t>
            </a:r>
            <a:r>
              <a:rPr lang="en-US" altLang="zh-TW" sz="1900" dirty="0">
                <a:latin typeface="Times New Roman" pitchFamily="18" charset="0"/>
                <a:cs typeface="Times New Roman" pitchFamily="18" charset="0"/>
              </a:rPr>
              <a:t>cable into the holders as far as it will go. </a:t>
            </a:r>
            <a:endParaRPr lang="en-US" altLang="zh-TW" sz="1900" dirty="0" smtClean="0">
              <a:latin typeface="Times New Roman" pitchFamily="18" charset="0"/>
              <a:cs typeface="Times New Roman" pitchFamily="18" charset="0"/>
            </a:endParaRPr>
          </a:p>
          <a:p>
            <a:pPr marL="176213" indent="-176213">
              <a:buFont typeface="Wingdings" pitchFamily="2" charset="2"/>
              <a:buChar char="l"/>
            </a:pPr>
            <a:r>
              <a:rPr lang="en-US" altLang="zh-TW" sz="1900" dirty="0" smtClean="0">
                <a:latin typeface="Times New Roman" pitchFamily="18" charset="0"/>
                <a:cs typeface="Times New Roman" pitchFamily="18" charset="0"/>
              </a:rPr>
              <a:t>For </a:t>
            </a:r>
            <a:r>
              <a:rPr lang="en-US" altLang="zh-TW" sz="1900" dirty="0">
                <a:latin typeface="Times New Roman" pitchFamily="18" charset="0"/>
                <a:cs typeface="Times New Roman" pitchFamily="18" charset="0"/>
              </a:rPr>
              <a:t>best performance </a:t>
            </a:r>
            <a:r>
              <a:rPr lang="en-US" altLang="zh-TW" sz="1900" dirty="0" smtClean="0">
                <a:latin typeface="Times New Roman" pitchFamily="18" charset="0"/>
                <a:cs typeface="Times New Roman" pitchFamily="18" charset="0"/>
              </a:rPr>
              <a:t>the</a:t>
            </a:r>
            <a:r>
              <a:rPr lang="zh-TW" altLang="en-US" sz="1900" dirty="0" smtClean="0">
                <a:latin typeface="Times New Roman" pitchFamily="18" charset="0"/>
                <a:cs typeface="Times New Roman" pitchFamily="18" charset="0"/>
              </a:rPr>
              <a:t> </a:t>
            </a:r>
            <a:r>
              <a:rPr lang="en-US" altLang="zh-TW" sz="1900" dirty="0" smtClean="0">
                <a:latin typeface="Times New Roman" pitchFamily="18" charset="0"/>
                <a:cs typeface="Times New Roman" pitchFamily="18" charset="0"/>
              </a:rPr>
              <a:t>cable </a:t>
            </a:r>
            <a:r>
              <a:rPr lang="en-US" altLang="zh-TW" sz="1900" dirty="0">
                <a:latin typeface="Times New Roman" pitchFamily="18" charset="0"/>
                <a:cs typeface="Times New Roman" pitchFamily="18" charset="0"/>
              </a:rPr>
              <a:t>should stand straight up in the holders, without bending </a:t>
            </a:r>
            <a:r>
              <a:rPr lang="en-US" altLang="zh-TW" sz="1900" dirty="0" smtClean="0">
                <a:latin typeface="Times New Roman" pitchFamily="18" charset="0"/>
                <a:cs typeface="Times New Roman" pitchFamily="18" charset="0"/>
              </a:rPr>
              <a:t>them.</a:t>
            </a:r>
            <a:r>
              <a:rPr lang="zh-TW" altLang="en-US" sz="1900" dirty="0" smtClean="0">
                <a:latin typeface="Times New Roman" pitchFamily="18" charset="0"/>
                <a:cs typeface="Times New Roman" pitchFamily="18" charset="0"/>
              </a:rPr>
              <a:t> </a:t>
            </a:r>
            <a:endParaRPr lang="en-US" altLang="zh-TW" sz="1900" dirty="0" smtClean="0">
              <a:latin typeface="Times New Roman" pitchFamily="18" charset="0"/>
              <a:cs typeface="Times New Roman" pitchFamily="18" charset="0"/>
            </a:endParaRPr>
          </a:p>
          <a:p>
            <a:pPr>
              <a:buFont typeface="Wingdings" pitchFamily="2" charset="2"/>
              <a:buChar char="l"/>
            </a:pPr>
            <a:r>
              <a:rPr lang="en-US" altLang="zh-TW" sz="1900" dirty="0" smtClean="0">
                <a:latin typeface="Times New Roman" pitchFamily="18" charset="0"/>
                <a:cs typeface="Times New Roman" pitchFamily="18" charset="0"/>
              </a:rPr>
              <a:t>Turn </a:t>
            </a:r>
            <a:r>
              <a:rPr lang="en-US" altLang="zh-TW" sz="1900" dirty="0">
                <a:latin typeface="Times New Roman" pitchFamily="18" charset="0"/>
                <a:cs typeface="Times New Roman" pitchFamily="18" charset="0"/>
              </a:rPr>
              <a:t>on slide switch (S1) and move the lever on the adjustable </a:t>
            </a:r>
            <a:r>
              <a:rPr lang="en-US" altLang="zh-TW" sz="1900" dirty="0" smtClean="0">
                <a:latin typeface="Times New Roman" pitchFamily="18" charset="0"/>
                <a:cs typeface="Times New Roman" pitchFamily="18" charset="0"/>
              </a:rPr>
              <a:t>resistor</a:t>
            </a:r>
            <a:r>
              <a:rPr lang="zh-TW" altLang="en-US" sz="1900" dirty="0" smtClean="0">
                <a:latin typeface="Times New Roman" pitchFamily="18" charset="0"/>
                <a:cs typeface="Times New Roman" pitchFamily="18" charset="0"/>
              </a:rPr>
              <a:t> </a:t>
            </a:r>
            <a:r>
              <a:rPr lang="en-US" altLang="zh-TW" sz="1900" dirty="0" smtClean="0">
                <a:latin typeface="Times New Roman" pitchFamily="18" charset="0"/>
                <a:cs typeface="Times New Roman" pitchFamily="18" charset="0"/>
              </a:rPr>
              <a:t>(RV</a:t>
            </a:r>
            <a:r>
              <a:rPr lang="en-US" altLang="zh-TW" sz="1900" dirty="0">
                <a:latin typeface="Times New Roman" pitchFamily="18" charset="0"/>
                <a:cs typeface="Times New Roman" pitchFamily="18" charset="0"/>
              </a:rPr>
              <a:t>) </a:t>
            </a:r>
            <a:r>
              <a:rPr lang="en-US" altLang="zh-TW" sz="1900" dirty="0" smtClean="0">
                <a:latin typeface="Times New Roman" pitchFamily="18" charset="0"/>
                <a:cs typeface="Times New Roman" pitchFamily="18" charset="0"/>
              </a:rPr>
              <a:t>around.</a:t>
            </a:r>
          </a:p>
          <a:p>
            <a:pPr>
              <a:buFont typeface="Wingdings" pitchFamily="2" charset="2"/>
              <a:buChar char="l"/>
            </a:pPr>
            <a:r>
              <a:rPr lang="en-US" altLang="zh-TW" sz="1900" dirty="0" smtClean="0">
                <a:latin typeface="Times New Roman" pitchFamily="18" charset="0"/>
                <a:cs typeface="Times New Roman" pitchFamily="18" charset="0"/>
              </a:rPr>
              <a:t>The </a:t>
            </a:r>
            <a:r>
              <a:rPr lang="en-US" altLang="zh-TW" sz="1900" dirty="0">
                <a:latin typeface="Times New Roman" pitchFamily="18" charset="0"/>
                <a:cs typeface="Times New Roman" pitchFamily="18" charset="0"/>
              </a:rPr>
              <a:t>sound from the speaker (SP) changes as you </a:t>
            </a:r>
            <a:r>
              <a:rPr lang="en-US" altLang="zh-TW" sz="1900" dirty="0" smtClean="0">
                <a:latin typeface="Times New Roman" pitchFamily="18" charset="0"/>
                <a:cs typeface="Times New Roman" pitchFamily="18" charset="0"/>
              </a:rPr>
              <a:t>move</a:t>
            </a:r>
            <a:r>
              <a:rPr lang="zh-TW" altLang="en-US" sz="1900" dirty="0" smtClean="0">
                <a:latin typeface="Times New Roman" pitchFamily="18" charset="0"/>
                <a:cs typeface="Times New Roman" pitchFamily="18" charset="0"/>
              </a:rPr>
              <a:t> </a:t>
            </a:r>
            <a:r>
              <a:rPr lang="en-US" altLang="zh-TW" sz="1900" dirty="0" smtClean="0">
                <a:latin typeface="Times New Roman" pitchFamily="18" charset="0"/>
                <a:cs typeface="Times New Roman" pitchFamily="18" charset="0"/>
              </a:rPr>
              <a:t>the </a:t>
            </a:r>
            <a:r>
              <a:rPr lang="en-US" altLang="zh-TW" sz="1900" dirty="0">
                <a:latin typeface="Times New Roman" pitchFamily="18" charset="0"/>
                <a:cs typeface="Times New Roman" pitchFamily="18" charset="0"/>
              </a:rPr>
              <a:t>lever on RV.</a:t>
            </a:r>
            <a:endParaRPr lang="zh-TW" altLang="en-US" sz="1900" dirty="0">
              <a:latin typeface="Times New Roman" pitchFamily="18" charset="0"/>
              <a:cs typeface="Times New Roman" pitchFamily="18" charset="0"/>
            </a:endParaRPr>
          </a:p>
        </p:txBody>
      </p:sp>
      <p:sp>
        <p:nvSpPr>
          <p:cNvPr id="4" name="矩形 3"/>
          <p:cNvSpPr/>
          <p:nvPr/>
        </p:nvSpPr>
        <p:spPr>
          <a:xfrm>
            <a:off x="0" y="642918"/>
            <a:ext cx="2357422" cy="1600438"/>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光纖</a:t>
            </a:r>
            <a:r>
              <a:rPr lang="en-US" altLang="zh-TW" sz="30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Fiber Optics</a:t>
            </a:r>
          </a:p>
          <a:p>
            <a:pPr lvl="0" algn="ct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a:rPr>
              <a:t></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光纖通訊</a:t>
            </a:r>
            <a:endParaRPr lang="zh-TW" altLang="en-US" sz="3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03979" y="214290"/>
            <a:ext cx="6225739" cy="45365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文字方塊 9"/>
          <p:cNvSpPr txBox="1"/>
          <p:nvPr/>
        </p:nvSpPr>
        <p:spPr>
          <a:xfrm>
            <a:off x="2857488" y="4708898"/>
            <a:ext cx="1857388" cy="363176"/>
          </a:xfrm>
          <a:prstGeom prst="rect">
            <a:avLst/>
          </a:prstGeom>
          <a:noFill/>
        </p:spPr>
        <p:txBody>
          <a:bodyPr wrap="square" rtlCol="0">
            <a:spAutoFit/>
          </a:bodyPr>
          <a:lstStyle/>
          <a:p>
            <a:pPr algn="ctr">
              <a:lnSpc>
                <a:spcPct val="80000"/>
              </a:lnSpc>
            </a:pPr>
            <a:r>
              <a:rPr lang="zh-TW" altLang="en-US" sz="2200" b="1" dirty="0" smtClean="0">
                <a:solidFill>
                  <a:srgbClr val="0000CC"/>
                </a:solidFill>
                <a:latin typeface="DFKai-SB" pitchFamily="65" charset="-120"/>
                <a:ea typeface="DFKai-SB" pitchFamily="65" charset="-120"/>
              </a:rPr>
              <a:t>可變電阻</a:t>
            </a:r>
            <a:r>
              <a:rPr lang="en-US" altLang="zh-TW" sz="2200" b="1" dirty="0" smtClean="0">
                <a:solidFill>
                  <a:srgbClr val="0000CC"/>
                </a:solidFill>
                <a:latin typeface="Times New Roman" pitchFamily="18" charset="0"/>
                <a:ea typeface="DFKai-SB" pitchFamily="65" charset="-120"/>
                <a:cs typeface="Times New Roman" pitchFamily="18" charset="0"/>
              </a:rPr>
              <a:t>RV</a:t>
            </a:r>
            <a:endParaRPr lang="zh-TW" altLang="en-US" sz="2200" b="1" dirty="0">
              <a:solidFill>
                <a:srgbClr val="0000CC"/>
              </a:solidFill>
              <a:latin typeface="Times New Roman" pitchFamily="18" charset="0"/>
              <a:ea typeface="DFKai-SB" pitchFamily="65" charset="-120"/>
              <a:cs typeface="Times New Roman" pitchFamily="18" charset="0"/>
            </a:endParaRPr>
          </a:p>
        </p:txBody>
      </p:sp>
      <p:pic>
        <p:nvPicPr>
          <p:cNvPr id="11" name="Picture 3"/>
          <p:cNvPicPr>
            <a:picLocks noChangeAspect="1" noChangeArrowheads="1"/>
          </p:cNvPicPr>
          <p:nvPr/>
        </p:nvPicPr>
        <p:blipFill>
          <a:blip r:embed="rId3">
            <a:lum bright="20000"/>
            <a:extLst>
              <a:ext uri="{28A0092B-C50C-407E-A947-70E740481C1C}">
                <a14:useLocalDpi xmlns:a14="http://schemas.microsoft.com/office/drawing/2010/main" xmlns="" val="0"/>
              </a:ext>
            </a:extLst>
          </a:blip>
          <a:srcRect/>
          <a:stretch>
            <a:fillRect/>
          </a:stretch>
        </p:blipFill>
        <p:spPr bwMode="auto">
          <a:xfrm>
            <a:off x="2406898" y="1071547"/>
            <a:ext cx="593466" cy="1285884"/>
          </a:xfrm>
          <a:prstGeom prst="rect">
            <a:avLst/>
          </a:prstGeom>
          <a:noFill/>
          <a:ln w="15875">
            <a:solidFill>
              <a:srgbClr val="0000CC"/>
            </a:solidFill>
            <a:miter lim="800000"/>
            <a:headEnd/>
            <a:tailEnd/>
          </a:ln>
          <a:extLst>
            <a:ext uri="{909E8E84-426E-40DD-AFC4-6F175D3DCCD1}">
              <a14:hiddenFill xmlns:a14="http://schemas.microsoft.com/office/drawing/2010/main" xmlns="">
                <a:solidFill>
                  <a:schemeClr val="accent1"/>
                </a:solidFill>
              </a14:hiddenFill>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43900" y="3214686"/>
            <a:ext cx="633661" cy="1295370"/>
          </a:xfrm>
          <a:prstGeom prst="rect">
            <a:avLst/>
          </a:prstGeom>
          <a:noFill/>
          <a:ln w="15875">
            <a:solidFill>
              <a:srgbClr val="CC3300"/>
            </a:solidFill>
            <a:miter lim="800000"/>
            <a:headEnd/>
            <a:tailEnd/>
          </a:ln>
          <a:extLst>
            <a:ext uri="{909E8E84-426E-40DD-AFC4-6F175D3DCCD1}">
              <a14:hiddenFill xmlns:a14="http://schemas.microsoft.com/office/drawing/2010/main" xmlns="">
                <a:solidFill>
                  <a:schemeClr val="accent1"/>
                </a:solidFill>
              </a14:hiddenFill>
            </a:ext>
          </a:extLst>
        </p:spPr>
      </p:pic>
      <p:cxnSp>
        <p:nvCxnSpPr>
          <p:cNvPr id="15" name="直線接點 14"/>
          <p:cNvCxnSpPr/>
          <p:nvPr/>
        </p:nvCxnSpPr>
        <p:spPr>
          <a:xfrm rot="5400000">
            <a:off x="3428210" y="2500318"/>
            <a:ext cx="5001430" cy="794"/>
          </a:xfrm>
          <a:prstGeom prst="line">
            <a:avLst/>
          </a:prstGeom>
          <a:ln w="41275">
            <a:solidFill>
              <a:srgbClr val="006600"/>
            </a:solidFill>
            <a:prstDash val="lgDash"/>
          </a:ln>
        </p:spPr>
        <p:style>
          <a:lnRef idx="1">
            <a:schemeClr val="accent1"/>
          </a:lnRef>
          <a:fillRef idx="0">
            <a:schemeClr val="accent1"/>
          </a:fillRef>
          <a:effectRef idx="0">
            <a:schemeClr val="accent1"/>
          </a:effectRef>
          <a:fontRef idx="minor">
            <a:schemeClr val="tx1"/>
          </a:fontRef>
        </p:style>
      </p:cxnSp>
      <p:pic>
        <p:nvPicPr>
          <p:cNvPr id="21"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138" y="2544062"/>
            <a:ext cx="2611036" cy="1599317"/>
          </a:xfrm>
          <a:prstGeom prst="rect">
            <a:avLst/>
          </a:prstGeom>
          <a:noFill/>
          <a:ln>
            <a:noFill/>
          </a:ln>
          <a:effectLst>
            <a:softEdge rad="3175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矩形 8"/>
          <p:cNvSpPr/>
          <p:nvPr/>
        </p:nvSpPr>
        <p:spPr>
          <a:xfrm>
            <a:off x="6643670" y="4429132"/>
            <a:ext cx="2500330" cy="646331"/>
          </a:xfrm>
          <a:prstGeom prst="rect">
            <a:avLst/>
          </a:prstGeom>
        </p:spPr>
        <p:txBody>
          <a:bodyPr wrap="square">
            <a:spAutoFit/>
          </a:bodyPr>
          <a:lstStyle/>
          <a:p>
            <a:pPr algn="r"/>
            <a:r>
              <a:rPr lang="zh-TW" altLang="en-US" dirty="0" smtClean="0">
                <a:solidFill>
                  <a:srgbClr val="0000CC"/>
                </a:solidFill>
                <a:latin typeface="DFKai-SB" pitchFamily="65" charset="-120"/>
                <a:ea typeface="DFKai-SB" pitchFamily="65" charset="-120"/>
                <a:cs typeface="Times New Roman" pitchFamily="18" charset="0"/>
              </a:rPr>
              <a:t>光纖支撐座</a:t>
            </a:r>
            <a:endParaRPr lang="en-US" altLang="zh-TW" dirty="0" smtClean="0">
              <a:solidFill>
                <a:srgbClr val="0000CC"/>
              </a:solidFill>
              <a:latin typeface="DFKai-SB" pitchFamily="65" charset="-120"/>
              <a:ea typeface="DFKai-SB" pitchFamily="65" charset="-120"/>
              <a:cs typeface="Times New Roman" pitchFamily="18" charset="0"/>
            </a:endParaRPr>
          </a:p>
          <a:p>
            <a:pPr algn="r"/>
            <a:r>
              <a:rPr lang="en-US" altLang="zh-TW" dirty="0" smtClean="0">
                <a:solidFill>
                  <a:srgbClr val="0000CC"/>
                </a:solidFill>
                <a:latin typeface="Times New Roman" pitchFamily="18" charset="0"/>
                <a:cs typeface="Times New Roman" pitchFamily="18" charset="0"/>
              </a:rPr>
              <a:t>fiber</a:t>
            </a:r>
            <a:r>
              <a:rPr lang="zh-TW" altLang="en-US" dirty="0" smtClean="0">
                <a:solidFill>
                  <a:srgbClr val="0000CC"/>
                </a:solidFill>
                <a:latin typeface="Times New Roman" pitchFamily="18" charset="0"/>
                <a:cs typeface="Times New Roman" pitchFamily="18" charset="0"/>
              </a:rPr>
              <a:t> </a:t>
            </a:r>
            <a:r>
              <a:rPr lang="en-US" altLang="zh-TW" dirty="0" smtClean="0">
                <a:solidFill>
                  <a:srgbClr val="0000CC"/>
                </a:solidFill>
                <a:latin typeface="Times New Roman" pitchFamily="18" charset="0"/>
                <a:cs typeface="Times New Roman" pitchFamily="18" charset="0"/>
              </a:rPr>
              <a:t>optic cable holders</a:t>
            </a:r>
            <a:endParaRPr lang="zh-TW" altLang="en-US" dirty="0">
              <a:solidFill>
                <a:srgbClr val="0000CC"/>
              </a:solidFill>
            </a:endParaRPr>
          </a:p>
        </p:txBody>
      </p:sp>
    </p:spTree>
    <p:extLst>
      <p:ext uri="{BB962C8B-B14F-4D97-AF65-F5344CB8AC3E}">
        <p14:creationId xmlns:p14="http://schemas.microsoft.com/office/powerpoint/2010/main" xmlns="" val="23058640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2844" y="428604"/>
            <a:ext cx="8858312" cy="6401753"/>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85750" indent="-285750">
              <a:spcBef>
                <a:spcPts val="20"/>
              </a:spcBef>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在左、右兩電路之間沒有任何導電線連接的狀況下，由位於電路左半部的閃頻 </a:t>
            </a:r>
            <a:r>
              <a:rPr lang="en-US" altLang="zh-TW" sz="2400" dirty="0" smtClean="0">
                <a:latin typeface="Times New Roman" pitchFamily="18" charset="0"/>
                <a:ea typeface="DFKai-SB" pitchFamily="65" charset="-120"/>
                <a:cs typeface="Times New Roman" pitchFamily="18" charset="0"/>
              </a:rPr>
              <a:t>IC (U23)</a:t>
            </a:r>
            <a:r>
              <a:rPr lang="zh-TW" altLang="en-US" sz="2400" dirty="0" smtClean="0">
                <a:latin typeface="Times New Roman" pitchFamily="18" charset="0"/>
                <a:ea typeface="DFKai-SB" pitchFamily="65" charset="-120"/>
                <a:cs typeface="Times New Roman" pitchFamily="18" charset="0"/>
              </a:rPr>
              <a:t>所產生的音調聲，竟能由右半部電路中的揚聲器</a:t>
            </a:r>
            <a:r>
              <a:rPr lang="en-US" altLang="zh-TW" sz="2400" dirty="0" smtClean="0">
                <a:latin typeface="Times New Roman" pitchFamily="18" charset="0"/>
                <a:ea typeface="DFKai-SB" pitchFamily="65" charset="-120"/>
                <a:cs typeface="Times New Roman" pitchFamily="18" charset="0"/>
              </a:rPr>
              <a:t>(</a:t>
            </a:r>
            <a:r>
              <a:rPr lang="zh-TW" altLang="en-US" sz="2400" dirty="0" smtClean="0">
                <a:latin typeface="Times New Roman" pitchFamily="18" charset="0"/>
                <a:ea typeface="DFKai-SB" pitchFamily="65" charset="-120"/>
                <a:cs typeface="Times New Roman" pitchFamily="18" charset="0"/>
              </a:rPr>
              <a:t>喇叭</a:t>
            </a:r>
            <a:r>
              <a:rPr lang="en-US" altLang="zh-TW" sz="2400" dirty="0" smtClean="0">
                <a:latin typeface="Times New Roman" pitchFamily="18" charset="0"/>
                <a:ea typeface="DFKai-SB" pitchFamily="65" charset="-120"/>
                <a:cs typeface="Times New Roman" pitchFamily="18" charset="0"/>
              </a:rPr>
              <a:t>)</a:t>
            </a:r>
            <a:r>
              <a:rPr lang="zh-TW" altLang="en-US" sz="2400" dirty="0" smtClean="0">
                <a:latin typeface="Times New Roman" pitchFamily="18" charset="0"/>
                <a:ea typeface="DFKai-SB" pitchFamily="65" charset="-120"/>
                <a:cs typeface="Times New Roman" pitchFamily="18" charset="0"/>
              </a:rPr>
              <a:t>播放出來。</a:t>
            </a:r>
            <a:r>
              <a:rPr lang="en-US" altLang="zh-TW" sz="1600" dirty="0" smtClean="0">
                <a:latin typeface="Times New Roman" pitchFamily="18" charset="0"/>
                <a:ea typeface="DFKai-SB" pitchFamily="65" charset="-120"/>
                <a:cs typeface="Times New Roman" pitchFamily="18" charset="0"/>
              </a:rPr>
              <a:t>The </a:t>
            </a:r>
            <a:r>
              <a:rPr lang="en-US" altLang="zh-TW" sz="1600" dirty="0">
                <a:latin typeface="Times New Roman" pitchFamily="18" charset="0"/>
                <a:ea typeface="DFKai-SB" pitchFamily="65" charset="-120"/>
                <a:cs typeface="Times New Roman" pitchFamily="18" charset="0"/>
              </a:rPr>
              <a:t>tone </a:t>
            </a:r>
            <a:r>
              <a:rPr lang="en-US" altLang="zh-TW" sz="1600" dirty="0" smtClean="0">
                <a:latin typeface="Times New Roman" pitchFamily="18" charset="0"/>
                <a:ea typeface="DFKai-SB" pitchFamily="65" charset="-120"/>
                <a:cs typeface="Times New Roman" pitchFamily="18" charset="0"/>
              </a:rPr>
              <a:t>sounds</a:t>
            </a:r>
            <a:r>
              <a:rPr lang="zh-TW" altLang="en-US" sz="1600" dirty="0" smtClean="0">
                <a:latin typeface="Times New Roman" pitchFamily="18" charset="0"/>
                <a:ea typeface="DFKai-SB" pitchFamily="65" charset="-120"/>
                <a:cs typeface="Times New Roman" pitchFamily="18" charset="0"/>
              </a:rPr>
              <a:t> </a:t>
            </a:r>
            <a:r>
              <a:rPr lang="en-US" altLang="zh-TW" sz="1600" dirty="0" smtClean="0">
                <a:latin typeface="Times New Roman" pitchFamily="18" charset="0"/>
                <a:ea typeface="DFKai-SB" pitchFamily="65" charset="-120"/>
                <a:cs typeface="Times New Roman" pitchFamily="18" charset="0"/>
              </a:rPr>
              <a:t>produced </a:t>
            </a:r>
            <a:r>
              <a:rPr lang="en-US" altLang="zh-TW" sz="1600" dirty="0">
                <a:latin typeface="Times New Roman" pitchFamily="18" charset="0"/>
                <a:ea typeface="DFKai-SB" pitchFamily="65" charset="-120"/>
                <a:cs typeface="Times New Roman" pitchFamily="18" charset="0"/>
              </a:rPr>
              <a:t>by the strobe IC (U23) are played on the speaker (SP</a:t>
            </a:r>
            <a:r>
              <a:rPr lang="en-US" altLang="zh-TW" sz="1600" dirty="0" smtClean="0">
                <a:latin typeface="Times New Roman" pitchFamily="18" charset="0"/>
                <a:ea typeface="DFKai-SB" pitchFamily="65" charset="-120"/>
                <a:cs typeface="Times New Roman" pitchFamily="18" charset="0"/>
              </a:rPr>
              <a:t>),</a:t>
            </a:r>
            <a:r>
              <a:rPr lang="zh-TW" altLang="en-US" sz="1600" dirty="0" smtClean="0">
                <a:latin typeface="Times New Roman" pitchFamily="18" charset="0"/>
                <a:ea typeface="DFKai-SB" pitchFamily="65" charset="-120"/>
                <a:cs typeface="Times New Roman" pitchFamily="18" charset="0"/>
              </a:rPr>
              <a:t> </a:t>
            </a:r>
            <a:r>
              <a:rPr lang="en-US" altLang="zh-TW" sz="1600" dirty="0" smtClean="0">
                <a:latin typeface="Times New Roman" pitchFamily="18" charset="0"/>
                <a:ea typeface="DFKai-SB" pitchFamily="65" charset="-120"/>
                <a:cs typeface="Times New Roman" pitchFamily="18" charset="0"/>
              </a:rPr>
              <a:t>even </a:t>
            </a:r>
            <a:r>
              <a:rPr lang="en-US" altLang="zh-TW" sz="1600" dirty="0">
                <a:latin typeface="Times New Roman" pitchFamily="18" charset="0"/>
                <a:ea typeface="DFKai-SB" pitchFamily="65" charset="-120"/>
                <a:cs typeface="Times New Roman" pitchFamily="18" charset="0"/>
              </a:rPr>
              <a:t>though there is no electrical connection between them</a:t>
            </a:r>
            <a:r>
              <a:rPr lang="en-US" altLang="zh-TW" sz="1600" dirty="0">
                <a:latin typeface="Times New Roman" panose="02020603050405020304" pitchFamily="18" charset="0"/>
                <a:cs typeface="Times New Roman" panose="02020603050405020304" pitchFamily="18" charset="0"/>
              </a:rPr>
              <a:t>.</a:t>
            </a:r>
          </a:p>
          <a:p>
            <a:pPr marL="285750" indent="-285750">
              <a:spcBef>
                <a:spcPts val="20"/>
              </a:spcBef>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左半側電路以紅光</a:t>
            </a:r>
            <a:r>
              <a:rPr lang="en-US" altLang="zh-TW" sz="2400" dirty="0" smtClean="0">
                <a:latin typeface="Times New Roman" pitchFamily="18" charset="0"/>
                <a:ea typeface="DFKai-SB" pitchFamily="65" charset="-120"/>
                <a:cs typeface="Times New Roman" pitchFamily="18" charset="0"/>
              </a:rPr>
              <a:t>LED D1</a:t>
            </a:r>
            <a:r>
              <a:rPr lang="zh-TW" altLang="en-US" sz="2400" dirty="0" smtClean="0">
                <a:latin typeface="Times New Roman" pitchFamily="18" charset="0"/>
                <a:ea typeface="DFKai-SB" pitchFamily="65" charset="-120"/>
                <a:cs typeface="Times New Roman" pitchFamily="18" charset="0"/>
              </a:rPr>
              <a:t>和</a:t>
            </a:r>
            <a:r>
              <a:rPr lang="en-US" altLang="zh-TW" sz="2400" dirty="0" smtClean="0">
                <a:latin typeface="Times New Roman" pitchFamily="18" charset="0"/>
                <a:ea typeface="DFKai-SB" pitchFamily="65" charset="-120"/>
                <a:cs typeface="Times New Roman" pitchFamily="18" charset="0"/>
              </a:rPr>
              <a:t>U23</a:t>
            </a:r>
            <a:r>
              <a:rPr lang="zh-TW" altLang="en-US" sz="2400" dirty="0" smtClean="0">
                <a:latin typeface="Times New Roman" pitchFamily="18" charset="0"/>
                <a:ea typeface="DFKai-SB" pitchFamily="65" charset="-120"/>
                <a:cs typeface="Times New Roman" pitchFamily="18" charset="0"/>
              </a:rPr>
              <a:t>信號結合，製作編碼光信號。</a:t>
            </a:r>
            <a:r>
              <a:rPr lang="en-US" altLang="zh-TW" sz="1600" dirty="0" smtClean="0">
                <a:latin typeface="Times New Roman" pitchFamily="18" charset="0"/>
                <a:ea typeface="DFKai-SB" pitchFamily="65" charset="-120"/>
                <a:cs typeface="Times New Roman" pitchFamily="18" charset="0"/>
              </a:rPr>
              <a:t>The left half the circuit makes a coded light signal, which you</a:t>
            </a:r>
            <a:r>
              <a:rPr lang="zh-TW" altLang="en-US" sz="1600" dirty="0" smtClean="0">
                <a:latin typeface="Times New Roman" pitchFamily="18" charset="0"/>
                <a:ea typeface="DFKai-SB" pitchFamily="65" charset="-120"/>
                <a:cs typeface="Times New Roman" pitchFamily="18" charset="0"/>
              </a:rPr>
              <a:t> </a:t>
            </a:r>
            <a:r>
              <a:rPr lang="en-US" altLang="zh-TW" sz="1600" dirty="0" smtClean="0">
                <a:latin typeface="Times New Roman" pitchFamily="18" charset="0"/>
                <a:ea typeface="DFKai-SB" pitchFamily="65" charset="-120"/>
                <a:cs typeface="Times New Roman" pitchFamily="18" charset="0"/>
              </a:rPr>
              <a:t>see in the red LED (D1). </a:t>
            </a:r>
          </a:p>
          <a:p>
            <a:pPr marL="285750" indent="-285750">
              <a:spcBef>
                <a:spcPts val="20"/>
              </a:spcBef>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右半側電路將由光纖傳送過來的編碼光信號做解碼後，傳給揚聲器播放的。</a:t>
            </a:r>
            <a:r>
              <a:rPr lang="en-US" altLang="zh-TW" sz="1600" dirty="0" smtClean="0">
                <a:latin typeface="Times New Roman" pitchFamily="18" charset="0"/>
                <a:ea typeface="DFKai-SB" pitchFamily="65" charset="-120"/>
                <a:cs typeface="Times New Roman" pitchFamily="18" charset="0"/>
              </a:rPr>
              <a:t>The right half of the circuit decodes the</a:t>
            </a:r>
            <a:r>
              <a:rPr lang="zh-TW" altLang="en-US" sz="1600" dirty="0" smtClean="0">
                <a:latin typeface="Times New Roman" pitchFamily="18" charset="0"/>
                <a:ea typeface="DFKai-SB" pitchFamily="65" charset="-120"/>
                <a:cs typeface="Times New Roman" pitchFamily="18" charset="0"/>
              </a:rPr>
              <a:t> </a:t>
            </a:r>
            <a:r>
              <a:rPr lang="en-US" altLang="zh-TW" sz="1600" dirty="0" smtClean="0">
                <a:latin typeface="Times New Roman" pitchFamily="18" charset="0"/>
                <a:ea typeface="DFKai-SB" pitchFamily="65" charset="-120"/>
                <a:cs typeface="Times New Roman" pitchFamily="18" charset="0"/>
              </a:rPr>
              <a:t>light signal and plays it on the speaker. </a:t>
            </a:r>
            <a:endParaRPr lang="zh-TW" altLang="en-US" sz="1600" dirty="0" smtClean="0">
              <a:latin typeface="Times New Roman" pitchFamily="18" charset="0"/>
              <a:ea typeface="DFKai-SB" pitchFamily="65" charset="-120"/>
              <a:cs typeface="Times New Roman" pitchFamily="18" charset="0"/>
            </a:endParaRPr>
          </a:p>
          <a:p>
            <a:pPr marL="285750" indent="-285750">
              <a:spcBef>
                <a:spcPts val="20"/>
              </a:spcBef>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光纖電纜是用來傳輸兩側電路間的光信號。</a:t>
            </a:r>
            <a:r>
              <a:rPr lang="en-US" altLang="zh-TW" sz="1400" dirty="0" smtClean="0">
                <a:latin typeface="Times New Roman" pitchFamily="18" charset="0"/>
                <a:ea typeface="DFKai-SB" pitchFamily="65" charset="-120"/>
                <a:cs typeface="Times New Roman" pitchFamily="18" charset="0"/>
              </a:rPr>
              <a:t>The fiber optic cable is</a:t>
            </a:r>
            <a:r>
              <a:rPr lang="zh-TW" altLang="en-US" sz="1400" dirty="0" smtClean="0">
                <a:latin typeface="Times New Roman" pitchFamily="18" charset="0"/>
                <a:ea typeface="DFKai-SB" pitchFamily="65" charset="-120"/>
                <a:cs typeface="Times New Roman" pitchFamily="18" charset="0"/>
              </a:rPr>
              <a:t> </a:t>
            </a:r>
            <a:r>
              <a:rPr lang="en-US" altLang="zh-TW" sz="1400" dirty="0" smtClean="0">
                <a:latin typeface="Times New Roman" pitchFamily="18" charset="0"/>
                <a:ea typeface="DFKai-SB" pitchFamily="65" charset="-120"/>
                <a:cs typeface="Times New Roman" pitchFamily="18" charset="0"/>
              </a:rPr>
              <a:t>used to transmit the light signal between the two sides of the</a:t>
            </a:r>
            <a:r>
              <a:rPr lang="zh-TW" altLang="en-US" sz="1400" dirty="0" smtClean="0">
                <a:latin typeface="Times New Roman" pitchFamily="18" charset="0"/>
                <a:ea typeface="DFKai-SB" pitchFamily="65" charset="-120"/>
                <a:cs typeface="Times New Roman" pitchFamily="18" charset="0"/>
              </a:rPr>
              <a:t> </a:t>
            </a:r>
            <a:r>
              <a:rPr lang="en-US" altLang="zh-TW" sz="1400" dirty="0" smtClean="0">
                <a:latin typeface="Times New Roman" pitchFamily="18" charset="0"/>
                <a:ea typeface="DFKai-SB" pitchFamily="65" charset="-120"/>
                <a:cs typeface="Times New Roman" pitchFamily="18" charset="0"/>
              </a:rPr>
              <a:t>circuit. </a:t>
            </a:r>
          </a:p>
          <a:p>
            <a:pPr marL="285750" indent="-285750">
              <a:spcBef>
                <a:spcPts val="20"/>
              </a:spcBef>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左、右兩半電路間沒有導電線連接，僅使用光纖做為光線連接！</a:t>
            </a:r>
            <a:r>
              <a:rPr lang="en-US" altLang="zh-TW" sz="1600" dirty="0" smtClean="0">
                <a:latin typeface="Times New Roman" pitchFamily="18" charset="0"/>
                <a:ea typeface="DFKai-SB" pitchFamily="65" charset="-120"/>
                <a:cs typeface="Times New Roman" pitchFamily="18" charset="0"/>
              </a:rPr>
              <a:t>There </a:t>
            </a:r>
            <a:r>
              <a:rPr lang="en-US" altLang="zh-TW" sz="1600" dirty="0">
                <a:latin typeface="Times New Roman" pitchFamily="18" charset="0"/>
                <a:ea typeface="DFKai-SB" pitchFamily="65" charset="-120"/>
                <a:cs typeface="Times New Roman" pitchFamily="18" charset="0"/>
              </a:rPr>
              <a:t>is no electrical connection between the left </a:t>
            </a:r>
            <a:r>
              <a:rPr lang="en-US" altLang="zh-TW" sz="1600" dirty="0" smtClean="0">
                <a:latin typeface="Times New Roman" pitchFamily="18" charset="0"/>
                <a:ea typeface="DFKai-SB" pitchFamily="65" charset="-120"/>
                <a:cs typeface="Times New Roman" pitchFamily="18" charset="0"/>
              </a:rPr>
              <a:t>and</a:t>
            </a:r>
            <a:r>
              <a:rPr lang="zh-TW" altLang="en-US" sz="1600" dirty="0" smtClean="0">
                <a:latin typeface="Times New Roman" pitchFamily="18" charset="0"/>
                <a:ea typeface="DFKai-SB" pitchFamily="65" charset="-120"/>
                <a:cs typeface="Times New Roman" pitchFamily="18" charset="0"/>
              </a:rPr>
              <a:t> </a:t>
            </a:r>
            <a:r>
              <a:rPr lang="en-US" altLang="zh-TW" sz="1600" dirty="0" smtClean="0">
                <a:latin typeface="Times New Roman" pitchFamily="18" charset="0"/>
                <a:ea typeface="DFKai-SB" pitchFamily="65" charset="-120"/>
                <a:cs typeface="Times New Roman" pitchFamily="18" charset="0"/>
              </a:rPr>
              <a:t>right </a:t>
            </a:r>
            <a:r>
              <a:rPr lang="en-US" altLang="zh-TW" sz="1600" dirty="0">
                <a:latin typeface="Times New Roman" pitchFamily="18" charset="0"/>
                <a:ea typeface="DFKai-SB" pitchFamily="65" charset="-120"/>
                <a:cs typeface="Times New Roman" pitchFamily="18" charset="0"/>
              </a:rPr>
              <a:t>halves of the circuit, only a light connection using </a:t>
            </a:r>
            <a:r>
              <a:rPr lang="en-US" altLang="zh-TW" sz="1600" dirty="0" smtClean="0">
                <a:latin typeface="Times New Roman" pitchFamily="18" charset="0"/>
                <a:ea typeface="DFKai-SB" pitchFamily="65" charset="-120"/>
                <a:cs typeface="Times New Roman" pitchFamily="18" charset="0"/>
              </a:rPr>
              <a:t>fiber</a:t>
            </a:r>
            <a:r>
              <a:rPr lang="zh-TW" altLang="en-US" sz="1600" dirty="0" smtClean="0">
                <a:latin typeface="Times New Roman" pitchFamily="18" charset="0"/>
                <a:ea typeface="DFKai-SB" pitchFamily="65" charset="-120"/>
                <a:cs typeface="Times New Roman" pitchFamily="18" charset="0"/>
              </a:rPr>
              <a:t> </a:t>
            </a:r>
            <a:r>
              <a:rPr lang="en-US" altLang="zh-TW" sz="1600" dirty="0" smtClean="0">
                <a:latin typeface="Times New Roman" pitchFamily="18" charset="0"/>
                <a:ea typeface="DFKai-SB" pitchFamily="65" charset="-120"/>
                <a:cs typeface="Times New Roman" pitchFamily="18" charset="0"/>
              </a:rPr>
              <a:t>optics</a:t>
            </a:r>
            <a:r>
              <a:rPr lang="en-US" altLang="zh-TW" sz="1600" dirty="0">
                <a:latin typeface="Times New Roman" pitchFamily="18" charset="0"/>
                <a:ea typeface="DFKai-SB" pitchFamily="65" charset="-120"/>
                <a:cs typeface="Times New Roman" pitchFamily="18" charset="0"/>
              </a:rPr>
              <a:t>! </a:t>
            </a:r>
            <a:endParaRPr lang="en-US" altLang="zh-TW" sz="1600" dirty="0" smtClean="0">
              <a:latin typeface="Times New Roman" pitchFamily="18" charset="0"/>
              <a:ea typeface="DFKai-SB" pitchFamily="65" charset="-120"/>
              <a:cs typeface="Times New Roman" pitchFamily="18" charset="0"/>
            </a:endParaRPr>
          </a:p>
          <a:p>
            <a:pPr marL="285750" indent="-285750">
              <a:spcBef>
                <a:spcPts val="20"/>
              </a:spcBef>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如果光纖夠長，該電路的發射和接收信號的兩部份電路可以是分開許多英里以上。</a:t>
            </a:r>
            <a:r>
              <a:rPr lang="en-US" altLang="zh-TW" sz="1600" dirty="0" smtClean="0">
                <a:latin typeface="Times New Roman" pitchFamily="18" charset="0"/>
                <a:ea typeface="DFKai-SB" pitchFamily="65" charset="-120"/>
                <a:cs typeface="Times New Roman" pitchFamily="18" charset="0"/>
              </a:rPr>
              <a:t>If </a:t>
            </a:r>
            <a:r>
              <a:rPr lang="en-US" altLang="zh-TW" sz="1600" dirty="0">
                <a:latin typeface="Times New Roman" pitchFamily="18" charset="0"/>
                <a:ea typeface="DFKai-SB" pitchFamily="65" charset="-120"/>
                <a:cs typeface="Times New Roman" pitchFamily="18" charset="0"/>
              </a:rPr>
              <a:t>your fiber optic cable was longer, the two halves of </a:t>
            </a:r>
            <a:r>
              <a:rPr lang="en-US" altLang="zh-TW" sz="1600" dirty="0" smtClean="0">
                <a:latin typeface="Times New Roman" pitchFamily="18" charset="0"/>
                <a:ea typeface="DFKai-SB" pitchFamily="65" charset="-120"/>
                <a:cs typeface="Times New Roman" pitchFamily="18" charset="0"/>
              </a:rPr>
              <a:t>the</a:t>
            </a:r>
            <a:r>
              <a:rPr lang="zh-TW" altLang="en-US" sz="1600" dirty="0" smtClean="0">
                <a:latin typeface="Times New Roman" pitchFamily="18" charset="0"/>
                <a:ea typeface="DFKai-SB" pitchFamily="65" charset="-120"/>
                <a:cs typeface="Times New Roman" pitchFamily="18" charset="0"/>
              </a:rPr>
              <a:t> </a:t>
            </a:r>
            <a:r>
              <a:rPr lang="en-US" altLang="zh-TW" sz="1600" dirty="0" smtClean="0">
                <a:latin typeface="Times New Roman" pitchFamily="18" charset="0"/>
                <a:ea typeface="DFKai-SB" pitchFamily="65" charset="-120"/>
                <a:cs typeface="Times New Roman" pitchFamily="18" charset="0"/>
              </a:rPr>
              <a:t>circuit </a:t>
            </a:r>
            <a:r>
              <a:rPr lang="en-US" altLang="zh-TW" sz="1600" dirty="0">
                <a:latin typeface="Times New Roman" pitchFamily="18" charset="0"/>
                <a:ea typeface="DFKai-SB" pitchFamily="65" charset="-120"/>
                <a:cs typeface="Times New Roman" pitchFamily="18" charset="0"/>
              </a:rPr>
              <a:t>could be many miles apart.</a:t>
            </a:r>
          </a:p>
          <a:p>
            <a:pPr marL="285750" indent="-285750">
              <a:spcBef>
                <a:spcPts val="20"/>
              </a:spcBef>
              <a:buFont typeface="Wingdings" panose="05000000000000000000" pitchFamily="2" charset="2"/>
              <a:buChar char="l"/>
            </a:pPr>
            <a:r>
              <a:rPr lang="zh-TW" altLang="en-US" sz="2400" b="1" dirty="0" smtClean="0">
                <a:solidFill>
                  <a:srgbClr val="0000CC"/>
                </a:solidFill>
                <a:latin typeface="Times New Roman" pitchFamily="18" charset="0"/>
                <a:ea typeface="DFKai-SB" pitchFamily="65" charset="-120"/>
                <a:cs typeface="Times New Roman" pitchFamily="18" charset="0"/>
              </a:rPr>
              <a:t>光纖通訊</a:t>
            </a:r>
            <a:r>
              <a:rPr lang="zh-TW" altLang="en-US" sz="2400" dirty="0" smtClean="0">
                <a:latin typeface="Times New Roman" pitchFamily="18" charset="0"/>
                <a:ea typeface="DFKai-SB" pitchFamily="65" charset="-120"/>
                <a:cs typeface="Times New Roman" pitchFamily="18" charset="0"/>
              </a:rPr>
              <a:t>：光纖允許在長距離內以很高的傳輸速率，且非常低的失真，藉由光波段的電磁波傳遞信息。</a:t>
            </a:r>
            <a:r>
              <a:rPr lang="en-US" altLang="zh-TW" sz="1400" dirty="0" smtClean="0">
                <a:latin typeface="Times New Roman" pitchFamily="18" charset="0"/>
                <a:ea typeface="DFKai-SB" pitchFamily="65" charset="-120"/>
                <a:cs typeface="Times New Roman" pitchFamily="18" charset="0"/>
              </a:rPr>
              <a:t>This </a:t>
            </a:r>
            <a:r>
              <a:rPr lang="en-US" altLang="zh-TW" sz="1400" dirty="0">
                <a:latin typeface="Times New Roman" pitchFamily="18" charset="0"/>
                <a:ea typeface="DFKai-SB" pitchFamily="65" charset="-120"/>
                <a:cs typeface="Times New Roman" pitchFamily="18" charset="0"/>
              </a:rPr>
              <a:t>circuit is an example of using fiber optic cables </a:t>
            </a:r>
            <a:r>
              <a:rPr lang="en-US" altLang="zh-TW" sz="1400" dirty="0" smtClean="0">
                <a:latin typeface="Times New Roman" pitchFamily="18" charset="0"/>
                <a:ea typeface="DFKai-SB" pitchFamily="65" charset="-120"/>
                <a:cs typeface="Times New Roman" pitchFamily="18" charset="0"/>
              </a:rPr>
              <a:t>for</a:t>
            </a:r>
            <a:r>
              <a:rPr lang="zh-TW" altLang="en-US" sz="1400" dirty="0" smtClean="0">
                <a:latin typeface="Times New Roman" pitchFamily="18" charset="0"/>
                <a:ea typeface="DFKai-SB" pitchFamily="65" charset="-120"/>
                <a:cs typeface="Times New Roman" pitchFamily="18" charset="0"/>
              </a:rPr>
              <a:t> </a:t>
            </a:r>
            <a:r>
              <a:rPr lang="en-US" altLang="zh-TW" sz="1400" dirty="0" smtClean="0">
                <a:latin typeface="Times New Roman" pitchFamily="18" charset="0"/>
                <a:ea typeface="DFKai-SB" pitchFamily="65" charset="-120"/>
                <a:cs typeface="Times New Roman" pitchFamily="18" charset="0"/>
              </a:rPr>
              <a:t>communication</a:t>
            </a:r>
            <a:r>
              <a:rPr lang="en-US" altLang="zh-TW" sz="1400" dirty="0">
                <a:latin typeface="Times New Roman" pitchFamily="18" charset="0"/>
                <a:ea typeface="DFKai-SB" pitchFamily="65" charset="-120"/>
                <a:cs typeface="Times New Roman" pitchFamily="18" charset="0"/>
              </a:rPr>
              <a:t>. Fiber optics allows information to be </a:t>
            </a:r>
            <a:r>
              <a:rPr lang="en-US" altLang="zh-TW" sz="1400" dirty="0" smtClean="0">
                <a:latin typeface="Times New Roman" pitchFamily="18" charset="0"/>
                <a:ea typeface="DFKai-SB" pitchFamily="65" charset="-120"/>
                <a:cs typeface="Times New Roman" pitchFamily="18" charset="0"/>
              </a:rPr>
              <a:t>transmitted</a:t>
            </a:r>
            <a:r>
              <a:rPr lang="zh-TW" altLang="en-US" sz="1400" dirty="0" smtClean="0">
                <a:latin typeface="Times New Roman" pitchFamily="18" charset="0"/>
                <a:ea typeface="DFKai-SB" pitchFamily="65" charset="-120"/>
                <a:cs typeface="Times New Roman" pitchFamily="18" charset="0"/>
              </a:rPr>
              <a:t> </a:t>
            </a:r>
            <a:r>
              <a:rPr lang="en-US" altLang="zh-TW" sz="1400" dirty="0" smtClean="0">
                <a:latin typeface="Times New Roman" pitchFamily="18" charset="0"/>
                <a:ea typeface="DFKai-SB" pitchFamily="65" charset="-120"/>
                <a:cs typeface="Times New Roman" pitchFamily="18" charset="0"/>
              </a:rPr>
              <a:t>across </a:t>
            </a:r>
            <a:r>
              <a:rPr lang="en-US" altLang="zh-TW" sz="1400" dirty="0">
                <a:latin typeface="Times New Roman" pitchFamily="18" charset="0"/>
                <a:ea typeface="DFKai-SB" pitchFamily="65" charset="-120"/>
                <a:cs typeface="Times New Roman" pitchFamily="18" charset="0"/>
              </a:rPr>
              <a:t>great distances at very high speeds with very </a:t>
            </a:r>
            <a:r>
              <a:rPr lang="en-US" altLang="zh-TW" sz="1400" dirty="0" smtClean="0">
                <a:latin typeface="Times New Roman" pitchFamily="18" charset="0"/>
                <a:ea typeface="DFKai-SB" pitchFamily="65" charset="-120"/>
                <a:cs typeface="Times New Roman" pitchFamily="18" charset="0"/>
              </a:rPr>
              <a:t>low</a:t>
            </a:r>
            <a:r>
              <a:rPr lang="zh-TW" altLang="en-US" sz="1400" dirty="0" smtClean="0">
                <a:latin typeface="Times New Roman" pitchFamily="18" charset="0"/>
                <a:ea typeface="DFKai-SB" pitchFamily="65" charset="-120"/>
                <a:cs typeface="Times New Roman" pitchFamily="18" charset="0"/>
              </a:rPr>
              <a:t> </a:t>
            </a:r>
            <a:r>
              <a:rPr lang="en-US" altLang="zh-TW" sz="1400" dirty="0" smtClean="0">
                <a:latin typeface="Times New Roman" pitchFamily="18" charset="0"/>
                <a:ea typeface="DFKai-SB" pitchFamily="65" charset="-120"/>
                <a:cs typeface="Times New Roman" pitchFamily="18" charset="0"/>
              </a:rPr>
              <a:t>distortion</a:t>
            </a:r>
            <a:r>
              <a:rPr lang="en-US" altLang="zh-TW" sz="1400" dirty="0">
                <a:latin typeface="Times New Roman" pitchFamily="18" charset="0"/>
                <a:ea typeface="DFKai-SB" pitchFamily="65" charset="-120"/>
                <a:cs typeface="Times New Roman" pitchFamily="18" charset="0"/>
              </a:rPr>
              <a:t>, by using light.</a:t>
            </a:r>
            <a:endParaRPr lang="zh-TW" altLang="en-US" sz="1400" dirty="0">
              <a:latin typeface="Times New Roman" pitchFamily="18" charset="0"/>
              <a:ea typeface="DFKai-SB" pitchFamily="65" charset="-120"/>
              <a:cs typeface="Times New Roman" pitchFamily="18" charset="0"/>
            </a:endParaRPr>
          </a:p>
        </p:txBody>
      </p:sp>
      <p:sp>
        <p:nvSpPr>
          <p:cNvPr id="3" name="矩形 2"/>
          <p:cNvSpPr/>
          <p:nvPr/>
        </p:nvSpPr>
        <p:spPr>
          <a:xfrm>
            <a:off x="1643042" y="0"/>
            <a:ext cx="6215106" cy="523220"/>
          </a:xfrm>
          <a:prstGeom prst="rect">
            <a:avLst/>
          </a:prstGeom>
        </p:spPr>
        <p:txBody>
          <a:bodyPr wrap="square">
            <a:spAutoFit/>
          </a:bodyPr>
          <a:lstStyle/>
          <a:p>
            <a:pPr lvl="0" algn="ct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 </a:t>
            </a:r>
            <a:r>
              <a:rPr lang="zh-TW" altLang="en-US" sz="28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光纖</a:t>
            </a:r>
            <a:r>
              <a:rPr lang="zh-TW" altLang="en-US"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(Fiber Optics) </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a:rPr>
              <a:t></a:t>
            </a:r>
            <a:r>
              <a:rPr lang="zh-TW" altLang="en-US"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光纖通訊</a:t>
            </a:r>
            <a:endParaRPr lang="zh-TW"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626890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1406" y="500042"/>
            <a:ext cx="6500363" cy="43577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矩形 3"/>
          <p:cNvSpPr/>
          <p:nvPr/>
        </p:nvSpPr>
        <p:spPr>
          <a:xfrm>
            <a:off x="0" y="5211419"/>
            <a:ext cx="9144000" cy="1646605"/>
          </a:xfrm>
          <a:prstGeom prst="rect">
            <a:avLst/>
          </a:prstGeom>
        </p:spPr>
        <p:txBody>
          <a:bodyPr wrap="square">
            <a:spAutoFit/>
          </a:bodyPr>
          <a:lstStyle/>
          <a:p>
            <a:pPr marL="176213" indent="-176213">
              <a:spcBef>
                <a:spcPts val="600"/>
              </a:spcBef>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滑動可變電阻</a:t>
            </a:r>
            <a:r>
              <a:rPr lang="en-US" altLang="zh-TW" sz="2400" dirty="0" smtClean="0">
                <a:latin typeface="Times New Roman" pitchFamily="18" charset="0"/>
                <a:ea typeface="DFKai-SB" pitchFamily="65" charset="-120"/>
                <a:cs typeface="Times New Roman" pitchFamily="18" charset="0"/>
              </a:rPr>
              <a:t>RV</a:t>
            </a:r>
            <a:r>
              <a:rPr lang="zh-TW" altLang="en-US" sz="2400" dirty="0" smtClean="0">
                <a:latin typeface="Times New Roman" pitchFamily="18" charset="0"/>
                <a:ea typeface="DFKai-SB" pitchFamily="65" charset="-120"/>
                <a:cs typeface="Times New Roman" pitchFamily="18" charset="0"/>
              </a:rPr>
              <a:t>上的槓桿，可控制揚聲器</a:t>
            </a:r>
            <a:r>
              <a:rPr lang="en-US" altLang="zh-TW" sz="2400" dirty="0" smtClean="0">
                <a:latin typeface="Times New Roman" pitchFamily="18" charset="0"/>
                <a:ea typeface="DFKai-SB" pitchFamily="65" charset="-120"/>
                <a:cs typeface="Times New Roman" pitchFamily="18" charset="0"/>
              </a:rPr>
              <a:t>(SP)</a:t>
            </a:r>
            <a:r>
              <a:rPr lang="zh-TW" altLang="en-US" sz="2400" dirty="0" smtClean="0">
                <a:latin typeface="Times New Roman" pitchFamily="18" charset="0"/>
                <a:ea typeface="DFKai-SB" pitchFamily="65" charset="-120"/>
                <a:cs typeface="Times New Roman" pitchFamily="18" charset="0"/>
              </a:rPr>
              <a:t>播出之聲音的音量。因</a:t>
            </a:r>
            <a:r>
              <a:rPr lang="en-US" altLang="zh-TW" sz="2400" dirty="0" smtClean="0">
                <a:latin typeface="Times New Roman" pitchFamily="18" charset="0"/>
                <a:ea typeface="DFKai-SB" pitchFamily="65" charset="-120"/>
                <a:cs typeface="Times New Roman" pitchFamily="18" charset="0"/>
              </a:rPr>
              <a:t>RV</a:t>
            </a:r>
            <a:r>
              <a:rPr lang="zh-TW" altLang="en-US" sz="2400" dirty="0" smtClean="0">
                <a:latin typeface="Times New Roman" pitchFamily="18" charset="0"/>
                <a:ea typeface="DFKai-SB" pitchFamily="65" charset="-120"/>
                <a:cs typeface="Times New Roman" pitchFamily="18" charset="0"/>
              </a:rPr>
              <a:t>滑桿位置可改變電路上的電阻值，進而調整電路中的電流值。</a:t>
            </a:r>
          </a:p>
          <a:p>
            <a:pPr marL="176213" indent="-176213">
              <a:spcBef>
                <a:spcPts val="600"/>
              </a:spcBef>
              <a:buFont typeface="Wingdings" panose="05000000000000000000" pitchFamily="2" charset="2"/>
              <a:buChar char="l"/>
            </a:pPr>
            <a:r>
              <a:rPr lang="en-US" altLang="zh-TW" sz="2400" dirty="0" smtClean="0">
                <a:latin typeface="Times New Roman" pitchFamily="18" charset="0"/>
                <a:ea typeface="DFKai-SB" pitchFamily="65" charset="-120"/>
                <a:cs typeface="Times New Roman" pitchFamily="18" charset="0"/>
              </a:rPr>
              <a:t>Proj-13: Tones over light</a:t>
            </a:r>
            <a:r>
              <a:rPr lang="zh-TW" altLang="en-US" sz="2400" dirty="0" smtClean="0">
                <a:latin typeface="Times New Roman" pitchFamily="18" charset="0"/>
                <a:ea typeface="DFKai-SB" pitchFamily="65" charset="-120"/>
                <a:cs typeface="Times New Roman" pitchFamily="18" charset="0"/>
              </a:rPr>
              <a:t>電路僅用一個電晶體放大器，但此電路使用了兩個電晶體放大器，故可以發生更響亮的聲音。</a:t>
            </a:r>
            <a:endParaRPr lang="en-US" altLang="zh-TW" sz="2400" dirty="0" smtClean="0">
              <a:latin typeface="Times New Roman" pitchFamily="18" charset="0"/>
              <a:ea typeface="DFKai-SB" pitchFamily="65" charset="-120"/>
              <a:cs typeface="Times New Roman" pitchFamily="18" charset="0"/>
            </a:endParaRPr>
          </a:p>
        </p:txBody>
      </p:sp>
      <p:sp>
        <p:nvSpPr>
          <p:cNvPr id="8" name="矩形 7"/>
          <p:cNvSpPr/>
          <p:nvPr/>
        </p:nvSpPr>
        <p:spPr>
          <a:xfrm>
            <a:off x="5214974" y="71414"/>
            <a:ext cx="3786182" cy="1154162"/>
          </a:xfrm>
          <a:prstGeom prst="rect">
            <a:avLst/>
          </a:prstGeom>
        </p:spPr>
        <p:txBody>
          <a:bodyPr wrap="square">
            <a:spAutoFit/>
          </a:bodyPr>
          <a:lstStyle/>
          <a:p>
            <a:pPr lvl="0" algn="r">
              <a:spcBef>
                <a:spcPts val="600"/>
              </a:spcBef>
            </a:pPr>
            <a:r>
              <a:rPr lang="en-US" altLang="zh-TW" sz="3200" b="1" dirty="0" smtClean="0">
                <a:solidFill>
                  <a:srgbClr val="0000CC"/>
                </a:solidFill>
                <a:latin typeface="Times New Roman" panose="02020603050405020304" pitchFamily="18" charset="0"/>
                <a:cs typeface="Times New Roman" panose="02020603050405020304" pitchFamily="18" charset="0"/>
              </a:rPr>
              <a:t>(12)</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光纖</a:t>
            </a:r>
            <a:r>
              <a:rPr lang="en-US" altLang="zh-TW" sz="28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Fiber Optics)</a:t>
            </a:r>
          </a:p>
          <a:p>
            <a:pPr lvl="0" algn="r">
              <a:spcBef>
                <a:spcPts val="600"/>
              </a:spcBef>
            </a:pP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      -</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更強的光纖通訊</a:t>
            </a:r>
            <a:endPar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sp>
        <p:nvSpPr>
          <p:cNvPr id="10" name="圓角矩形 9"/>
          <p:cNvSpPr/>
          <p:nvPr/>
        </p:nvSpPr>
        <p:spPr>
          <a:xfrm>
            <a:off x="4714876" y="2714620"/>
            <a:ext cx="3456000" cy="540000"/>
          </a:xfrm>
          <a:prstGeom prst="roundRect">
            <a:avLst/>
          </a:prstGeom>
          <a:noFill/>
          <a:ln>
            <a:noFill/>
          </a:ln>
          <a:effectLst>
            <a:glow rad="254000">
              <a:schemeClr val="bg1">
                <a:lumMod val="50000"/>
                <a:alpha val="40000"/>
              </a:schemeClr>
            </a:glow>
          </a:effectLst>
        </p:spPr>
        <p:txBody>
          <a:bodyPr wrap="square" rtlCol="0" anchor="ctr">
            <a:spAutoFit/>
            <a:scene3d>
              <a:camera prst="orthographicFront"/>
              <a:lightRig rig="soft" dir="t">
                <a:rot lat="0" lon="0" rev="10800000"/>
              </a:lightRig>
            </a:scene3d>
            <a:sp3d>
              <a:bevelT w="27940" h="12700"/>
              <a:contourClr>
                <a:srgbClr val="DDDDDD"/>
              </a:contourClr>
            </a:sp3d>
          </a:bodyPr>
          <a:lstStyle/>
          <a:p>
            <a:pPr marL="266700" indent="-266700" algn="ctr">
              <a:buFont typeface="Wingdings" pitchFamily="2" charset="2"/>
              <a:buChar char="l"/>
            </a:pPr>
            <a:endParaRPr lang="zh-TW" altLang="en-US" sz="2400" b="1" spc="150" dirty="0" smtClean="0">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endParaRPr>
          </a:p>
        </p:txBody>
      </p:sp>
      <p:sp>
        <p:nvSpPr>
          <p:cNvPr id="11" name="矩形 10"/>
          <p:cNvSpPr/>
          <p:nvPr/>
        </p:nvSpPr>
        <p:spPr>
          <a:xfrm>
            <a:off x="6500826" y="1285860"/>
            <a:ext cx="2643174" cy="2661819"/>
          </a:xfrm>
          <a:prstGeom prst="rect">
            <a:avLst/>
          </a:prstGeom>
        </p:spPr>
        <p:txBody>
          <a:bodyPr wrap="square">
            <a:spAutoFit/>
          </a:bodyPr>
          <a:lstStyle/>
          <a:p>
            <a:pPr>
              <a:lnSpc>
                <a:spcPct val="110000"/>
              </a:lnSpc>
            </a:pPr>
            <a:r>
              <a:rPr lang="zh-TW" altLang="en-US" sz="2400" b="1" dirty="0" smtClean="0">
                <a:solidFill>
                  <a:srgbClr val="C00000"/>
                </a:solidFill>
                <a:latin typeface="Times New Roman" pitchFamily="18" charset="0"/>
                <a:ea typeface="DFKai-SB" pitchFamily="65" charset="-120"/>
                <a:cs typeface="Times New Roman" pitchFamily="18" charset="0"/>
              </a:rPr>
              <a:t>經由串接</a:t>
            </a:r>
            <a:r>
              <a:rPr lang="en-US" altLang="zh-TW" sz="2400" b="1" dirty="0" smtClean="0">
                <a:solidFill>
                  <a:srgbClr val="C00000"/>
                </a:solidFill>
                <a:latin typeface="Times New Roman" pitchFamily="18" charset="0"/>
                <a:ea typeface="DFKai-SB" pitchFamily="65" charset="-120"/>
                <a:cs typeface="Times New Roman" pitchFamily="18" charset="0"/>
              </a:rPr>
              <a:t>Q1 &amp; Q2</a:t>
            </a:r>
            <a:r>
              <a:rPr lang="zh-TW" altLang="en-US" sz="2400" b="1" dirty="0" smtClean="0">
                <a:solidFill>
                  <a:srgbClr val="C00000"/>
                </a:solidFill>
                <a:latin typeface="Times New Roman" pitchFamily="18" charset="0"/>
                <a:ea typeface="DFKai-SB" pitchFamily="65" charset="-120"/>
                <a:cs typeface="Times New Roman" pitchFamily="18" charset="0"/>
              </a:rPr>
              <a:t>兩個電晶體放大器</a:t>
            </a:r>
            <a:endParaRPr lang="en-US" altLang="zh-TW" sz="2400" dirty="0" smtClean="0">
              <a:solidFill>
                <a:srgbClr val="C00000"/>
              </a:solidFill>
              <a:latin typeface="Times New Roman" pitchFamily="18" charset="0"/>
              <a:ea typeface="DFKai-SB" pitchFamily="65" charset="-120"/>
              <a:cs typeface="Times New Roman" pitchFamily="18" charset="0"/>
            </a:endParaRPr>
          </a:p>
          <a:p>
            <a:pPr marL="269875" indent="-269875">
              <a:lnSpc>
                <a:spcPct val="110000"/>
              </a:lnSpc>
              <a:spcBef>
                <a:spcPts val="600"/>
              </a:spcBef>
            </a:pPr>
            <a:r>
              <a:rPr lang="zh-TW" altLang="en-US" sz="2400" dirty="0" smtClean="0">
                <a:solidFill>
                  <a:prstClr val="black"/>
                </a:solidFill>
                <a:latin typeface="Times New Roman" pitchFamily="18" charset="0"/>
                <a:ea typeface="DFKai-SB" pitchFamily="65" charset="-120"/>
                <a:cs typeface="Times New Roman" pitchFamily="18" charset="0"/>
                <a:sym typeface="Wingdings"/>
              </a:rPr>
              <a:t></a:t>
            </a:r>
            <a:r>
              <a:rPr lang="zh-TW" altLang="en-US" sz="2400" dirty="0" smtClean="0">
                <a:solidFill>
                  <a:prstClr val="black"/>
                </a:solidFill>
                <a:latin typeface="Times New Roman" pitchFamily="18" charset="0"/>
                <a:ea typeface="DFKai-SB" pitchFamily="65" charset="-120"/>
                <a:cs typeface="Times New Roman" pitchFamily="18" charset="0"/>
              </a:rPr>
              <a:t>使被解碼的光纖信號被放得更大，</a:t>
            </a:r>
            <a:endParaRPr lang="en-US" altLang="zh-TW" sz="2400" dirty="0" smtClean="0">
              <a:solidFill>
                <a:prstClr val="black"/>
              </a:solidFill>
              <a:latin typeface="Times New Roman" pitchFamily="18" charset="0"/>
              <a:ea typeface="DFKai-SB" pitchFamily="65" charset="-120"/>
              <a:cs typeface="Times New Roman" pitchFamily="18" charset="0"/>
            </a:endParaRPr>
          </a:p>
          <a:p>
            <a:pPr marL="269875" indent="-269875">
              <a:lnSpc>
                <a:spcPct val="110000"/>
              </a:lnSpc>
              <a:spcBef>
                <a:spcPts val="600"/>
              </a:spcBef>
            </a:pPr>
            <a:r>
              <a:rPr lang="zh-TW" altLang="en-US" sz="2400" dirty="0" smtClean="0">
                <a:solidFill>
                  <a:prstClr val="black"/>
                </a:solidFill>
                <a:latin typeface="Times New Roman" pitchFamily="18" charset="0"/>
                <a:ea typeface="DFKai-SB" pitchFamily="65" charset="-120"/>
                <a:cs typeface="Times New Roman" pitchFamily="18" charset="0"/>
                <a:sym typeface="Wingdings"/>
              </a:rPr>
              <a:t></a:t>
            </a:r>
            <a:r>
              <a:rPr lang="zh-TW" altLang="en-US" sz="2400" dirty="0" smtClean="0">
                <a:solidFill>
                  <a:prstClr val="black"/>
                </a:solidFill>
                <a:latin typeface="Times New Roman" pitchFamily="18" charset="0"/>
                <a:ea typeface="DFKai-SB" pitchFamily="65" charset="-120"/>
                <a:cs typeface="Times New Roman" pitchFamily="18" charset="0"/>
              </a:rPr>
              <a:t>進而使揚聲器產生更強的聲音。</a:t>
            </a:r>
            <a:endParaRPr lang="zh-TW" altLang="en-US" dirty="0"/>
          </a:p>
        </p:txBody>
      </p:sp>
      <p:pic>
        <p:nvPicPr>
          <p:cNvPr id="12" name="Picture 3"/>
          <p:cNvPicPr>
            <a:picLocks noChangeAspect="1" noChangeArrowheads="1"/>
          </p:cNvPicPr>
          <p:nvPr/>
        </p:nvPicPr>
        <p:blipFill>
          <a:blip r:embed="rId3">
            <a:lum bright="20000"/>
            <a:extLst>
              <a:ext uri="{28A0092B-C50C-407E-A947-70E740481C1C}">
                <a14:useLocalDpi xmlns:a14="http://schemas.microsoft.com/office/drawing/2010/main" xmlns="" val="0"/>
              </a:ext>
            </a:extLst>
          </a:blip>
          <a:srcRect/>
          <a:stretch>
            <a:fillRect/>
          </a:stretch>
        </p:blipFill>
        <p:spPr bwMode="auto">
          <a:xfrm>
            <a:off x="2071670" y="4429132"/>
            <a:ext cx="433587" cy="857256"/>
          </a:xfrm>
          <a:prstGeom prst="rect">
            <a:avLst/>
          </a:prstGeom>
          <a:noFill/>
          <a:ln w="19050">
            <a:solidFill>
              <a:srgbClr val="0000CC"/>
            </a:solidFill>
            <a:miter lim="800000"/>
            <a:headEnd/>
            <a:tailEnd/>
          </a:ln>
          <a:extLst>
            <a:ext uri="{909E8E84-426E-40DD-AFC4-6F175D3DCCD1}">
              <a14:hiddenFill xmlns:a14="http://schemas.microsoft.com/office/drawing/2010/main" xmlns="">
                <a:solidFill>
                  <a:schemeClr val="accent1"/>
                </a:solidFill>
              </a14:hiddenFill>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86446" y="4357694"/>
            <a:ext cx="428628" cy="838370"/>
          </a:xfrm>
          <a:prstGeom prst="rect">
            <a:avLst/>
          </a:prstGeom>
          <a:noFill/>
          <a:ln w="19050">
            <a:solidFill>
              <a:srgbClr val="C00000"/>
            </a:solidFill>
            <a:miter lim="800000"/>
            <a:headEnd/>
            <a:tailEnd/>
          </a:ln>
          <a:extLst>
            <a:ext uri="{909E8E84-426E-40DD-AFC4-6F175D3DCCD1}">
              <a14:hiddenFill xmlns:a14="http://schemas.microsoft.com/office/drawing/2010/main" xmlns="">
                <a:solidFill>
                  <a:schemeClr val="accent1"/>
                </a:solidFill>
              </a14:hiddenFill>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461526" y="3857628"/>
            <a:ext cx="2548350" cy="1357322"/>
          </a:xfrm>
          <a:prstGeom prst="rect">
            <a:avLst/>
          </a:prstGeom>
          <a:noFill/>
          <a:ln>
            <a:noFill/>
          </a:ln>
          <a:effectLst>
            <a:softEdge rad="3175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76424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406" y="657035"/>
            <a:ext cx="9001156" cy="1200329"/>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85750" indent="-285750">
              <a:buSzPct val="89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將閃頻 </a:t>
            </a:r>
            <a:r>
              <a:rPr lang="en-US" altLang="zh-TW" sz="2400" dirty="0" smtClean="0">
                <a:latin typeface="Times New Roman" pitchFamily="18" charset="0"/>
                <a:ea typeface="DFKai-SB" pitchFamily="65" charset="-120"/>
                <a:cs typeface="Times New Roman" pitchFamily="18" charset="0"/>
              </a:rPr>
              <a:t>IC U23</a:t>
            </a:r>
            <a:r>
              <a:rPr lang="zh-TW" altLang="en-US" sz="2400" dirty="0" smtClean="0">
                <a:latin typeface="Times New Roman" pitchFamily="18" charset="0"/>
                <a:ea typeface="DFKai-SB" pitchFamily="65" charset="-120"/>
                <a:cs typeface="Times New Roman" pitchFamily="18" charset="0"/>
              </a:rPr>
              <a:t>從光通訊電路中的編碼電路移至解碼電路中使用。</a:t>
            </a:r>
            <a:endParaRPr lang="en-US" altLang="zh-TW" sz="2400" dirty="0" smtClean="0">
              <a:latin typeface="Times New Roman" pitchFamily="18" charset="0"/>
              <a:ea typeface="DFKai-SB" pitchFamily="65" charset="-120"/>
              <a:cs typeface="Times New Roman" pitchFamily="18" charset="0"/>
            </a:endParaRPr>
          </a:p>
          <a:p>
            <a:pPr marL="285750" indent="-285750">
              <a:buSzPct val="89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從全彩光源 </a:t>
            </a:r>
            <a:r>
              <a:rPr lang="en-US" altLang="zh-TW" sz="2400" dirty="0" smtClean="0">
                <a:latin typeface="Times New Roman" pitchFamily="18" charset="0"/>
                <a:ea typeface="DFKai-SB" pitchFamily="65" charset="-120"/>
                <a:cs typeface="Times New Roman" pitchFamily="18" charset="0"/>
              </a:rPr>
              <a:t>D8</a:t>
            </a:r>
            <a:r>
              <a:rPr lang="zh-TW" altLang="en-US" sz="2400" dirty="0" smtClean="0">
                <a:latin typeface="Times New Roman" pitchFamily="18" charset="0"/>
                <a:ea typeface="DFKai-SB" pitchFamily="65" charset="-120"/>
                <a:cs typeface="Times New Roman" pitchFamily="18" charset="0"/>
              </a:rPr>
              <a:t>發射出的光經光纖，傳送到閃頻</a:t>
            </a:r>
            <a:r>
              <a:rPr lang="en-US" altLang="zh-TW" sz="2400" dirty="0" smtClean="0">
                <a:latin typeface="Times New Roman" pitchFamily="18" charset="0"/>
                <a:ea typeface="DFKai-SB" pitchFamily="65" charset="-120"/>
                <a:cs typeface="Times New Roman" pitchFamily="18" charset="0"/>
              </a:rPr>
              <a:t>IC U23</a:t>
            </a:r>
            <a:r>
              <a:rPr lang="zh-TW" altLang="en-US" sz="2400" dirty="0" smtClean="0">
                <a:latin typeface="Times New Roman" pitchFamily="18" charset="0"/>
                <a:ea typeface="DFKai-SB" pitchFamily="65" charset="-120"/>
                <a:cs typeface="Times New Roman" pitchFamily="18" charset="0"/>
              </a:rPr>
              <a:t>的</a:t>
            </a:r>
            <a:r>
              <a:rPr lang="en-US" altLang="zh-TW" sz="2400" dirty="0" smtClean="0">
                <a:latin typeface="Times New Roman" pitchFamily="18" charset="0"/>
                <a:ea typeface="DFKai-SB" pitchFamily="65" charset="-120"/>
                <a:cs typeface="Times New Roman" pitchFamily="18" charset="0"/>
              </a:rPr>
              <a:t>CTL</a:t>
            </a:r>
            <a:r>
              <a:rPr lang="zh-TW" altLang="en-US" sz="2400" dirty="0" smtClean="0">
                <a:latin typeface="Times New Roman" pitchFamily="18" charset="0"/>
                <a:ea typeface="DFKai-SB" pitchFamily="65" charset="-120"/>
                <a:cs typeface="Times New Roman" pitchFamily="18" charset="0"/>
              </a:rPr>
              <a:t> 控制輸入端，以控制</a:t>
            </a:r>
            <a:r>
              <a:rPr lang="en-US" altLang="zh-TW" sz="2400" dirty="0" smtClean="0">
                <a:latin typeface="Times New Roman" pitchFamily="18" charset="0"/>
                <a:ea typeface="DFKai-SB" pitchFamily="65" charset="-120"/>
                <a:cs typeface="Times New Roman" pitchFamily="18" charset="0"/>
              </a:rPr>
              <a:t> U23 </a:t>
            </a:r>
            <a:r>
              <a:rPr lang="zh-TW" altLang="en-US" sz="2400" dirty="0" smtClean="0">
                <a:latin typeface="Times New Roman" pitchFamily="18" charset="0"/>
                <a:ea typeface="DFKai-SB" pitchFamily="65" charset="-120"/>
                <a:cs typeface="Times New Roman" pitchFamily="18" charset="0"/>
              </a:rPr>
              <a:t>的輸出，進而控制揚聲器播出的聲音。</a:t>
            </a:r>
            <a:endParaRPr lang="en-US" altLang="zh-TW" sz="2400" dirty="0" smtClean="0">
              <a:latin typeface="Times New Roman" pitchFamily="18" charset="0"/>
              <a:ea typeface="DFKai-SB" pitchFamily="65" charset="-120"/>
              <a:cs typeface="Times New Roman" pitchFamily="18" charset="0"/>
            </a:endParaRPr>
          </a:p>
        </p:txBody>
      </p:sp>
      <p:sp>
        <p:nvSpPr>
          <p:cNvPr id="6" name="矩形 5"/>
          <p:cNvSpPr/>
          <p:nvPr/>
        </p:nvSpPr>
        <p:spPr>
          <a:xfrm>
            <a:off x="1643042" y="0"/>
            <a:ext cx="6929486" cy="646331"/>
          </a:xfrm>
          <a:prstGeom prst="rect">
            <a:avLst/>
          </a:prstGeom>
        </p:spPr>
        <p:txBody>
          <a:bodyPr wrap="square">
            <a:spAutoFit/>
          </a:bodyPr>
          <a:lstStyle/>
          <a:p>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光控聲響</a:t>
            </a:r>
            <a:r>
              <a:rPr lang="en-US" altLang="zh-TW"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Color </a:t>
            </a:r>
            <a:r>
              <a:rPr lang="en-US" altLang="zh-TW"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Optic </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Sounds)</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2844" y="1928802"/>
            <a:ext cx="6295189" cy="45122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a:blip r:embed="rId3">
            <a:lum bright="20000"/>
            <a:extLst>
              <a:ext uri="{28A0092B-C50C-407E-A947-70E740481C1C}">
                <a14:useLocalDpi xmlns:a14="http://schemas.microsoft.com/office/drawing/2010/main" xmlns="" val="0"/>
              </a:ext>
            </a:extLst>
          </a:blip>
          <a:srcRect/>
          <a:stretch>
            <a:fillRect/>
          </a:stretch>
        </p:blipFill>
        <p:spPr bwMode="auto">
          <a:xfrm>
            <a:off x="142844" y="4714884"/>
            <a:ext cx="550157" cy="1212420"/>
          </a:xfrm>
          <a:prstGeom prst="rect">
            <a:avLst/>
          </a:prstGeom>
          <a:noFill/>
          <a:ln w="15875">
            <a:solidFill>
              <a:srgbClr val="0000CC"/>
            </a:solidFill>
            <a:miter lim="800000"/>
            <a:headEnd/>
            <a:tailEnd/>
          </a:ln>
          <a:extLst>
            <a:ext uri="{909E8E84-426E-40DD-AFC4-6F175D3DCCD1}">
              <a14:hiddenFill xmlns:a14="http://schemas.microsoft.com/office/drawing/2010/main" xmlns="">
                <a:solidFill>
                  <a:schemeClr val="accent1"/>
                </a:solidFill>
              </a14:hiddenFill>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57950" y="5643578"/>
            <a:ext cx="542215" cy="1127378"/>
          </a:xfrm>
          <a:prstGeom prst="rect">
            <a:avLst/>
          </a:prstGeom>
          <a:noFill/>
          <a:ln w="15875">
            <a:solidFill>
              <a:srgbClr val="C00000"/>
            </a:solidFill>
            <a:miter lim="800000"/>
            <a:headEnd/>
            <a:tailEnd/>
          </a:ln>
          <a:extLst>
            <a:ext uri="{909E8E84-426E-40DD-AFC4-6F175D3DCCD1}">
              <a14:hiddenFill xmlns:a14="http://schemas.microsoft.com/office/drawing/2010/main" xmlns="">
                <a:solidFill>
                  <a:schemeClr val="accent1"/>
                </a:solidFill>
              </a14:hiddenFill>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xmlns="" val="0"/>
              </a:ext>
            </a:extLst>
          </a:blip>
          <a:srcRect b="-5000"/>
          <a:stretch>
            <a:fillRect/>
          </a:stretch>
        </p:blipFill>
        <p:spPr bwMode="auto">
          <a:xfrm>
            <a:off x="6461526" y="4000504"/>
            <a:ext cx="2682474" cy="1500198"/>
          </a:xfrm>
          <a:prstGeom prst="rect">
            <a:avLst/>
          </a:prstGeom>
          <a:noFill/>
          <a:ln>
            <a:noFill/>
          </a:ln>
          <a:effectLst>
            <a:softEdge rad="3175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矩形 11"/>
          <p:cNvSpPr/>
          <p:nvPr/>
        </p:nvSpPr>
        <p:spPr>
          <a:xfrm>
            <a:off x="6500826" y="2143116"/>
            <a:ext cx="2500362" cy="1200329"/>
          </a:xfrm>
          <a:prstGeom prst="rect">
            <a:avLst/>
          </a:prstGeom>
          <a:solidFill>
            <a:schemeClr val="accent4">
              <a:lumMod val="20000"/>
              <a:lumOff val="80000"/>
            </a:schemeClr>
          </a:solidFill>
          <a:ln w="25400">
            <a:solidFill>
              <a:schemeClr val="accent4">
                <a:lumMod val="75000"/>
              </a:schemeClr>
            </a:solidFill>
          </a:ln>
        </p:spPr>
        <p:txBody>
          <a:bodyPr wrap="square">
            <a:spAutoFit/>
          </a:bodyPr>
          <a:lstStyle/>
          <a:p>
            <a:pPr>
              <a:buSzPct val="89000"/>
            </a:pPr>
            <a:r>
              <a:rPr lang="en-US" altLang="zh-TW" sz="2400" dirty="0" smtClean="0">
                <a:latin typeface="Times New Roman" pitchFamily="18" charset="0"/>
                <a:ea typeface="DFKai-SB" pitchFamily="65" charset="-120"/>
                <a:cs typeface="Times New Roman" pitchFamily="18" charset="0"/>
              </a:rPr>
              <a:t>U23</a:t>
            </a:r>
            <a:r>
              <a:rPr lang="zh-TW" altLang="en-US" sz="2400" dirty="0" smtClean="0">
                <a:latin typeface="Times New Roman" pitchFamily="18" charset="0"/>
                <a:ea typeface="DFKai-SB" pitchFamily="65" charset="-120"/>
                <a:cs typeface="Times New Roman" pitchFamily="18" charset="0"/>
              </a:rPr>
              <a:t>使用在</a:t>
            </a:r>
            <a:r>
              <a:rPr lang="zh-TW" altLang="en-US" sz="2400" b="1" dirty="0" smtClean="0">
                <a:solidFill>
                  <a:srgbClr val="0000CC"/>
                </a:solidFill>
                <a:latin typeface="Times New Roman" pitchFamily="18" charset="0"/>
                <a:ea typeface="DFKai-SB" pitchFamily="65" charset="-120"/>
                <a:cs typeface="Times New Roman" pitchFamily="18" charset="0"/>
              </a:rPr>
              <a:t>編碼</a:t>
            </a:r>
            <a:r>
              <a:rPr lang="zh-TW" altLang="en-US" sz="2400" dirty="0" smtClean="0">
                <a:latin typeface="Times New Roman" pitchFamily="18" charset="0"/>
                <a:ea typeface="DFKai-SB" pitchFamily="65" charset="-120"/>
                <a:cs typeface="Times New Roman" pitchFamily="18" charset="0"/>
              </a:rPr>
              <a:t>電路和</a:t>
            </a:r>
            <a:r>
              <a:rPr lang="zh-TW" altLang="en-US" sz="2400" b="1" dirty="0" smtClean="0">
                <a:solidFill>
                  <a:srgbClr val="0000CC"/>
                </a:solidFill>
                <a:latin typeface="Times New Roman" pitchFamily="18" charset="0"/>
                <a:ea typeface="DFKai-SB" pitchFamily="65" charset="-120"/>
                <a:cs typeface="Times New Roman" pitchFamily="18" charset="0"/>
              </a:rPr>
              <a:t>解碼</a:t>
            </a:r>
            <a:r>
              <a:rPr lang="zh-TW" altLang="en-US" sz="2400" dirty="0" smtClean="0">
                <a:latin typeface="Times New Roman" pitchFamily="18" charset="0"/>
                <a:ea typeface="DFKai-SB" pitchFamily="65" charset="-120"/>
                <a:cs typeface="Times New Roman" pitchFamily="18" charset="0"/>
              </a:rPr>
              <a:t>電路，有何不同？</a:t>
            </a:r>
            <a:endParaRPr lang="en-US" altLang="zh-TW" sz="2400" dirty="0" smtClean="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860065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01906" y="58143"/>
            <a:ext cx="7242060" cy="584775"/>
          </a:xfrm>
          <a:prstGeom prst="rect">
            <a:avLst/>
          </a:prstGeom>
        </p:spPr>
        <p:txBody>
          <a:bodyPr wrap="square">
            <a:spAutoFit/>
          </a:bodyPr>
          <a:lstStyle/>
          <a:p>
            <a:pPr lvl="0"/>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32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15</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色光的傳輸器</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(Color </a:t>
            </a:r>
            <a:r>
              <a:rPr lang="en-US" altLang="zh-TW" sz="28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Light </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Transporter)</a:t>
            </a:r>
            <a:endParaRPr lang="zh-TW" altLang="en-US" sz="28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sp>
        <p:nvSpPr>
          <p:cNvPr id="2" name="矩形 1"/>
          <p:cNvSpPr/>
          <p:nvPr/>
        </p:nvSpPr>
        <p:spPr>
          <a:xfrm>
            <a:off x="126021" y="6000768"/>
            <a:ext cx="8946573" cy="830997"/>
          </a:xfrm>
          <a:prstGeom prst="rect">
            <a:avLst/>
          </a:prstGeom>
          <a:noFill/>
          <a:ln>
            <a:noFill/>
          </a:ln>
          <a:effectLst>
            <a:glow rad="254000">
              <a:schemeClr val="bg1">
                <a:lumMod val="50000"/>
                <a:alpha val="40000"/>
              </a:schemeClr>
            </a:glow>
          </a:effectLst>
        </p:spPr>
        <p:txBody>
          <a:bodyPr wrap="square" rtlCol="0">
            <a:spAutoFit/>
          </a:bodyPr>
          <a:lstStyle/>
          <a:p>
            <a:pPr marL="176213" indent="-176213">
              <a:buFont typeface="Arial" pitchFamily="34" charset="0"/>
              <a:buChar char="•"/>
            </a:pPr>
            <a:r>
              <a:rPr lang="en-US" altLang="zh-TW" sz="1600" dirty="0" smtClean="0">
                <a:latin typeface="Times New Roman" panose="02020603050405020304" pitchFamily="18" charset="0"/>
                <a:cs typeface="Times New Roman" panose="02020603050405020304" pitchFamily="18" charset="0"/>
              </a:rPr>
              <a:t>Leave </a:t>
            </a:r>
            <a:r>
              <a:rPr lang="en-US" altLang="zh-TW" sz="1600" dirty="0">
                <a:latin typeface="Times New Roman" panose="02020603050405020304" pitchFamily="18" charset="0"/>
                <a:cs typeface="Times New Roman" panose="02020603050405020304" pitchFamily="18" charset="0"/>
              </a:rPr>
              <a:t>the other end of the cable free</a:t>
            </a:r>
            <a:r>
              <a:rPr lang="en-US" altLang="zh-TW" sz="1600" dirty="0" smtClean="0">
                <a:latin typeface="Times New Roman" panose="02020603050405020304" pitchFamily="18" charset="0"/>
                <a:cs typeface="Times New Roman" panose="02020603050405020304" pitchFamily="18" charset="0"/>
              </a:rPr>
              <a:t>.</a:t>
            </a:r>
            <a:r>
              <a:rPr lang="zh-TW" altLang="en-US" sz="1600" dirty="0" smtClean="0">
                <a:latin typeface="Times New Roman" panose="02020603050405020304" pitchFamily="18" charset="0"/>
                <a:cs typeface="Times New Roman" panose="02020603050405020304" pitchFamily="18" charset="0"/>
              </a:rPr>
              <a:t> </a:t>
            </a:r>
            <a:r>
              <a:rPr lang="en-US" altLang="zh-TW" sz="1600" dirty="0" smtClean="0">
                <a:latin typeface="Times New Roman" panose="02020603050405020304" pitchFamily="18" charset="0"/>
                <a:cs typeface="Times New Roman" panose="02020603050405020304" pitchFamily="18" charset="0"/>
              </a:rPr>
              <a:t>Turn </a:t>
            </a:r>
            <a:r>
              <a:rPr lang="en-US" altLang="zh-TW" sz="1600" dirty="0">
                <a:latin typeface="Times New Roman" panose="02020603050405020304" pitchFamily="18" charset="0"/>
                <a:cs typeface="Times New Roman" panose="02020603050405020304" pitchFamily="18" charset="0"/>
              </a:rPr>
              <a:t>on the switch </a:t>
            </a:r>
            <a:r>
              <a:rPr lang="en-US" altLang="zh-TW" sz="1600" dirty="0" smtClean="0">
                <a:latin typeface="Times New Roman" panose="02020603050405020304" pitchFamily="18" charset="0"/>
                <a:cs typeface="Times New Roman" panose="02020603050405020304" pitchFamily="18" charset="0"/>
              </a:rPr>
              <a:t>S1 </a:t>
            </a:r>
            <a:r>
              <a:rPr lang="en-US" altLang="zh-TW" sz="1600" dirty="0">
                <a:latin typeface="Times New Roman" panose="02020603050405020304" pitchFamily="18" charset="0"/>
                <a:cs typeface="Times New Roman" panose="02020603050405020304" pitchFamily="18" charset="0"/>
              </a:rPr>
              <a:t>and look into the loose end of the fiber </a:t>
            </a:r>
            <a:r>
              <a:rPr lang="en-US" altLang="zh-TW" sz="1600" dirty="0" smtClean="0">
                <a:latin typeface="Times New Roman" panose="02020603050405020304" pitchFamily="18" charset="0"/>
                <a:cs typeface="Times New Roman" panose="02020603050405020304" pitchFamily="18" charset="0"/>
              </a:rPr>
              <a:t>optic cable</a:t>
            </a:r>
            <a:r>
              <a:rPr lang="en-US" altLang="zh-TW" sz="1600" dirty="0">
                <a:latin typeface="Times New Roman" panose="02020603050405020304" pitchFamily="18" charset="0"/>
                <a:cs typeface="Times New Roman" panose="02020603050405020304" pitchFamily="18" charset="0"/>
              </a:rPr>
              <a:t>. </a:t>
            </a:r>
            <a:r>
              <a:rPr lang="en-US" altLang="zh-TW" sz="1600" dirty="0" smtClean="0">
                <a:latin typeface="Times New Roman" panose="02020603050405020304" pitchFamily="18" charset="0"/>
                <a:cs typeface="Times New Roman" panose="02020603050405020304" pitchFamily="18" charset="0"/>
              </a:rPr>
              <a:t>Flex </a:t>
            </a:r>
            <a:r>
              <a:rPr lang="en-US" altLang="zh-TW" sz="1600" dirty="0">
                <a:latin typeface="Times New Roman" panose="02020603050405020304" pitchFamily="18" charset="0"/>
                <a:cs typeface="Times New Roman" panose="02020603050405020304" pitchFamily="18" charset="0"/>
              </a:rPr>
              <a:t>the cable into loops but don’t dent </a:t>
            </a:r>
            <a:r>
              <a:rPr lang="en-US" altLang="zh-TW" sz="1600" dirty="0" smtClean="0">
                <a:latin typeface="Times New Roman" panose="02020603050405020304" pitchFamily="18" charset="0"/>
                <a:cs typeface="Times New Roman" panose="02020603050405020304" pitchFamily="18" charset="0"/>
              </a:rPr>
              <a:t>it.</a:t>
            </a:r>
            <a:r>
              <a:rPr lang="zh-TW" altLang="en-US" sz="1600" dirty="0" smtClean="0">
                <a:latin typeface="Times New Roman" panose="02020603050405020304" pitchFamily="18" charset="0"/>
                <a:cs typeface="Times New Roman" panose="02020603050405020304" pitchFamily="18" charset="0"/>
              </a:rPr>
              <a:t> </a:t>
            </a:r>
            <a:r>
              <a:rPr lang="en-US" altLang="zh-TW" sz="1600" dirty="0" smtClean="0">
                <a:latin typeface="Times New Roman" panose="02020603050405020304" pitchFamily="18" charset="0"/>
                <a:cs typeface="Times New Roman" panose="02020603050405020304" pitchFamily="18" charset="0"/>
              </a:rPr>
              <a:t>Take </a:t>
            </a:r>
            <a:r>
              <a:rPr lang="en-US" altLang="zh-TW" sz="1600" dirty="0">
                <a:latin typeface="Times New Roman" panose="02020603050405020304" pitchFamily="18" charset="0"/>
                <a:cs typeface="Times New Roman" panose="02020603050405020304" pitchFamily="18" charset="0"/>
              </a:rPr>
              <a:t>the circuit into </a:t>
            </a:r>
            <a:r>
              <a:rPr lang="en-US" altLang="zh-TW" sz="1600" dirty="0" smtClean="0">
                <a:latin typeface="Times New Roman" panose="02020603050405020304" pitchFamily="18" charset="0"/>
                <a:cs typeface="Times New Roman" panose="02020603050405020304" pitchFamily="18" charset="0"/>
              </a:rPr>
              <a:t>a dark </a:t>
            </a:r>
            <a:r>
              <a:rPr lang="en-US" altLang="zh-TW" sz="1600" dirty="0">
                <a:latin typeface="Times New Roman" panose="02020603050405020304" pitchFamily="18" charset="0"/>
                <a:cs typeface="Times New Roman" panose="02020603050405020304" pitchFamily="18" charset="0"/>
              </a:rPr>
              <a:t>room and see how the cable looks</a:t>
            </a:r>
            <a:r>
              <a:rPr lang="en-US" altLang="zh-TW" sz="1600" dirty="0" smtClean="0">
                <a:latin typeface="Times New Roman" panose="02020603050405020304" pitchFamily="18" charset="0"/>
                <a:cs typeface="Times New Roman" panose="02020603050405020304" pitchFamily="18" charset="0"/>
              </a:rPr>
              <a:t>.</a:t>
            </a:r>
            <a:r>
              <a:rPr lang="zh-TW" altLang="en-US" sz="1600" dirty="0" smtClean="0">
                <a:latin typeface="Times New Roman" panose="02020603050405020304" pitchFamily="18" charset="0"/>
                <a:cs typeface="Times New Roman" panose="02020603050405020304" pitchFamily="18" charset="0"/>
              </a:rPr>
              <a:t> </a:t>
            </a:r>
            <a:r>
              <a:rPr lang="en-US" altLang="zh-TW" sz="1600" dirty="0" smtClean="0">
                <a:latin typeface="Times New Roman" panose="02020603050405020304" pitchFamily="18" charset="0"/>
                <a:cs typeface="Times New Roman" panose="02020603050405020304" pitchFamily="18" charset="0"/>
              </a:rPr>
              <a:t>You </a:t>
            </a:r>
            <a:r>
              <a:rPr lang="en-US" altLang="zh-TW" sz="1600" dirty="0">
                <a:latin typeface="Times New Roman" panose="02020603050405020304" pitchFamily="18" charset="0"/>
                <a:cs typeface="Times New Roman" panose="02020603050405020304" pitchFamily="18" charset="0"/>
              </a:rPr>
              <a:t>can use the clear cable holder on the color LED instead of the </a:t>
            </a:r>
            <a:r>
              <a:rPr lang="en-US" altLang="zh-TW" sz="1600" dirty="0" smtClean="0">
                <a:latin typeface="Times New Roman" panose="02020603050405020304" pitchFamily="18" charset="0"/>
                <a:cs typeface="Times New Roman" panose="02020603050405020304" pitchFamily="18" charset="0"/>
              </a:rPr>
              <a:t>black holder</a:t>
            </a:r>
            <a:r>
              <a:rPr lang="en-US" altLang="zh-TW" sz="1600" dirty="0">
                <a:latin typeface="Times New Roman" panose="02020603050405020304" pitchFamily="18" charset="0"/>
                <a:cs typeface="Times New Roman" panose="02020603050405020304" pitchFamily="18" charset="0"/>
              </a:rPr>
              <a:t>.</a:t>
            </a:r>
            <a:endParaRPr lang="zh-TW" altLang="en-US" sz="1600" dirty="0">
              <a:latin typeface="Times New Roman" panose="02020603050405020304" pitchFamily="18" charset="0"/>
              <a:cs typeface="Times New Roman" panose="02020603050405020304" pitchFamily="18" charset="0"/>
            </a:endParaRPr>
          </a:p>
        </p:txBody>
      </p:sp>
      <p:sp>
        <p:nvSpPr>
          <p:cNvPr id="4" name="矩形 3"/>
          <p:cNvSpPr/>
          <p:nvPr/>
        </p:nvSpPr>
        <p:spPr>
          <a:xfrm>
            <a:off x="71438" y="649270"/>
            <a:ext cx="9001156" cy="1708160"/>
          </a:xfrm>
          <a:prstGeom prst="rect">
            <a:avLst/>
          </a:prstGeom>
        </p:spPr>
        <p:txBody>
          <a:bodyPr wrap="square">
            <a:spAutoFit/>
          </a:bodyPr>
          <a:lstStyle/>
          <a:p>
            <a:pPr marL="176213" indent="-176213">
              <a:spcBef>
                <a:spcPts val="600"/>
              </a:spcBef>
              <a:buSzPct val="85000"/>
              <a:buFont typeface="Wingdings" pitchFamily="2" charset="2"/>
              <a:buChar char="l"/>
            </a:pPr>
            <a:r>
              <a:rPr lang="zh-TW" altLang="en-US" sz="2000" dirty="0" smtClean="0">
                <a:latin typeface="DFKai-SB" pitchFamily="65" charset="-120"/>
                <a:ea typeface="DFKai-SB" pitchFamily="65" charset="-120"/>
                <a:cs typeface="Times New Roman" panose="02020603050405020304" pitchFamily="18" charset="0"/>
              </a:rPr>
              <a:t>光線在大氣中以直線方向行進，但因大氣中充滿了水氣、空氣或各種物質，故很容易因與各種物質作用而產生被吸收、漫射、反射、折射等等各種作用，使得光線強度隨傳送距離衰減地很快，致使光線無法傳遞很遠。</a:t>
            </a:r>
            <a:endParaRPr lang="en-US" altLang="zh-TW" sz="2000" dirty="0" smtClean="0">
              <a:latin typeface="DFKai-SB" pitchFamily="65" charset="-120"/>
              <a:ea typeface="DFKai-SB" pitchFamily="65" charset="-120"/>
              <a:cs typeface="Times New Roman" panose="02020603050405020304" pitchFamily="18" charset="0"/>
            </a:endParaRPr>
          </a:p>
          <a:p>
            <a:pPr marL="176213" indent="-176213">
              <a:spcBef>
                <a:spcPts val="600"/>
              </a:spcBef>
              <a:buSzPct val="85000"/>
              <a:buFont typeface="Wingdings" pitchFamily="2" charset="2"/>
              <a:buChar char="l"/>
            </a:pPr>
            <a:r>
              <a:rPr lang="zh-TW" altLang="en-US" sz="2000" dirty="0" smtClean="0">
                <a:solidFill>
                  <a:srgbClr val="0000CC"/>
                </a:solidFill>
                <a:latin typeface="DFKai-SB" pitchFamily="65" charset="-120"/>
                <a:ea typeface="DFKai-SB" pitchFamily="65" charset="-120"/>
                <a:cs typeface="Times New Roman" panose="02020603050405020304" pitchFamily="18" charset="0"/>
              </a:rPr>
              <a:t>但</a:t>
            </a:r>
            <a:r>
              <a:rPr lang="zh-TW" altLang="en-US" sz="2000" b="1" dirty="0" smtClean="0">
                <a:solidFill>
                  <a:srgbClr val="0000CC"/>
                </a:solidFill>
                <a:latin typeface="DFKai-SB" pitchFamily="65" charset="-120"/>
                <a:ea typeface="DFKai-SB" pitchFamily="65" charset="-120"/>
                <a:cs typeface="Times New Roman" panose="02020603050405020304" pitchFamily="18" charset="0"/>
              </a:rPr>
              <a:t>藉由光在光纖中的全反射現象，不僅可使光線以曲線路徑行進，並且可做遠距離的旅行，仍保持足夠的強度。</a:t>
            </a:r>
            <a:endParaRPr lang="en-US" altLang="zh-TW" sz="2000" b="1" dirty="0" smtClean="0">
              <a:solidFill>
                <a:srgbClr val="0000CC"/>
              </a:solidFill>
              <a:latin typeface="DFKai-SB" pitchFamily="65" charset="-120"/>
              <a:ea typeface="DFKai-SB" pitchFamily="65" charset="-120"/>
              <a:cs typeface="Times New Roman" panose="02020603050405020304" pitchFamily="18" charset="0"/>
            </a:endParaRPr>
          </a:p>
        </p:txBody>
      </p:sp>
      <p:sp>
        <p:nvSpPr>
          <p:cNvPr id="6" name="矩形 5"/>
          <p:cNvSpPr/>
          <p:nvPr/>
        </p:nvSpPr>
        <p:spPr>
          <a:xfrm>
            <a:off x="71406" y="2428868"/>
            <a:ext cx="4429156" cy="3447098"/>
          </a:xfrm>
          <a:prstGeom prst="rect">
            <a:avLst/>
          </a:prstGeom>
          <a:ln w="12700">
            <a:solidFill>
              <a:schemeClr val="tx1"/>
            </a:solidFill>
          </a:ln>
        </p:spPr>
        <p:txBody>
          <a:bodyPr wrap="square">
            <a:spAutoFit/>
          </a:bodyPr>
          <a:lstStyle/>
          <a:p>
            <a:pPr marL="269875" indent="-269875" algn="just">
              <a:spcBef>
                <a:spcPts val="600"/>
              </a:spcBef>
              <a:buFont typeface="Wingdings" pitchFamily="2" charset="2"/>
              <a:buAutoNum type="circleNumWdWhitePlain"/>
            </a:pPr>
            <a:r>
              <a:rPr lang="zh-TW" altLang="en-US" dirty="0" smtClean="0">
                <a:latin typeface="Times New Roman" pitchFamily="18" charset="0"/>
                <a:ea typeface="DFKai-SB" pitchFamily="65" charset="-120"/>
                <a:cs typeface="Times New Roman" pitchFamily="18" charset="0"/>
              </a:rPr>
              <a:t>如圖，光纖的一端接到</a:t>
            </a:r>
            <a:r>
              <a:rPr lang="en-US" altLang="zh-TW" dirty="0" smtClean="0">
                <a:latin typeface="Times New Roman" pitchFamily="18" charset="0"/>
                <a:ea typeface="DFKai-SB" pitchFamily="65" charset="-120"/>
                <a:cs typeface="Times New Roman" pitchFamily="18" charset="0"/>
              </a:rPr>
              <a:t>D8 </a:t>
            </a:r>
            <a:r>
              <a:rPr lang="zh-TW" altLang="en-US" dirty="0" smtClean="0">
                <a:latin typeface="Times New Roman" pitchFamily="18" charset="0"/>
                <a:ea typeface="DFKai-SB" pitchFamily="65" charset="-120"/>
                <a:cs typeface="Times New Roman" pitchFamily="18" charset="0"/>
              </a:rPr>
              <a:t>全彩 </a:t>
            </a:r>
            <a:r>
              <a:rPr lang="en-US" altLang="zh-TW" dirty="0" smtClean="0">
                <a:latin typeface="Times New Roman" pitchFamily="18" charset="0"/>
                <a:ea typeface="DFKai-SB" pitchFamily="65" charset="-120"/>
                <a:cs typeface="Times New Roman" pitchFamily="18" charset="0"/>
              </a:rPr>
              <a:t>LED</a:t>
            </a:r>
            <a:r>
              <a:rPr lang="zh-TW" altLang="en-US" dirty="0" smtClean="0">
                <a:latin typeface="Times New Roman" pitchFamily="18" charset="0"/>
                <a:ea typeface="DFKai-SB" pitchFamily="65" charset="-120"/>
                <a:cs typeface="Times New Roman" pitchFamily="18" charset="0"/>
              </a:rPr>
              <a:t>光源上方，另一端讓之自由開放地留著。</a:t>
            </a:r>
          </a:p>
          <a:p>
            <a:pPr marL="269875" indent="-269875" algn="just">
              <a:spcBef>
                <a:spcPts val="600"/>
              </a:spcBef>
              <a:buFont typeface="Wingdings" pitchFamily="2" charset="2"/>
              <a:buAutoNum type="circleNumWdWhitePlain"/>
            </a:pPr>
            <a:r>
              <a:rPr lang="zh-TW" altLang="en-US" dirty="0" smtClean="0">
                <a:latin typeface="Times New Roman" pitchFamily="18" charset="0"/>
                <a:ea typeface="DFKai-SB" pitchFamily="65" charset="-120"/>
                <a:cs typeface="Times New Roman" pitchFamily="18" charset="0"/>
              </a:rPr>
              <a:t>打開開關</a:t>
            </a:r>
            <a:r>
              <a:rPr lang="en-US" altLang="zh-TW" dirty="0" smtClean="0">
                <a:latin typeface="Times New Roman" pitchFamily="18" charset="0"/>
                <a:ea typeface="DFKai-SB" pitchFamily="65" charset="-120"/>
                <a:cs typeface="Times New Roman" pitchFamily="18" charset="0"/>
              </a:rPr>
              <a:t>S1</a:t>
            </a:r>
            <a:r>
              <a:rPr lang="zh-TW" altLang="en-US" dirty="0" smtClean="0">
                <a:latin typeface="Times New Roman" pitchFamily="18" charset="0"/>
                <a:ea typeface="DFKai-SB" pitchFamily="65" charset="-120"/>
                <a:cs typeface="Times New Roman" pitchFamily="18" charset="0"/>
              </a:rPr>
              <a:t>，觀察</a:t>
            </a:r>
            <a:r>
              <a:rPr lang="en-US" altLang="zh-TW" dirty="0" smtClean="0">
                <a:latin typeface="Times New Roman" pitchFamily="18" charset="0"/>
                <a:ea typeface="DFKai-SB" pitchFamily="65" charset="-120"/>
                <a:cs typeface="Times New Roman" pitchFamily="18" charset="0"/>
              </a:rPr>
              <a:t>D8</a:t>
            </a:r>
            <a:r>
              <a:rPr lang="zh-TW" altLang="en-US" dirty="0" smtClean="0">
                <a:latin typeface="Times New Roman" pitchFamily="18" charset="0"/>
                <a:ea typeface="DFKai-SB" pitchFamily="65" charset="-120"/>
                <a:cs typeface="Times New Roman" pitchFamily="18" charset="0"/>
              </a:rPr>
              <a:t>發出的光從光纜自由端傳送出來的光線。</a:t>
            </a:r>
          </a:p>
          <a:p>
            <a:pPr marL="269875" indent="-269875" algn="just">
              <a:spcBef>
                <a:spcPts val="600"/>
              </a:spcBef>
              <a:buFont typeface="Wingdings" pitchFamily="2" charset="2"/>
              <a:buAutoNum type="circleNumWdWhitePlain"/>
            </a:pPr>
            <a:r>
              <a:rPr lang="zh-TW" altLang="en-US" dirty="0" smtClean="0">
                <a:latin typeface="Times New Roman" pitchFamily="18" charset="0"/>
                <a:ea typeface="DFKai-SB" pitchFamily="65" charset="-120"/>
                <a:cs typeface="Times New Roman" pitchFamily="18" charset="0"/>
              </a:rPr>
              <a:t>輕柔地將光纖彎成環型，千萬不要損壞光纖表面，切勿使之產生任何凹痕。</a:t>
            </a:r>
          </a:p>
          <a:p>
            <a:pPr marL="269875" indent="-269875" algn="just">
              <a:spcBef>
                <a:spcPts val="600"/>
              </a:spcBef>
              <a:buFont typeface="Wingdings" pitchFamily="2" charset="2"/>
              <a:buAutoNum type="circleNumWdWhitePlain"/>
            </a:pPr>
            <a:r>
              <a:rPr lang="zh-TW" altLang="en-US" dirty="0" smtClean="0">
                <a:latin typeface="Times New Roman" pitchFamily="18" charset="0"/>
                <a:ea typeface="DFKai-SB" pitchFamily="65" charset="-120"/>
                <a:cs typeface="Times New Roman" pitchFamily="18" charset="0"/>
              </a:rPr>
              <a:t>在暗房內，觀察光在光纖中傳送的情形。</a:t>
            </a:r>
            <a:endParaRPr lang="en-US" altLang="zh-TW" dirty="0" smtClean="0">
              <a:latin typeface="Times New Roman" pitchFamily="18" charset="0"/>
              <a:ea typeface="DFKai-SB" pitchFamily="65" charset="-120"/>
              <a:cs typeface="Times New Roman" pitchFamily="18" charset="0"/>
            </a:endParaRPr>
          </a:p>
          <a:p>
            <a:pPr marL="269875" indent="-269875" algn="just">
              <a:spcBef>
                <a:spcPts val="600"/>
              </a:spcBef>
              <a:buFont typeface="Wingdings" pitchFamily="2" charset="2"/>
              <a:buAutoNum type="circleNumWdWhitePlain"/>
            </a:pPr>
            <a:r>
              <a:rPr lang="zh-TW" altLang="en-US" dirty="0" smtClean="0">
                <a:latin typeface="Times New Roman" pitchFamily="18" charset="0"/>
                <a:ea typeface="DFKai-SB" pitchFamily="65" charset="-120"/>
                <a:cs typeface="Times New Roman" pitchFamily="18" charset="0"/>
              </a:rPr>
              <a:t>原用架在</a:t>
            </a:r>
            <a:r>
              <a:rPr lang="en-US" altLang="zh-TW" dirty="0" smtClean="0">
                <a:latin typeface="Times New Roman" pitchFamily="18" charset="0"/>
                <a:ea typeface="DFKai-SB" pitchFamily="65" charset="-120"/>
                <a:cs typeface="Times New Roman" pitchFamily="18" charset="0"/>
              </a:rPr>
              <a:t>D8 LED</a:t>
            </a:r>
            <a:r>
              <a:rPr lang="zh-TW" altLang="en-US" dirty="0" smtClean="0">
                <a:latin typeface="Times New Roman" pitchFamily="18" charset="0"/>
                <a:ea typeface="DFKai-SB" pitchFamily="65" charset="-120"/>
                <a:cs typeface="Times New Roman" pitchFamily="18" charset="0"/>
              </a:rPr>
              <a:t>光源上方黑色不透光的支架改以透明的光纖支架取代後，</a:t>
            </a:r>
            <a:r>
              <a:rPr lang="en-US" altLang="zh-TW" dirty="0" smtClean="0">
                <a:latin typeface="Times New Roman" pitchFamily="18" charset="0"/>
                <a:ea typeface="DFKai-SB" pitchFamily="65" charset="-120"/>
                <a:cs typeface="Times New Roman" pitchFamily="18" charset="0"/>
              </a:rPr>
              <a:t>t</a:t>
            </a:r>
            <a:r>
              <a:rPr lang="zh-TW" altLang="en-US" dirty="0" smtClean="0">
                <a:latin typeface="Times New Roman" pitchFamily="18" charset="0"/>
                <a:ea typeface="DFKai-SB" pitchFamily="65" charset="-120"/>
                <a:cs typeface="Times New Roman" pitchFamily="18" charset="0"/>
              </a:rPr>
              <a:t>重新觀察上列各實驗過程的結果。並與前述互相結果比較。</a:t>
            </a:r>
            <a:endParaRPr lang="zh-TW" altLang="en-US" dirty="0">
              <a:latin typeface="Times New Roman" pitchFamily="18" charset="0"/>
              <a:ea typeface="DFKai-SB" pitchFamily="65" charset="-120"/>
              <a:cs typeface="Times New Roman" pitchFamily="18" charset="0"/>
            </a:endParaRPr>
          </a:p>
        </p:txBody>
      </p:sp>
      <p:grpSp>
        <p:nvGrpSpPr>
          <p:cNvPr id="12" name="群組 11"/>
          <p:cNvGrpSpPr/>
          <p:nvPr/>
        </p:nvGrpSpPr>
        <p:grpSpPr>
          <a:xfrm>
            <a:off x="4643438" y="2071038"/>
            <a:ext cx="4306224" cy="4286920"/>
            <a:chOff x="4643438" y="2071038"/>
            <a:chExt cx="4306224" cy="428692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l="1580" t="1587"/>
            <a:stretch>
              <a:fillRect/>
            </a:stretch>
          </p:blipFill>
          <p:spPr bwMode="auto">
            <a:xfrm>
              <a:off x="4643438" y="2071038"/>
              <a:ext cx="4306224" cy="4286920"/>
            </a:xfrm>
            <a:prstGeom prst="rect">
              <a:avLst/>
            </a:prstGeom>
            <a:noFill/>
            <a:ln>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a:blip r:embed="rId3">
              <a:lum bright="20000"/>
              <a:extLst>
                <a:ext uri="{28A0092B-C50C-407E-A947-70E740481C1C}">
                  <a14:useLocalDpi xmlns:a14="http://schemas.microsoft.com/office/drawing/2010/main" xmlns="" val="0"/>
                </a:ext>
              </a:extLst>
            </a:blip>
            <a:srcRect/>
            <a:stretch>
              <a:fillRect/>
            </a:stretch>
          </p:blipFill>
          <p:spPr bwMode="auto">
            <a:xfrm>
              <a:off x="6143636" y="5017219"/>
              <a:ext cx="446303" cy="983549"/>
            </a:xfrm>
            <a:prstGeom prst="rect">
              <a:avLst/>
            </a:prstGeom>
            <a:noFill/>
            <a:ln w="15875">
              <a:solidFill>
                <a:srgbClr val="0000CC"/>
              </a:solidFill>
              <a:miter lim="800000"/>
              <a:headEnd/>
              <a:tailEnd/>
            </a:ln>
            <a:extLst>
              <a:ext uri="{909E8E84-426E-40DD-AFC4-6F175D3DCCD1}">
                <a14:hiddenFill xmlns:a14="http://schemas.microsoft.com/office/drawing/2010/main" xmlns="">
                  <a:solidFill>
                    <a:schemeClr val="accent1"/>
                  </a:solidFill>
                </a14:hiddenFill>
              </a:ext>
            </a:extLst>
          </p:spPr>
        </p:pic>
        <p:cxnSp>
          <p:nvCxnSpPr>
            <p:cNvPr id="9" name="直線單箭頭接點 8"/>
            <p:cNvCxnSpPr/>
            <p:nvPr/>
          </p:nvCxnSpPr>
          <p:spPr>
            <a:xfrm rot="10800000">
              <a:off x="6643702" y="5572140"/>
              <a:ext cx="642942" cy="142876"/>
            </a:xfrm>
            <a:prstGeom prst="straightConnector1">
              <a:avLst/>
            </a:prstGeom>
            <a:ln w="79375">
              <a:solidFill>
                <a:srgbClr val="0000CC"/>
              </a:solidFill>
              <a:headEnd type="none"/>
              <a:tailEnd type="triangle" w="med" len="sm"/>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6643702" y="5143512"/>
              <a:ext cx="697627" cy="400110"/>
            </a:xfrm>
            <a:prstGeom prst="rect">
              <a:avLst/>
            </a:prstGeom>
            <a:noFill/>
          </p:spPr>
          <p:txBody>
            <a:bodyPr wrap="none" rtlCol="0">
              <a:spAutoFit/>
            </a:bodyPr>
            <a:lstStyle/>
            <a:p>
              <a:r>
                <a:rPr lang="zh-TW" altLang="en-US" sz="2000" dirty="0" smtClean="0">
                  <a:solidFill>
                    <a:srgbClr val="0000CC"/>
                  </a:solidFill>
                  <a:latin typeface="DFKai-SB" pitchFamily="65" charset="-120"/>
                  <a:ea typeface="DFKai-SB" pitchFamily="65" charset="-120"/>
                </a:rPr>
                <a:t>改用</a:t>
              </a:r>
              <a:endParaRPr lang="zh-TW" altLang="en-US" sz="2000" dirty="0">
                <a:solidFill>
                  <a:srgbClr val="0000CC"/>
                </a:solidFill>
                <a:latin typeface="DFKai-SB" pitchFamily="65" charset="-120"/>
                <a:ea typeface="DFKai-SB" pitchFamily="65" charset="-120"/>
              </a:endParaRPr>
            </a:p>
          </p:txBody>
        </p:sp>
      </p:grpSp>
    </p:spTree>
    <p:extLst>
      <p:ext uri="{BB962C8B-B14F-4D97-AF65-F5344CB8AC3E}">
        <p14:creationId xmlns:p14="http://schemas.microsoft.com/office/powerpoint/2010/main" xmlns="" val="3635749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116632"/>
            <a:ext cx="8748464" cy="634082"/>
          </a:xfrm>
        </p:spPr>
        <p:txBody>
          <a:bodyPr>
            <a:normAutofit fontScale="90000"/>
          </a:bodyPr>
          <a:lstStyle/>
          <a:p>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零件收存配置圖 </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r>
            <a:b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SC-175 Snap Circuits® Block Layout</a:t>
            </a:r>
            <a:endParaRPr lang="zh-TW" altLang="en-US" sz="32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184" t="10849" r="1184" b="2234"/>
          <a:stretch/>
        </p:blipFill>
        <p:spPr bwMode="auto">
          <a:xfrm>
            <a:off x="460828" y="980728"/>
            <a:ext cx="8287636" cy="5760640"/>
          </a:xfrm>
          <a:prstGeom prst="rect">
            <a:avLst/>
          </a:prstGeom>
          <a:noFill/>
          <a:ln w="635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25457336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p:cNvGrpSpPr/>
          <p:nvPr/>
        </p:nvGrpSpPr>
        <p:grpSpPr>
          <a:xfrm>
            <a:off x="2857488" y="1500198"/>
            <a:ext cx="6177298" cy="5214950"/>
            <a:chOff x="2857488" y="1643050"/>
            <a:chExt cx="6177298" cy="5000636"/>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68035"/>
            <a:stretch/>
          </p:blipFill>
          <p:spPr bwMode="auto">
            <a:xfrm>
              <a:off x="2857488" y="1643050"/>
              <a:ext cx="2356560" cy="50006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7892"/>
            <a:stretch/>
          </p:blipFill>
          <p:spPr bwMode="auto">
            <a:xfrm>
              <a:off x="5193222" y="1643050"/>
              <a:ext cx="3841564" cy="50006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57488" y="4637808"/>
            <a:ext cx="560245" cy="1291522"/>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000892" y="5572140"/>
            <a:ext cx="415590" cy="895286"/>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2" name="矩形 1"/>
          <p:cNvSpPr/>
          <p:nvPr/>
        </p:nvSpPr>
        <p:spPr>
          <a:xfrm>
            <a:off x="2928926" y="0"/>
            <a:ext cx="4214842" cy="646331"/>
          </a:xfrm>
          <a:prstGeom prst="rect">
            <a:avLst/>
          </a:prstGeom>
        </p:spPr>
        <p:txBody>
          <a:bodyPr wrap="square">
            <a:spAutoFit/>
          </a:bodyPr>
          <a:lstStyle/>
          <a:p>
            <a:pPr lvl="0"/>
            <a:r>
              <a:rPr lang="en-US" altLang="zh-TW" sz="3600" b="1" dirty="0" smtClean="0">
                <a:solidFill>
                  <a:srgbClr val="0000CC"/>
                </a:solidFill>
                <a:latin typeface="Times New Roman" panose="02020603050405020304" pitchFamily="18" charset="0"/>
                <a:cs typeface="Times New Roman" panose="02020603050405020304" pitchFamily="18" charset="0"/>
              </a:rPr>
              <a:t>(16</a:t>
            </a:r>
            <a:r>
              <a:rPr lang="en-US" altLang="zh-TW" sz="3600" b="1" dirty="0">
                <a:solidFill>
                  <a:srgbClr val="0000CC"/>
                </a:solidFill>
                <a:latin typeface="Times New Roman" panose="02020603050405020304" pitchFamily="18" charset="0"/>
                <a:cs typeface="Times New Roman" panose="02020603050405020304" pitchFamily="18" charset="0"/>
              </a:rPr>
              <a:t>) Color Optics</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
        <p:nvSpPr>
          <p:cNvPr id="9" name="矩形 8"/>
          <p:cNvSpPr/>
          <p:nvPr/>
        </p:nvSpPr>
        <p:spPr>
          <a:xfrm>
            <a:off x="142844" y="642918"/>
            <a:ext cx="8858312" cy="811248"/>
          </a:xfrm>
          <a:prstGeom prst="rect">
            <a:avLst/>
          </a:prstGeom>
          <a:gradFill>
            <a:gsLst>
              <a:gs pos="0">
                <a:srgbClr val="D7E5F5"/>
              </a:gs>
              <a:gs pos="50000">
                <a:schemeClr val="bg1"/>
              </a:gs>
              <a:gs pos="100000">
                <a:srgbClr val="DAE7F6"/>
              </a:gs>
            </a:gsLst>
            <a:lin ang="5400000" scaled="0"/>
          </a:gradFill>
          <a:ln w="12700">
            <a:solidFill>
              <a:schemeClr val="accent1"/>
            </a:solidFill>
          </a:ln>
        </p:spPr>
        <p:txBody>
          <a:bodyPr wrap="square">
            <a:spAutoFit/>
          </a:bodyPr>
          <a:lstStyle/>
          <a:p>
            <a:pPr>
              <a:lnSpc>
                <a:spcPct val="110000"/>
              </a:lnSpc>
            </a:pPr>
            <a:r>
              <a:rPr lang="zh-TW" altLang="en-US" sz="2200" dirty="0" smtClean="0">
                <a:latin typeface="Times New Roman" pitchFamily="18" charset="0"/>
                <a:ea typeface="DFKai-SB" pitchFamily="65" charset="-120"/>
                <a:cs typeface="Times New Roman" pitchFamily="18" charset="0"/>
              </a:rPr>
              <a:t>打開開關</a:t>
            </a:r>
            <a:r>
              <a:rPr lang="en-US" altLang="zh-TW" sz="2200" dirty="0" smtClean="0">
                <a:latin typeface="Times New Roman" pitchFamily="18" charset="0"/>
                <a:ea typeface="DFKai-SB" pitchFamily="65" charset="-120"/>
                <a:cs typeface="Times New Roman" pitchFamily="18" charset="0"/>
              </a:rPr>
              <a:t>S1</a:t>
            </a:r>
            <a:r>
              <a:rPr lang="zh-TW" altLang="en-US" sz="2200" dirty="0" smtClean="0">
                <a:latin typeface="Times New Roman" pitchFamily="18" charset="0"/>
                <a:ea typeface="DFKai-SB" pitchFamily="65" charset="-120"/>
                <a:cs typeface="Times New Roman" pitchFamily="18" charset="0"/>
              </a:rPr>
              <a:t>，當</a:t>
            </a:r>
            <a:r>
              <a:rPr lang="en-US" altLang="zh-TW" sz="2200" dirty="0" smtClean="0">
                <a:latin typeface="Times New Roman" pitchFamily="18" charset="0"/>
                <a:ea typeface="DFKai-SB" pitchFamily="65" charset="-120"/>
                <a:cs typeface="Times New Roman" pitchFamily="18" charset="0"/>
              </a:rPr>
              <a:t>D8 </a:t>
            </a:r>
            <a:r>
              <a:rPr lang="zh-TW" altLang="en-US" sz="2200" dirty="0" smtClean="0">
                <a:latin typeface="Times New Roman" pitchFamily="18" charset="0"/>
                <a:ea typeface="DFKai-SB" pitchFamily="65" charset="-120"/>
                <a:cs typeface="Times New Roman" pitchFamily="18" charset="0"/>
              </a:rPr>
              <a:t>的光源改變顏色時，</a:t>
            </a:r>
            <a:r>
              <a:rPr lang="en-US" altLang="zh-TW" sz="2200" dirty="0" smtClean="0">
                <a:latin typeface="Times New Roman" pitchFamily="18" charset="0"/>
                <a:ea typeface="DFKai-SB" pitchFamily="65" charset="-120"/>
                <a:cs typeface="Times New Roman" pitchFamily="18" charset="0"/>
              </a:rPr>
              <a:t>D8</a:t>
            </a:r>
            <a:r>
              <a:rPr lang="zh-TW" altLang="en-US" sz="2200" dirty="0" smtClean="0">
                <a:latin typeface="Times New Roman" pitchFamily="18" charset="0"/>
                <a:ea typeface="DFKai-SB" pitchFamily="65" charset="-120"/>
                <a:cs typeface="Times New Roman" pitchFamily="18" charset="0"/>
              </a:rPr>
              <a:t>其實是快速反覆</a:t>
            </a:r>
            <a:r>
              <a:rPr lang="en-US" altLang="zh-TW" sz="2200" dirty="0" smtClean="0">
                <a:latin typeface="Times New Roman" pitchFamily="18" charset="0"/>
                <a:ea typeface="DFKai-SB" pitchFamily="65" charset="-120"/>
                <a:cs typeface="Times New Roman" pitchFamily="18" charset="0"/>
              </a:rPr>
              <a:t> </a:t>
            </a:r>
            <a:r>
              <a:rPr lang="zh-TW" altLang="en-US" sz="2200" dirty="0" smtClean="0">
                <a:latin typeface="Times New Roman" pitchFamily="18" charset="0"/>
                <a:ea typeface="DFKai-SB" pitchFamily="65" charset="-120"/>
                <a:cs typeface="Times New Roman" pitchFamily="18" charset="0"/>
              </a:rPr>
              <a:t>地啟動、關閉其內部所含的三只</a:t>
            </a:r>
            <a:r>
              <a:rPr lang="en-US" altLang="zh-TW" sz="2200" dirty="0" smtClean="0">
                <a:latin typeface="Times New Roman" pitchFamily="18" charset="0"/>
                <a:ea typeface="DFKai-SB" pitchFamily="65" charset="-120"/>
                <a:cs typeface="Times New Roman" pitchFamily="18" charset="0"/>
              </a:rPr>
              <a:t>R, G, B </a:t>
            </a:r>
            <a:r>
              <a:rPr lang="zh-TW" altLang="en-US" sz="2200" dirty="0" smtClean="0">
                <a:latin typeface="Times New Roman" pitchFamily="18" charset="0"/>
                <a:ea typeface="DFKai-SB" pitchFamily="65" charset="-120"/>
                <a:cs typeface="Times New Roman" pitchFamily="18" charset="0"/>
              </a:rPr>
              <a:t>單色</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光源，而發射出不同的顏色的光。</a:t>
            </a:r>
            <a:endParaRPr lang="en-US" altLang="zh-TW" sz="2200" dirty="0" smtClean="0">
              <a:latin typeface="Times New Roman" pitchFamily="18" charset="0"/>
              <a:ea typeface="DFKai-SB" pitchFamily="65" charset="-120"/>
              <a:cs typeface="Times New Roman" pitchFamily="18" charset="0"/>
            </a:endParaRPr>
          </a:p>
        </p:txBody>
      </p:sp>
      <p:sp>
        <p:nvSpPr>
          <p:cNvPr id="10" name="矩形 9"/>
          <p:cNvSpPr/>
          <p:nvPr/>
        </p:nvSpPr>
        <p:spPr>
          <a:xfrm>
            <a:off x="214282" y="1643050"/>
            <a:ext cx="2500330" cy="3893374"/>
          </a:xfrm>
          <a:prstGeom prst="rect">
            <a:avLst/>
          </a:prstGeom>
          <a:solidFill>
            <a:srgbClr val="FFFFCC"/>
          </a:solidFill>
          <a:ln w="12700">
            <a:solidFill>
              <a:schemeClr val="accent6">
                <a:lumMod val="60000"/>
                <a:lumOff val="40000"/>
              </a:schemeClr>
            </a:solidFill>
          </a:ln>
        </p:spPr>
        <p:txBody>
          <a:bodyPr wrap="square">
            <a:spAutoFit/>
          </a:bodyPr>
          <a:lstStyle/>
          <a:p>
            <a:pPr lvl="0">
              <a:spcBef>
                <a:spcPts val="600"/>
              </a:spcBef>
            </a:pPr>
            <a:r>
              <a:rPr lang="zh-TW" altLang="en-US" sz="2200" dirty="0" smtClean="0">
                <a:solidFill>
                  <a:prstClr val="black"/>
                </a:solidFill>
                <a:latin typeface="Times New Roman" pitchFamily="18" charset="0"/>
                <a:ea typeface="DFKai-SB" pitchFamily="65" charset="-120"/>
                <a:cs typeface="Times New Roman" pitchFamily="18" charset="0"/>
              </a:rPr>
              <a:t>此連續開與關的切換動作，形成不同顏色光的變化，經光纖傳送到右側電路中的揚聲器中，</a:t>
            </a:r>
            <a:r>
              <a:rPr lang="zh-TW" altLang="en-US" sz="2200" dirty="0" smtClean="0">
                <a:solidFill>
                  <a:srgbClr val="0000CC"/>
                </a:solidFill>
                <a:latin typeface="Times New Roman" pitchFamily="18" charset="0"/>
                <a:ea typeface="DFKai-SB" pitchFamily="65" charset="-120"/>
                <a:cs typeface="Times New Roman" pitchFamily="18" charset="0"/>
              </a:rPr>
              <a:t>產生很有趣「的、的、的、、、」的音效。</a:t>
            </a:r>
            <a:endParaRPr lang="en-US" altLang="zh-TW" sz="2200" dirty="0" smtClean="0">
              <a:solidFill>
                <a:srgbClr val="0000CC"/>
              </a:solidFill>
              <a:latin typeface="Times New Roman" pitchFamily="18" charset="0"/>
              <a:ea typeface="DFKai-SB" pitchFamily="65" charset="-120"/>
              <a:cs typeface="Times New Roman" pitchFamily="18" charset="0"/>
            </a:endParaRPr>
          </a:p>
          <a:p>
            <a:pPr lvl="0">
              <a:spcBef>
                <a:spcPts val="600"/>
              </a:spcBef>
            </a:pPr>
            <a:r>
              <a:rPr lang="zh-TW" altLang="en-US" sz="2200" dirty="0" smtClean="0">
                <a:solidFill>
                  <a:prstClr val="black"/>
                </a:solidFill>
                <a:latin typeface="Times New Roman" pitchFamily="18" charset="0"/>
                <a:ea typeface="DFKai-SB" pitchFamily="65" charset="-120"/>
                <a:cs typeface="Times New Roman" pitchFamily="18" charset="0"/>
              </a:rPr>
              <a:t>產生的音效聲很不大聲，故要很注意聽。</a:t>
            </a:r>
            <a:endParaRPr lang="zh-TW" altLang="en-US" sz="2200" dirty="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144751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26" y="214290"/>
            <a:ext cx="8786874" cy="584775"/>
          </a:xfrm>
          <a:prstGeom prst="rect">
            <a:avLst/>
          </a:prstGeom>
        </p:spPr>
        <p:txBody>
          <a:bodyPr wrap="square">
            <a:spAutoFit/>
          </a:bodyPr>
          <a:lstStyle/>
          <a:p>
            <a:pPr lvl="0"/>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TW"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17</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高功率光纖通訊</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 </a:t>
            </a:r>
            <a:r>
              <a:rPr lang="en-US" altLang="zh-TW"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Power Fiber </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Optics)</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28662" y="857232"/>
            <a:ext cx="7490542" cy="52848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57884" y="1785926"/>
            <a:ext cx="484391" cy="94123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14282" y="3143248"/>
            <a:ext cx="581952" cy="122292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b="-5000"/>
          <a:stretch>
            <a:fillRect/>
          </a:stretch>
        </p:blipFill>
        <p:spPr bwMode="auto">
          <a:xfrm>
            <a:off x="5643570" y="5572140"/>
            <a:ext cx="2299220" cy="1285860"/>
          </a:xfrm>
          <a:prstGeom prst="rect">
            <a:avLst/>
          </a:prstGeom>
          <a:noFill/>
          <a:ln>
            <a:noFill/>
          </a:ln>
          <a:effectLst>
            <a:softEdge rad="3175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708613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2844" y="847628"/>
            <a:ext cx="8877763" cy="5801588"/>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85750" indent="-285750">
              <a:spcBef>
                <a:spcPts val="600"/>
              </a:spcBef>
              <a:buSzPct val="85000"/>
              <a:buFont typeface="Wingdings" panose="05000000000000000000" pitchFamily="2" charset="2"/>
              <a:buChar char="l"/>
            </a:pPr>
            <a:r>
              <a:rPr lang="en-US" altLang="zh-TW" sz="2400" dirty="0" smtClean="0">
                <a:latin typeface="Times New Roman" panose="02020603050405020304" pitchFamily="18" charset="0"/>
                <a:cs typeface="Times New Roman" panose="02020603050405020304" pitchFamily="18" charset="0"/>
              </a:rPr>
              <a:t>Turn </a:t>
            </a:r>
            <a:r>
              <a:rPr lang="en-US" altLang="zh-TW" sz="2400" dirty="0">
                <a:latin typeface="Times New Roman" panose="02020603050405020304" pitchFamily="18" charset="0"/>
                <a:cs typeface="Times New Roman" panose="02020603050405020304" pitchFamily="18" charset="0"/>
              </a:rPr>
              <a:t>on the slide switch (S1) and move the lever on </a:t>
            </a:r>
            <a:r>
              <a:rPr lang="en-US" altLang="zh-TW" sz="2400" dirty="0" smtClean="0">
                <a:latin typeface="Times New Roman" panose="02020603050405020304" pitchFamily="18" charset="0"/>
                <a:cs typeface="Times New Roman" panose="02020603050405020304" pitchFamily="18" charset="0"/>
              </a:rPr>
              <a:t>the adjustable </a:t>
            </a:r>
            <a:r>
              <a:rPr lang="en-US" altLang="zh-TW" sz="2400" dirty="0">
                <a:latin typeface="Times New Roman" panose="02020603050405020304" pitchFamily="18" charset="0"/>
                <a:cs typeface="Times New Roman" panose="02020603050405020304" pitchFamily="18" charset="0"/>
              </a:rPr>
              <a:t>resistor (RV) around. </a:t>
            </a:r>
            <a:endParaRPr lang="en-US" altLang="zh-TW" sz="2400" dirty="0" smtClean="0">
              <a:latin typeface="Times New Roman" panose="02020603050405020304" pitchFamily="18" charset="0"/>
              <a:cs typeface="Times New Roman" panose="02020603050405020304" pitchFamily="18" charset="0"/>
            </a:endParaRPr>
          </a:p>
          <a:p>
            <a:pPr marL="285750" indent="-285750">
              <a:spcBef>
                <a:spcPts val="600"/>
              </a:spcBef>
              <a:buSzPct val="85000"/>
            </a:pPr>
            <a:r>
              <a:rPr lang="en-US" altLang="zh-TW" sz="2400" dirty="0" smtClean="0">
                <a:latin typeface="Times New Roman" panose="02020603050405020304" pitchFamily="18" charset="0"/>
                <a:cs typeface="Times New Roman" panose="02020603050405020304" pitchFamily="18" charset="0"/>
                <a:sym typeface="Wingdings"/>
              </a:rPr>
              <a:t></a:t>
            </a:r>
            <a:r>
              <a:rPr lang="en-US" altLang="zh-TW" sz="2400" dirty="0" smtClean="0">
                <a:latin typeface="Times New Roman" panose="02020603050405020304" pitchFamily="18" charset="0"/>
                <a:cs typeface="Times New Roman" panose="02020603050405020304" pitchFamily="18" charset="0"/>
              </a:rPr>
              <a:t>The </a:t>
            </a:r>
            <a:r>
              <a:rPr lang="en-US" altLang="zh-TW" sz="2400" dirty="0">
                <a:latin typeface="Times New Roman" panose="02020603050405020304" pitchFamily="18" charset="0"/>
                <a:cs typeface="Times New Roman" panose="02020603050405020304" pitchFamily="18" charset="0"/>
              </a:rPr>
              <a:t>sound from the </a:t>
            </a:r>
            <a:r>
              <a:rPr lang="en-US" altLang="zh-TW" sz="2400" dirty="0" smtClean="0">
                <a:latin typeface="Times New Roman" panose="02020603050405020304" pitchFamily="18" charset="0"/>
                <a:cs typeface="Times New Roman" panose="02020603050405020304" pitchFamily="18" charset="0"/>
              </a:rPr>
              <a:t>speaker SP </a:t>
            </a:r>
            <a:r>
              <a:rPr lang="en-US" altLang="zh-TW" sz="2400" dirty="0">
                <a:latin typeface="Times New Roman" panose="02020603050405020304" pitchFamily="18" charset="0"/>
                <a:cs typeface="Times New Roman" panose="02020603050405020304" pitchFamily="18" charset="0"/>
              </a:rPr>
              <a:t>changes as </a:t>
            </a:r>
            <a:r>
              <a:rPr lang="en-US" altLang="zh-TW" sz="2400" dirty="0" smtClean="0">
                <a:latin typeface="Times New Roman" panose="02020603050405020304" pitchFamily="18" charset="0"/>
                <a:cs typeface="Times New Roman" panose="02020603050405020304" pitchFamily="18" charset="0"/>
              </a:rPr>
              <a:t>one </a:t>
            </a:r>
            <a:r>
              <a:rPr lang="en-US" altLang="zh-TW" sz="2400" dirty="0">
                <a:latin typeface="Times New Roman" panose="02020603050405020304" pitchFamily="18" charset="0"/>
                <a:cs typeface="Times New Roman" panose="02020603050405020304" pitchFamily="18" charset="0"/>
              </a:rPr>
              <a:t>move the lever on RV.</a:t>
            </a:r>
          </a:p>
          <a:p>
            <a:pPr marL="363538" indent="-269875">
              <a:spcBef>
                <a:spcPts val="600"/>
              </a:spcBef>
              <a:buSzPct val="100000"/>
              <a:buFont typeface="+mj-lt"/>
              <a:buAutoNum type="arabicPeriod"/>
            </a:pPr>
            <a:r>
              <a:rPr lang="en-US" altLang="zh-TW" sz="2400" dirty="0">
                <a:latin typeface="Times New Roman" panose="02020603050405020304" pitchFamily="18" charset="0"/>
                <a:cs typeface="Times New Roman" panose="02020603050405020304" pitchFamily="18" charset="0"/>
              </a:rPr>
              <a:t>Try removing the black cable holder and just holding the </a:t>
            </a:r>
            <a:r>
              <a:rPr lang="en-US" altLang="zh-TW" sz="2400" dirty="0" smtClean="0">
                <a:latin typeface="Times New Roman" panose="02020603050405020304" pitchFamily="18" charset="0"/>
                <a:cs typeface="Times New Roman" panose="02020603050405020304" pitchFamily="18" charset="0"/>
              </a:rPr>
              <a:t>fiber optic </a:t>
            </a:r>
            <a:r>
              <a:rPr lang="en-US" altLang="zh-TW" sz="2400" dirty="0">
                <a:latin typeface="Times New Roman" panose="02020603050405020304" pitchFamily="18" charset="0"/>
                <a:cs typeface="Times New Roman" panose="02020603050405020304" pitchFamily="18" charset="0"/>
              </a:rPr>
              <a:t>cable next to the phototransistor with your fingers. </a:t>
            </a:r>
            <a:endParaRPr lang="en-US" altLang="zh-TW" sz="2400" dirty="0" smtClean="0">
              <a:latin typeface="Times New Roman" panose="02020603050405020304" pitchFamily="18" charset="0"/>
              <a:cs typeface="Times New Roman" panose="02020603050405020304" pitchFamily="18" charset="0"/>
            </a:endParaRPr>
          </a:p>
          <a:p>
            <a:pPr marL="363538" indent="-269875">
              <a:spcBef>
                <a:spcPts val="600"/>
              </a:spcBef>
              <a:buSzPct val="100000"/>
              <a:buFont typeface="+mj-lt"/>
              <a:buAutoNum type="arabicPeriod"/>
            </a:pPr>
            <a:r>
              <a:rPr lang="en-US" altLang="zh-TW" sz="2400" dirty="0" smtClean="0">
                <a:latin typeface="Times New Roman" panose="02020603050405020304" pitchFamily="18" charset="0"/>
                <a:cs typeface="Times New Roman" panose="02020603050405020304" pitchFamily="18" charset="0"/>
              </a:rPr>
              <a:t>Hold it at </a:t>
            </a:r>
            <a:r>
              <a:rPr lang="en-US" altLang="zh-TW" sz="2400" dirty="0">
                <a:latin typeface="Times New Roman" panose="02020603050405020304" pitchFamily="18" charset="0"/>
                <a:cs typeface="Times New Roman" panose="02020603050405020304" pitchFamily="18" charset="0"/>
              </a:rPr>
              <a:t>different angles and compare the sound. </a:t>
            </a:r>
            <a:endParaRPr lang="en-US" altLang="zh-TW" sz="2400" dirty="0" smtClean="0">
              <a:latin typeface="Times New Roman" panose="02020603050405020304" pitchFamily="18" charset="0"/>
              <a:cs typeface="Times New Roman" panose="02020603050405020304" pitchFamily="18" charset="0"/>
            </a:endParaRPr>
          </a:p>
          <a:p>
            <a:pPr marL="363538" indent="-269875">
              <a:spcBef>
                <a:spcPts val="600"/>
              </a:spcBef>
              <a:buSzPct val="100000"/>
            </a:pPr>
            <a:r>
              <a:rPr lang="en-US" altLang="zh-TW" sz="2400" dirty="0" smtClean="0">
                <a:latin typeface="Times New Roman" panose="02020603050405020304" pitchFamily="18" charset="0"/>
                <a:cs typeface="Times New Roman" panose="02020603050405020304" pitchFamily="18" charset="0"/>
                <a:sym typeface="Wingdings"/>
              </a:rPr>
              <a:t></a:t>
            </a:r>
            <a:r>
              <a:rPr lang="en-US" altLang="zh-TW" sz="2400" dirty="0" smtClean="0">
                <a:latin typeface="Times New Roman" panose="02020603050405020304" pitchFamily="18" charset="0"/>
                <a:cs typeface="Times New Roman" panose="02020603050405020304" pitchFamily="18" charset="0"/>
              </a:rPr>
              <a:t>You </a:t>
            </a:r>
            <a:r>
              <a:rPr lang="en-US" altLang="zh-TW" sz="2400" dirty="0">
                <a:latin typeface="Times New Roman" panose="02020603050405020304" pitchFamily="18" charset="0"/>
                <a:cs typeface="Times New Roman" panose="02020603050405020304" pitchFamily="18" charset="0"/>
              </a:rPr>
              <a:t>may not </a:t>
            </a:r>
            <a:r>
              <a:rPr lang="en-US" altLang="zh-TW" sz="2400" dirty="0" smtClean="0">
                <a:latin typeface="Times New Roman" panose="02020603050405020304" pitchFamily="18" charset="0"/>
                <a:cs typeface="Times New Roman" panose="02020603050405020304" pitchFamily="18" charset="0"/>
              </a:rPr>
              <a:t>hear anything</a:t>
            </a:r>
            <a:r>
              <a:rPr lang="en-US" altLang="zh-TW" sz="2400" dirty="0">
                <a:latin typeface="Times New Roman" panose="02020603050405020304" pitchFamily="18" charset="0"/>
                <a:cs typeface="Times New Roman" panose="02020603050405020304" pitchFamily="18" charset="0"/>
              </a:rPr>
              <a:t>, due to background light in the room. </a:t>
            </a:r>
            <a:endParaRPr lang="en-US" altLang="zh-TW" sz="2400" dirty="0" smtClean="0">
              <a:latin typeface="Times New Roman" panose="02020603050405020304" pitchFamily="18" charset="0"/>
              <a:cs typeface="Times New Roman" panose="02020603050405020304" pitchFamily="18" charset="0"/>
            </a:endParaRPr>
          </a:p>
          <a:p>
            <a:pPr marL="363538" indent="-269875">
              <a:spcBef>
                <a:spcPts val="600"/>
              </a:spcBef>
              <a:buSzPct val="100000"/>
              <a:buFont typeface="+mj-lt"/>
              <a:buAutoNum type="arabicPeriod" startAt="3"/>
            </a:pPr>
            <a:r>
              <a:rPr lang="en-US" altLang="zh-TW" sz="2400" dirty="0" smtClean="0">
                <a:latin typeface="Times New Roman" panose="02020603050405020304" pitchFamily="18" charset="0"/>
                <a:cs typeface="Times New Roman" panose="02020603050405020304" pitchFamily="18" charset="0"/>
              </a:rPr>
              <a:t>Take </a:t>
            </a:r>
            <a:r>
              <a:rPr lang="en-US" altLang="zh-TW" sz="2400" dirty="0">
                <a:latin typeface="Times New Roman" panose="02020603050405020304" pitchFamily="18" charset="0"/>
                <a:cs typeface="Times New Roman" panose="02020603050405020304" pitchFamily="18" charset="0"/>
              </a:rPr>
              <a:t>the </a:t>
            </a:r>
            <a:r>
              <a:rPr lang="en-US" altLang="zh-TW" sz="2400" dirty="0" smtClean="0">
                <a:latin typeface="Times New Roman" panose="02020603050405020304" pitchFamily="18" charset="0"/>
                <a:cs typeface="Times New Roman" panose="02020603050405020304" pitchFamily="18" charset="0"/>
              </a:rPr>
              <a:t>circuit into </a:t>
            </a:r>
            <a:r>
              <a:rPr lang="en-US" altLang="zh-TW" sz="2400" dirty="0">
                <a:latin typeface="Times New Roman" panose="02020603050405020304" pitchFamily="18" charset="0"/>
                <a:cs typeface="Times New Roman" panose="02020603050405020304" pitchFamily="18" charset="0"/>
              </a:rPr>
              <a:t>a dark room or place your fingers around </a:t>
            </a:r>
            <a:r>
              <a:rPr lang="en-US" altLang="zh-TW" sz="2400" dirty="0" smtClean="0">
                <a:latin typeface="Times New Roman" panose="02020603050405020304" pitchFamily="18" charset="0"/>
                <a:cs typeface="Times New Roman" panose="02020603050405020304" pitchFamily="18" charset="0"/>
              </a:rPr>
              <a:t>the phototransistor </a:t>
            </a:r>
            <a:r>
              <a:rPr lang="en-US" altLang="zh-TW" sz="2400" dirty="0">
                <a:latin typeface="Times New Roman" panose="02020603050405020304" pitchFamily="18" charset="0"/>
                <a:cs typeface="Times New Roman" panose="02020603050405020304" pitchFamily="18" charset="0"/>
              </a:rPr>
              <a:t>to block the room light to it. </a:t>
            </a:r>
            <a:endParaRPr lang="en-US" altLang="zh-TW" sz="2400" dirty="0" smtClean="0">
              <a:latin typeface="Times New Roman" panose="02020603050405020304" pitchFamily="18" charset="0"/>
              <a:cs typeface="Times New Roman" panose="02020603050405020304" pitchFamily="18" charset="0"/>
            </a:endParaRPr>
          </a:p>
          <a:p>
            <a:pPr marL="363538" indent="-269875">
              <a:spcBef>
                <a:spcPts val="600"/>
              </a:spcBef>
              <a:buSzPct val="100000"/>
              <a:buFont typeface="+mj-lt"/>
              <a:buAutoNum type="arabicPeriod" startAt="3"/>
            </a:pPr>
            <a:r>
              <a:rPr lang="en-US" altLang="zh-TW" sz="2400" dirty="0" smtClean="0">
                <a:latin typeface="Times New Roman" panose="02020603050405020304" pitchFamily="18" charset="0"/>
                <a:cs typeface="Times New Roman" panose="02020603050405020304" pitchFamily="18" charset="0"/>
              </a:rPr>
              <a:t>Now </a:t>
            </a:r>
            <a:r>
              <a:rPr lang="en-US" altLang="zh-TW" sz="2400" dirty="0">
                <a:latin typeface="Times New Roman" panose="02020603050405020304" pitchFamily="18" charset="0"/>
                <a:cs typeface="Times New Roman" panose="02020603050405020304" pitchFamily="18" charset="0"/>
              </a:rPr>
              <a:t>put the </a:t>
            </a:r>
            <a:r>
              <a:rPr lang="en-US" altLang="zh-TW" sz="2400" dirty="0" smtClean="0">
                <a:latin typeface="Times New Roman" panose="02020603050405020304" pitchFamily="18" charset="0"/>
                <a:cs typeface="Times New Roman" panose="02020603050405020304" pitchFamily="18" charset="0"/>
              </a:rPr>
              <a:t>black cable </a:t>
            </a:r>
            <a:r>
              <a:rPr lang="en-US" altLang="zh-TW" sz="2400" dirty="0">
                <a:latin typeface="Times New Roman" panose="02020603050405020304" pitchFamily="18" charset="0"/>
                <a:cs typeface="Times New Roman" panose="02020603050405020304" pitchFamily="18" charset="0"/>
              </a:rPr>
              <a:t>holder back on, remove the clear cable holder, and </a:t>
            </a:r>
            <a:r>
              <a:rPr lang="en-US" altLang="zh-TW" sz="2400" dirty="0" smtClean="0">
                <a:latin typeface="Times New Roman" panose="02020603050405020304" pitchFamily="18" charset="0"/>
                <a:cs typeface="Times New Roman" panose="02020603050405020304" pitchFamily="18" charset="0"/>
              </a:rPr>
              <a:t>try holding </a:t>
            </a:r>
            <a:r>
              <a:rPr lang="en-US" altLang="zh-TW" sz="2400" dirty="0">
                <a:latin typeface="Times New Roman" panose="02020603050405020304" pitchFamily="18" charset="0"/>
                <a:cs typeface="Times New Roman" panose="02020603050405020304" pitchFamily="18" charset="0"/>
              </a:rPr>
              <a:t>the fiber optic cable at different positions around </a:t>
            </a:r>
            <a:r>
              <a:rPr lang="en-US" altLang="zh-TW" sz="2400" dirty="0" smtClean="0">
                <a:latin typeface="Times New Roman" panose="02020603050405020304" pitchFamily="18" charset="0"/>
                <a:cs typeface="Times New Roman" panose="02020603050405020304" pitchFamily="18" charset="0"/>
              </a:rPr>
              <a:t>the white </a:t>
            </a:r>
            <a:r>
              <a:rPr lang="en-US" altLang="zh-TW" sz="2400" dirty="0">
                <a:latin typeface="Times New Roman" panose="02020603050405020304" pitchFamily="18" charset="0"/>
                <a:cs typeface="Times New Roman" panose="02020603050405020304" pitchFamily="18" charset="0"/>
              </a:rPr>
              <a:t>LED. </a:t>
            </a:r>
            <a:endParaRPr lang="en-US" altLang="zh-TW" sz="2400" dirty="0" smtClean="0">
              <a:latin typeface="Times New Roman" panose="02020603050405020304" pitchFamily="18" charset="0"/>
              <a:cs typeface="Times New Roman" panose="02020603050405020304" pitchFamily="18" charset="0"/>
            </a:endParaRPr>
          </a:p>
          <a:p>
            <a:pPr marL="363538" indent="-269875">
              <a:spcBef>
                <a:spcPts val="600"/>
              </a:spcBef>
              <a:buSzPct val="100000"/>
              <a:buFont typeface="+mj-lt"/>
              <a:buAutoNum type="arabicPeriod" startAt="3"/>
            </a:pPr>
            <a:r>
              <a:rPr lang="en-US" altLang="zh-TW" sz="2400" dirty="0" smtClean="0">
                <a:latin typeface="Times New Roman" panose="02020603050405020304" pitchFamily="18" charset="0"/>
                <a:cs typeface="Times New Roman" panose="02020603050405020304" pitchFamily="18" charset="0"/>
              </a:rPr>
              <a:t>You </a:t>
            </a:r>
            <a:r>
              <a:rPr lang="en-US" altLang="zh-TW" sz="2400" dirty="0">
                <a:latin typeface="Times New Roman" panose="02020603050405020304" pitchFamily="18" charset="0"/>
                <a:cs typeface="Times New Roman" panose="02020603050405020304" pitchFamily="18" charset="0"/>
              </a:rPr>
              <a:t>can also replace the white LED with the red </a:t>
            </a:r>
            <a:r>
              <a:rPr lang="en-US" altLang="zh-TW" sz="2400" dirty="0" smtClean="0">
                <a:latin typeface="Times New Roman" panose="02020603050405020304" pitchFamily="18" charset="0"/>
                <a:cs typeface="Times New Roman" panose="02020603050405020304" pitchFamily="18" charset="0"/>
              </a:rPr>
              <a:t>LED (</a:t>
            </a:r>
            <a:r>
              <a:rPr lang="en-US" altLang="zh-TW" sz="2400" dirty="0">
                <a:latin typeface="Times New Roman" panose="02020603050405020304" pitchFamily="18" charset="0"/>
                <a:cs typeface="Times New Roman" panose="02020603050405020304" pitchFamily="18" charset="0"/>
              </a:rPr>
              <a:t>D1) or the color LED (D8).</a:t>
            </a:r>
            <a:endParaRPr lang="zh-TW" altLang="en-US" sz="2400" dirty="0">
              <a:latin typeface="Times New Roman" panose="02020603050405020304" pitchFamily="18" charset="0"/>
              <a:cs typeface="Times New Roman" panose="02020603050405020304" pitchFamily="18" charset="0"/>
            </a:endParaRPr>
          </a:p>
        </p:txBody>
      </p:sp>
      <p:sp>
        <p:nvSpPr>
          <p:cNvPr id="3" name="矩形 2"/>
          <p:cNvSpPr/>
          <p:nvPr/>
        </p:nvSpPr>
        <p:spPr>
          <a:xfrm>
            <a:off x="1187623" y="71414"/>
            <a:ext cx="6530899" cy="584775"/>
          </a:xfrm>
          <a:prstGeom prst="rect">
            <a:avLst/>
          </a:prstGeom>
        </p:spPr>
        <p:txBody>
          <a:bodyPr wrap="square">
            <a:spAutoFit/>
          </a:bodyPr>
          <a:lstStyle/>
          <a:p>
            <a:pPr lvl="0" algn="ctr"/>
            <a:r>
              <a:rPr lang="en-US" altLang="zh-TW" sz="3200" b="1" dirty="0" smtClean="0">
                <a:solidFill>
                  <a:srgbClr val="0000CC"/>
                </a:solidFill>
                <a:latin typeface="Times New Roman" panose="02020603050405020304" pitchFamily="18" charset="0"/>
                <a:cs typeface="Times New Roman" panose="02020603050405020304" pitchFamily="18" charset="0"/>
              </a:rPr>
              <a:t>(</a:t>
            </a:r>
            <a:r>
              <a:rPr lang="en-US" altLang="zh-TW" sz="3200" b="1" dirty="0">
                <a:solidFill>
                  <a:srgbClr val="0000CC"/>
                </a:solidFill>
                <a:latin typeface="Times New Roman" panose="02020603050405020304" pitchFamily="18" charset="0"/>
                <a:cs typeface="Times New Roman" panose="02020603050405020304" pitchFamily="18" charset="0"/>
              </a:rPr>
              <a:t>17) High Power Fiber Optics</a:t>
            </a:r>
            <a:endParaRPr lang="zh-TW" altLang="en-US" sz="3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72855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87624" y="0"/>
            <a:ext cx="6552728" cy="646331"/>
          </a:xfrm>
          <a:prstGeom prst="rect">
            <a:avLst/>
          </a:prstGeom>
        </p:spPr>
        <p:txBody>
          <a:bodyPr wrap="square">
            <a:spAutoFit/>
          </a:bodyPr>
          <a:lstStyle/>
          <a:p>
            <a:r>
              <a:rPr lang="en-US" altLang="zh-TW" sz="3600" b="1" dirty="0" smtClean="0">
                <a:solidFill>
                  <a:srgbClr val="0000CC"/>
                </a:solidFill>
                <a:latin typeface="Times New Roman" panose="02020603050405020304" pitchFamily="18" charset="0"/>
                <a:cs typeface="Times New Roman" panose="02020603050405020304" pitchFamily="18" charset="0"/>
              </a:rPr>
              <a:t>(</a:t>
            </a:r>
            <a:r>
              <a:rPr lang="en-US" altLang="zh-TW" sz="3600" b="1" dirty="0">
                <a:solidFill>
                  <a:srgbClr val="0000CC"/>
                </a:solidFill>
                <a:latin typeface="Times New Roman" panose="02020603050405020304" pitchFamily="18" charset="0"/>
                <a:cs typeface="Times New Roman" panose="02020603050405020304" pitchFamily="18" charset="0"/>
              </a:rPr>
              <a:t>18) High </a:t>
            </a:r>
            <a:r>
              <a:rPr lang="en-US" altLang="zh-TW" sz="3600" b="1" dirty="0" smtClean="0">
                <a:solidFill>
                  <a:srgbClr val="0000CC"/>
                </a:solidFill>
                <a:latin typeface="Times New Roman" panose="02020603050405020304" pitchFamily="18" charset="0"/>
                <a:cs typeface="Times New Roman" panose="02020603050405020304" pitchFamily="18" charset="0"/>
              </a:rPr>
              <a:t>Color Optics </a:t>
            </a:r>
            <a:r>
              <a:rPr lang="en-US" altLang="zh-TW" sz="3600" b="1" dirty="0">
                <a:solidFill>
                  <a:srgbClr val="0000CC"/>
                </a:solidFill>
                <a:latin typeface="Times New Roman" panose="02020603050405020304" pitchFamily="18" charset="0"/>
                <a:cs typeface="Times New Roman" panose="02020603050405020304" pitchFamily="18" charset="0"/>
              </a:rPr>
              <a:t>Sounds</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3864" y="642918"/>
            <a:ext cx="5832648" cy="46456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6286512" y="764703"/>
            <a:ext cx="2857488" cy="2754600"/>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r>
              <a:rPr lang="zh-TW" altLang="en-US" sz="2000" dirty="0" smtClean="0">
                <a:latin typeface="Times New Roman" pitchFamily="18" charset="0"/>
                <a:ea typeface="DFKai-SB" pitchFamily="65" charset="-120"/>
                <a:cs typeface="Times New Roman" pitchFamily="18" charset="0"/>
              </a:rPr>
              <a:t>啟動滑動開關</a:t>
            </a:r>
            <a:r>
              <a:rPr lang="en-US" altLang="zh-TW" sz="2000" dirty="0" smtClean="0">
                <a:latin typeface="Times New Roman" pitchFamily="18" charset="0"/>
                <a:ea typeface="DFKai-SB" pitchFamily="65" charset="-120"/>
                <a:cs typeface="Times New Roman" pitchFamily="18" charset="0"/>
              </a:rPr>
              <a:t>S1</a:t>
            </a:r>
            <a:r>
              <a:rPr lang="zh-TW" altLang="en-US" sz="2000" dirty="0" smtClean="0">
                <a:latin typeface="Times New Roman" pitchFamily="18" charset="0"/>
                <a:ea typeface="DFKai-SB" pitchFamily="65" charset="-120"/>
                <a:cs typeface="Times New Roman" pitchFamily="18" charset="0"/>
              </a:rPr>
              <a:t>。從</a:t>
            </a:r>
            <a:r>
              <a:rPr lang="en-US" altLang="zh-TW" sz="2000" dirty="0" smtClean="0">
                <a:latin typeface="Times New Roman" pitchFamily="18" charset="0"/>
                <a:ea typeface="DFKai-SB" pitchFamily="65" charset="-120"/>
                <a:cs typeface="Times New Roman" pitchFamily="18" charset="0"/>
              </a:rPr>
              <a:t> LED D8</a:t>
            </a:r>
            <a:r>
              <a:rPr lang="zh-TW" altLang="en-US" sz="2000" dirty="0" smtClean="0">
                <a:latin typeface="Times New Roman" pitchFamily="18" charset="0"/>
                <a:ea typeface="DFKai-SB" pitchFamily="65" charset="-120"/>
                <a:cs typeface="Times New Roman" pitchFamily="18" charset="0"/>
              </a:rPr>
              <a:t>發出的彩色光源，通過光纖電纜，將光送進閃頻</a:t>
            </a:r>
            <a:r>
              <a:rPr lang="en-US" altLang="zh-TW" sz="2000" dirty="0" smtClean="0">
                <a:latin typeface="Times New Roman" pitchFamily="18" charset="0"/>
                <a:ea typeface="DFKai-SB" pitchFamily="65" charset="-120"/>
                <a:cs typeface="Times New Roman" pitchFamily="18" charset="0"/>
              </a:rPr>
              <a:t>IC</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U23</a:t>
            </a:r>
            <a:r>
              <a:rPr lang="zh-TW" altLang="en-US" sz="2000" dirty="0" smtClean="0">
                <a:latin typeface="Times New Roman" pitchFamily="18" charset="0"/>
                <a:ea typeface="DFKai-SB" pitchFamily="65" charset="-120"/>
                <a:cs typeface="Times New Roman" pitchFamily="18" charset="0"/>
              </a:rPr>
              <a:t>的控制端點，揚聲器</a:t>
            </a:r>
            <a:r>
              <a:rPr lang="en-US" altLang="zh-TW" sz="2000" dirty="0" smtClean="0">
                <a:latin typeface="Times New Roman" pitchFamily="18" charset="0"/>
                <a:ea typeface="DFKai-SB" pitchFamily="65" charset="-120"/>
                <a:cs typeface="Times New Roman" pitchFamily="18" charset="0"/>
              </a:rPr>
              <a:t>SP</a:t>
            </a:r>
            <a:r>
              <a:rPr lang="zh-TW" altLang="en-US" sz="2000" dirty="0" smtClean="0">
                <a:latin typeface="Times New Roman" pitchFamily="18" charset="0"/>
                <a:ea typeface="DFKai-SB" pitchFamily="65" charset="-120"/>
                <a:cs typeface="Times New Roman" pitchFamily="18" charset="0"/>
              </a:rPr>
              <a:t>為</a:t>
            </a:r>
            <a:r>
              <a:rPr lang="en-US" altLang="zh-TW" sz="2000" dirty="0" smtClean="0">
                <a:latin typeface="Times New Roman" pitchFamily="18" charset="0"/>
                <a:ea typeface="DFKai-SB" pitchFamily="65" charset="-120"/>
                <a:cs typeface="Times New Roman" pitchFamily="18" charset="0"/>
              </a:rPr>
              <a:t>U23</a:t>
            </a:r>
            <a:r>
              <a:rPr lang="zh-TW" altLang="en-US" sz="2000" dirty="0" smtClean="0">
                <a:latin typeface="Times New Roman" pitchFamily="18" charset="0"/>
                <a:ea typeface="DFKai-SB" pitchFamily="65" charset="-120"/>
                <a:cs typeface="Times New Roman" pitchFamily="18" charset="0"/>
              </a:rPr>
              <a:t>輸出訊號端的輸出裝置。</a:t>
            </a:r>
            <a:endParaRPr lang="en-US" altLang="zh-TW" sz="2000" dirty="0" smtClean="0">
              <a:latin typeface="Times New Roman" pitchFamily="18" charset="0"/>
              <a:ea typeface="DFKai-SB" pitchFamily="65" charset="-120"/>
              <a:cs typeface="Times New Roman" pitchFamily="18" charset="0"/>
            </a:endParaRPr>
          </a:p>
          <a:p>
            <a:pPr>
              <a:spcBef>
                <a:spcPts val="600"/>
              </a:spcBef>
            </a:pPr>
            <a:r>
              <a:rPr lang="en-US" altLang="zh-TW" sz="1200" dirty="0" smtClean="0">
                <a:latin typeface="Times New Roman" panose="02020603050405020304" pitchFamily="18" charset="0"/>
                <a:cs typeface="Times New Roman" panose="02020603050405020304" pitchFamily="18" charset="0"/>
              </a:rPr>
              <a:t>Turn </a:t>
            </a:r>
            <a:r>
              <a:rPr lang="en-US" altLang="zh-TW" sz="1200" dirty="0">
                <a:latin typeface="Times New Roman" panose="02020603050405020304" pitchFamily="18" charset="0"/>
                <a:cs typeface="Times New Roman" panose="02020603050405020304" pitchFamily="18" charset="0"/>
              </a:rPr>
              <a:t>on the slide switch (S1). Light </a:t>
            </a:r>
            <a:r>
              <a:rPr lang="en-US" altLang="zh-TW" sz="1200" dirty="0" smtClean="0">
                <a:latin typeface="Times New Roman" panose="02020603050405020304" pitchFamily="18" charset="0"/>
                <a:cs typeface="Times New Roman" panose="02020603050405020304" pitchFamily="18" charset="0"/>
              </a:rPr>
              <a:t>is transmitted </a:t>
            </a:r>
            <a:r>
              <a:rPr lang="en-US" altLang="zh-TW" sz="1200" dirty="0">
                <a:latin typeface="Times New Roman" panose="02020603050405020304" pitchFamily="18" charset="0"/>
                <a:cs typeface="Times New Roman" panose="02020603050405020304" pitchFamily="18" charset="0"/>
              </a:rPr>
              <a:t>from the color LED, </a:t>
            </a:r>
            <a:r>
              <a:rPr lang="en-US" altLang="zh-TW" sz="1200" dirty="0" smtClean="0">
                <a:latin typeface="Times New Roman" panose="02020603050405020304" pitchFamily="18" charset="0"/>
                <a:cs typeface="Times New Roman" panose="02020603050405020304" pitchFamily="18" charset="0"/>
              </a:rPr>
              <a:t>through the </a:t>
            </a:r>
            <a:r>
              <a:rPr lang="en-US" altLang="zh-TW" sz="1200" dirty="0">
                <a:latin typeface="Times New Roman" panose="02020603050405020304" pitchFamily="18" charset="0"/>
                <a:cs typeface="Times New Roman" panose="02020603050405020304" pitchFamily="18" charset="0"/>
              </a:rPr>
              <a:t>fiber optic cable, to control the </a:t>
            </a:r>
            <a:r>
              <a:rPr lang="en-US" altLang="zh-TW" sz="1200" dirty="0" smtClean="0">
                <a:latin typeface="Times New Roman" panose="02020603050405020304" pitchFamily="18" charset="0"/>
                <a:cs typeface="Times New Roman" panose="02020603050405020304" pitchFamily="18" charset="0"/>
              </a:rPr>
              <a:t>strobe IC </a:t>
            </a:r>
            <a:r>
              <a:rPr lang="en-US" altLang="zh-TW" sz="1200" dirty="0">
                <a:latin typeface="Times New Roman" panose="02020603050405020304" pitchFamily="18" charset="0"/>
                <a:cs typeface="Times New Roman" panose="02020603050405020304" pitchFamily="18" charset="0"/>
              </a:rPr>
              <a:t>(U23) and speaker (SP).</a:t>
            </a:r>
            <a:endParaRPr lang="zh-TW" altLang="en-US" sz="1200" dirty="0">
              <a:latin typeface="Times New Roman" panose="02020603050405020304" pitchFamily="18" charset="0"/>
              <a:cs typeface="Times New Roman" panose="02020603050405020304" pitchFamily="18" charset="0"/>
            </a:endParaRPr>
          </a:p>
        </p:txBody>
      </p:sp>
      <p:sp>
        <p:nvSpPr>
          <p:cNvPr id="4" name="矩形 3"/>
          <p:cNvSpPr/>
          <p:nvPr/>
        </p:nvSpPr>
        <p:spPr>
          <a:xfrm>
            <a:off x="142876" y="6143644"/>
            <a:ext cx="9001156" cy="646331"/>
          </a:xfrm>
          <a:prstGeom prst="rect">
            <a:avLst/>
          </a:prstGeom>
        </p:spPr>
        <p:txBody>
          <a:bodyPr wrap="square">
            <a:spAutoFit/>
          </a:bodyPr>
          <a:lstStyle/>
          <a:p>
            <a:r>
              <a:rPr lang="en-US" altLang="zh-TW" sz="1200" dirty="0">
                <a:latin typeface="Times New Roman" panose="02020603050405020304" pitchFamily="18" charset="0"/>
                <a:cs typeface="Times New Roman" panose="02020603050405020304" pitchFamily="18" charset="0"/>
              </a:rPr>
              <a:t>The circuits on this page are similar </a:t>
            </a:r>
            <a:r>
              <a:rPr lang="en-US" altLang="zh-TW" sz="1200" dirty="0" smtClean="0">
                <a:latin typeface="Times New Roman" panose="02020603050405020304" pitchFamily="18" charset="0"/>
                <a:cs typeface="Times New Roman" panose="02020603050405020304" pitchFamily="18" charset="0"/>
              </a:rPr>
              <a:t>to projects </a:t>
            </a:r>
            <a:r>
              <a:rPr lang="en-US" altLang="zh-TW" sz="1200" dirty="0">
                <a:latin typeface="Times New Roman" panose="02020603050405020304" pitchFamily="18" charset="0"/>
                <a:cs typeface="Times New Roman" panose="02020603050405020304" pitchFamily="18" charset="0"/>
              </a:rPr>
              <a:t>12 and 14, but have the </a:t>
            </a:r>
            <a:r>
              <a:rPr lang="en-US" altLang="zh-TW" sz="1200" dirty="0" smtClean="0">
                <a:latin typeface="Times New Roman" panose="02020603050405020304" pitchFamily="18" charset="0"/>
                <a:cs typeface="Times New Roman" panose="02020603050405020304" pitchFamily="18" charset="0"/>
              </a:rPr>
              <a:t>fiber optic </a:t>
            </a:r>
            <a:r>
              <a:rPr lang="en-US" altLang="zh-TW" sz="1200" dirty="0">
                <a:latin typeface="Times New Roman" panose="02020603050405020304" pitchFamily="18" charset="0"/>
                <a:cs typeface="Times New Roman" panose="02020603050405020304" pitchFamily="18" charset="0"/>
              </a:rPr>
              <a:t>transmitting sub-circuit (with </a:t>
            </a:r>
            <a:r>
              <a:rPr lang="en-US" altLang="zh-TW" sz="1200" dirty="0" smtClean="0">
                <a:latin typeface="Times New Roman" panose="02020603050405020304" pitchFamily="18" charset="0"/>
                <a:cs typeface="Times New Roman" panose="02020603050405020304" pitchFamily="18" charset="0"/>
              </a:rPr>
              <a:t>the LED</a:t>
            </a:r>
            <a:r>
              <a:rPr lang="en-US" altLang="zh-TW" sz="1200" dirty="0">
                <a:latin typeface="Times New Roman" panose="02020603050405020304" pitchFamily="18" charset="0"/>
                <a:cs typeface="Times New Roman" panose="02020603050405020304" pitchFamily="18" charset="0"/>
              </a:rPr>
              <a:t>) and the receiving sub-circuit (</a:t>
            </a:r>
            <a:r>
              <a:rPr lang="en-US" altLang="zh-TW" sz="1200" dirty="0" smtClean="0">
                <a:latin typeface="Times New Roman" panose="02020603050405020304" pitchFamily="18" charset="0"/>
                <a:cs typeface="Times New Roman" panose="02020603050405020304" pitchFamily="18" charset="0"/>
              </a:rPr>
              <a:t>with the </a:t>
            </a:r>
            <a:r>
              <a:rPr lang="en-US" altLang="zh-TW" sz="1200" dirty="0">
                <a:latin typeface="Times New Roman" panose="02020603050405020304" pitchFamily="18" charset="0"/>
                <a:cs typeface="Times New Roman" panose="02020603050405020304" pitchFamily="18" charset="0"/>
              </a:rPr>
              <a:t>phototransistor) using the </a:t>
            </a:r>
            <a:r>
              <a:rPr lang="en-US" altLang="zh-TW" sz="1200" dirty="0" smtClean="0">
                <a:latin typeface="Times New Roman" panose="02020603050405020304" pitchFamily="18" charset="0"/>
                <a:cs typeface="Times New Roman" panose="02020603050405020304" pitchFamily="18" charset="0"/>
              </a:rPr>
              <a:t>same voltage </a:t>
            </a:r>
            <a:r>
              <a:rPr lang="en-US" altLang="zh-TW" sz="1200" dirty="0">
                <a:latin typeface="Times New Roman" panose="02020603050405020304" pitchFamily="18" charset="0"/>
                <a:cs typeface="Times New Roman" panose="02020603050405020304" pitchFamily="18" charset="0"/>
              </a:rPr>
              <a:t>sources. Normally </a:t>
            </a:r>
            <a:r>
              <a:rPr lang="en-US" altLang="zh-TW" sz="1200" dirty="0" smtClean="0">
                <a:latin typeface="Times New Roman" panose="02020603050405020304" pitchFamily="18" charset="0"/>
                <a:cs typeface="Times New Roman" panose="02020603050405020304" pitchFamily="18" charset="0"/>
              </a:rPr>
              <a:t>the transmitting </a:t>
            </a:r>
            <a:r>
              <a:rPr lang="en-US" altLang="zh-TW" sz="1200" dirty="0">
                <a:latin typeface="Times New Roman" panose="02020603050405020304" pitchFamily="18" charset="0"/>
                <a:cs typeface="Times New Roman" panose="02020603050405020304" pitchFamily="18" charset="0"/>
              </a:rPr>
              <a:t>and receiving circuits </a:t>
            </a:r>
            <a:r>
              <a:rPr lang="en-US" altLang="zh-TW" sz="1200" dirty="0" smtClean="0">
                <a:latin typeface="Times New Roman" panose="02020603050405020304" pitchFamily="18" charset="0"/>
                <a:cs typeface="Times New Roman" panose="02020603050405020304" pitchFamily="18" charset="0"/>
              </a:rPr>
              <a:t>will be </a:t>
            </a:r>
            <a:r>
              <a:rPr lang="en-US" altLang="zh-TW" sz="1200" dirty="0">
                <a:latin typeface="Times New Roman" panose="02020603050405020304" pitchFamily="18" charset="0"/>
                <a:cs typeface="Times New Roman" panose="02020603050405020304" pitchFamily="18" charset="0"/>
              </a:rPr>
              <a:t>in different locations with </a:t>
            </a:r>
            <a:r>
              <a:rPr lang="en-US" altLang="zh-TW" sz="1200" dirty="0" smtClean="0">
                <a:latin typeface="Times New Roman" panose="02020603050405020304" pitchFamily="18" charset="0"/>
                <a:cs typeface="Times New Roman" panose="02020603050405020304" pitchFamily="18" charset="0"/>
              </a:rPr>
              <a:t>separate voltage </a:t>
            </a:r>
            <a:r>
              <a:rPr lang="en-US" altLang="zh-TW" sz="1200" dirty="0">
                <a:latin typeface="Times New Roman" panose="02020603050405020304" pitchFamily="18" charset="0"/>
                <a:cs typeface="Times New Roman" panose="02020603050405020304" pitchFamily="18" charset="0"/>
              </a:rPr>
              <a:t>sources, but they </a:t>
            </a:r>
            <a:r>
              <a:rPr lang="en-US" altLang="zh-TW" sz="1200" dirty="0" smtClean="0">
                <a:latin typeface="Times New Roman" panose="02020603050405020304" pitchFamily="18" charset="0"/>
                <a:cs typeface="Times New Roman" panose="02020603050405020304" pitchFamily="18" charset="0"/>
              </a:rPr>
              <a:t>were combined </a:t>
            </a:r>
            <a:r>
              <a:rPr lang="en-US" altLang="zh-TW" sz="1200" dirty="0">
                <a:latin typeface="Times New Roman" panose="02020603050405020304" pitchFamily="18" charset="0"/>
                <a:cs typeface="Times New Roman" panose="02020603050405020304" pitchFamily="18" charset="0"/>
              </a:rPr>
              <a:t>here to increase the power.</a:t>
            </a:r>
            <a:endParaRPr lang="zh-TW" altLang="en-US" sz="1200" dirty="0">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8112" y="3357562"/>
            <a:ext cx="483230" cy="1153492"/>
          </a:xfrm>
          <a:prstGeom prst="rect">
            <a:avLst/>
          </a:prstGeom>
          <a:noFill/>
          <a:ln w="15875">
            <a:solidFill>
              <a:srgbClr val="0000CC"/>
            </a:solidFill>
            <a:miter lim="800000"/>
            <a:headEnd/>
            <a:tailEnd/>
          </a:ln>
          <a:extLst>
            <a:ext uri="{909E8E84-426E-40DD-AFC4-6F175D3DCCD1}">
              <a14:hiddenFill xmlns:a14="http://schemas.microsoft.com/office/drawing/2010/main" xmlns="">
                <a:solidFill>
                  <a:schemeClr val="accent1"/>
                </a:solidFill>
              </a14:hiddenFill>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003270" y="1285860"/>
            <a:ext cx="379420" cy="846357"/>
          </a:xfrm>
          <a:prstGeom prst="rect">
            <a:avLst/>
          </a:prstGeom>
          <a:noFill/>
          <a:ln w="15875">
            <a:solidFill>
              <a:srgbClr val="C00000"/>
            </a:solidFill>
            <a:miter lim="800000"/>
            <a:headEnd/>
            <a:tailEnd/>
          </a:ln>
          <a:extLst>
            <a:ext uri="{909E8E84-426E-40DD-AFC4-6F175D3DCCD1}">
              <a14:hiddenFill xmlns:a14="http://schemas.microsoft.com/office/drawing/2010/main" xmlns="">
                <a:solidFill>
                  <a:schemeClr val="accent1"/>
                </a:solidFill>
              </a14:hiddenFill>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xmlns="" val="0"/>
              </a:ext>
            </a:extLst>
          </a:blip>
          <a:srcRect b="-5000"/>
          <a:stretch>
            <a:fillRect/>
          </a:stretch>
        </p:blipFill>
        <p:spPr bwMode="auto">
          <a:xfrm>
            <a:off x="6357950" y="3714752"/>
            <a:ext cx="2682474" cy="1500198"/>
          </a:xfrm>
          <a:prstGeom prst="rect">
            <a:avLst/>
          </a:prstGeom>
          <a:noFill/>
          <a:ln>
            <a:noFill/>
          </a:ln>
          <a:effectLst>
            <a:softEdge rad="3175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矩形 8"/>
          <p:cNvSpPr/>
          <p:nvPr/>
        </p:nvSpPr>
        <p:spPr>
          <a:xfrm>
            <a:off x="0" y="5291752"/>
            <a:ext cx="9144000" cy="923330"/>
          </a:xfrm>
          <a:prstGeom prst="rect">
            <a:avLst/>
          </a:prstGeom>
        </p:spPr>
        <p:txBody>
          <a:bodyPr wrap="square">
            <a:spAutoFit/>
          </a:bodyPr>
          <a:lstStyle/>
          <a:p>
            <a:r>
              <a:rPr lang="zh-TW" altLang="en-US" dirty="0" smtClean="0">
                <a:latin typeface="Times New Roman" pitchFamily="18" charset="0"/>
                <a:ea typeface="DFKai-SB" pitchFamily="65" charset="-120"/>
                <a:cs typeface="Times New Roman" pitchFamily="18" charset="0"/>
              </a:rPr>
              <a:t>此電路和電路</a:t>
            </a:r>
            <a:r>
              <a:rPr lang="en-US" altLang="zh-TW" dirty="0" smtClean="0">
                <a:latin typeface="Times New Roman" pitchFamily="18" charset="0"/>
                <a:ea typeface="DFKai-SB" pitchFamily="65" charset="-120"/>
                <a:cs typeface="Times New Roman" pitchFamily="18" charset="0"/>
              </a:rPr>
              <a:t>12</a:t>
            </a:r>
            <a:r>
              <a:rPr lang="zh-TW" altLang="en-US" dirty="0" smtClean="0">
                <a:latin typeface="Times New Roman" pitchFamily="18" charset="0"/>
                <a:ea typeface="DFKai-SB" pitchFamily="65" charset="-120"/>
                <a:cs typeface="Times New Roman" pitchFamily="18" charset="0"/>
              </a:rPr>
              <a:t>與電路</a:t>
            </a:r>
            <a:r>
              <a:rPr lang="en-US" altLang="zh-TW" dirty="0" smtClean="0">
                <a:latin typeface="Times New Roman" pitchFamily="18" charset="0"/>
                <a:ea typeface="DFKai-SB" pitchFamily="65" charset="-120"/>
                <a:cs typeface="Times New Roman" pitchFamily="18" charset="0"/>
              </a:rPr>
              <a:t>14</a:t>
            </a:r>
            <a:r>
              <a:rPr lang="zh-TW" altLang="en-US" dirty="0" smtClean="0">
                <a:latin typeface="Times New Roman" pitchFamily="18" charset="0"/>
                <a:ea typeface="DFKai-SB" pitchFamily="65" charset="-120"/>
                <a:cs typeface="Times New Roman" pitchFamily="18" charset="0"/>
              </a:rPr>
              <a:t>很類似，</a:t>
            </a:r>
            <a:r>
              <a:rPr lang="zh-TW" altLang="en-US" dirty="0" smtClean="0">
                <a:solidFill>
                  <a:srgbClr val="0000CC"/>
                </a:solidFill>
                <a:latin typeface="Times New Roman" pitchFamily="18" charset="0"/>
                <a:ea typeface="DFKai-SB" pitchFamily="65" charset="-120"/>
                <a:cs typeface="Times New Roman" pitchFamily="18" charset="0"/>
              </a:rPr>
              <a:t>不同之處在於光纖傳輸的光源發射子電路</a:t>
            </a:r>
            <a:r>
              <a:rPr lang="en-US" altLang="zh-TW" dirty="0" smtClean="0">
                <a:solidFill>
                  <a:srgbClr val="0000CC"/>
                </a:solidFill>
                <a:latin typeface="Times New Roman" pitchFamily="18" charset="0"/>
                <a:ea typeface="DFKai-SB" pitchFamily="65" charset="-120"/>
                <a:cs typeface="Times New Roman" pitchFamily="18" charset="0"/>
              </a:rPr>
              <a:t>(</a:t>
            </a:r>
            <a:r>
              <a:rPr lang="zh-TW" altLang="en-US" dirty="0" smtClean="0">
                <a:solidFill>
                  <a:srgbClr val="0000CC"/>
                </a:solidFill>
                <a:latin typeface="Times New Roman" pitchFamily="18" charset="0"/>
                <a:ea typeface="DFKai-SB" pitchFamily="65" charset="-120"/>
                <a:cs typeface="Times New Roman" pitchFamily="18" charset="0"/>
              </a:rPr>
              <a:t>含</a:t>
            </a:r>
            <a:r>
              <a:rPr lang="en-US" altLang="zh-TW" dirty="0" smtClean="0">
                <a:solidFill>
                  <a:srgbClr val="0000CC"/>
                </a:solidFill>
                <a:latin typeface="Times New Roman" pitchFamily="18" charset="0"/>
                <a:ea typeface="DFKai-SB" pitchFamily="65" charset="-120"/>
                <a:cs typeface="Times New Roman" pitchFamily="18" charset="0"/>
              </a:rPr>
              <a:t>LED</a:t>
            </a:r>
            <a:r>
              <a:rPr lang="zh-TW" altLang="en-US" dirty="0" smtClean="0">
                <a:solidFill>
                  <a:srgbClr val="0000CC"/>
                </a:solidFill>
                <a:latin typeface="Times New Roman" pitchFamily="18" charset="0"/>
                <a:ea typeface="DFKai-SB" pitchFamily="65" charset="-120"/>
                <a:cs typeface="Times New Roman" pitchFamily="18" charset="0"/>
              </a:rPr>
              <a:t> </a:t>
            </a:r>
            <a:r>
              <a:rPr lang="en-US" altLang="zh-TW" dirty="0" smtClean="0">
                <a:solidFill>
                  <a:srgbClr val="0000CC"/>
                </a:solidFill>
                <a:latin typeface="Times New Roman" pitchFamily="18" charset="0"/>
                <a:ea typeface="DFKai-SB" pitchFamily="65" charset="-120"/>
                <a:cs typeface="Times New Roman" pitchFamily="18" charset="0"/>
              </a:rPr>
              <a:t>D8</a:t>
            </a:r>
            <a:r>
              <a:rPr lang="zh-TW" altLang="en-US" dirty="0" smtClean="0">
                <a:solidFill>
                  <a:srgbClr val="0000CC"/>
                </a:solidFill>
                <a:latin typeface="Times New Roman" pitchFamily="18" charset="0"/>
                <a:ea typeface="DFKai-SB" pitchFamily="65" charset="-120"/>
                <a:cs typeface="Times New Roman" pitchFamily="18" charset="0"/>
              </a:rPr>
              <a:t> 者</a:t>
            </a:r>
            <a:r>
              <a:rPr lang="en-US" altLang="zh-TW" dirty="0" smtClean="0">
                <a:solidFill>
                  <a:srgbClr val="0000CC"/>
                </a:solidFill>
                <a:latin typeface="Times New Roman" pitchFamily="18" charset="0"/>
                <a:ea typeface="DFKai-SB" pitchFamily="65" charset="-120"/>
                <a:cs typeface="Times New Roman" pitchFamily="18" charset="0"/>
              </a:rPr>
              <a:t>)</a:t>
            </a:r>
            <a:r>
              <a:rPr lang="zh-TW" altLang="en-US" dirty="0" smtClean="0">
                <a:solidFill>
                  <a:srgbClr val="0000CC"/>
                </a:solidFill>
                <a:latin typeface="Times New Roman" pitchFamily="18" charset="0"/>
                <a:ea typeface="DFKai-SB" pitchFamily="65" charset="-120"/>
                <a:cs typeface="Times New Roman" pitchFamily="18" charset="0"/>
              </a:rPr>
              <a:t>和接收子電路</a:t>
            </a:r>
            <a:r>
              <a:rPr lang="en-US" altLang="zh-TW" dirty="0" smtClean="0">
                <a:solidFill>
                  <a:srgbClr val="0000CC"/>
                </a:solidFill>
                <a:latin typeface="Times New Roman" pitchFamily="18" charset="0"/>
                <a:ea typeface="DFKai-SB" pitchFamily="65" charset="-120"/>
                <a:cs typeface="Times New Roman" pitchFamily="18" charset="0"/>
              </a:rPr>
              <a:t>(</a:t>
            </a:r>
            <a:r>
              <a:rPr lang="zh-TW" altLang="en-US" dirty="0" smtClean="0">
                <a:solidFill>
                  <a:srgbClr val="0000CC"/>
                </a:solidFill>
                <a:latin typeface="Times New Roman" pitchFamily="18" charset="0"/>
                <a:ea typeface="DFKai-SB" pitchFamily="65" charset="-120"/>
                <a:cs typeface="Times New Roman" pitchFamily="18" charset="0"/>
              </a:rPr>
              <a:t>含有光電晶體者</a:t>
            </a:r>
            <a:r>
              <a:rPr lang="en-US" altLang="zh-TW" dirty="0" smtClean="0">
                <a:solidFill>
                  <a:srgbClr val="0000CC"/>
                </a:solidFill>
                <a:latin typeface="Times New Roman" pitchFamily="18" charset="0"/>
                <a:ea typeface="DFKai-SB" pitchFamily="65" charset="-120"/>
                <a:cs typeface="Times New Roman" pitchFamily="18" charset="0"/>
              </a:rPr>
              <a:t>)</a:t>
            </a:r>
            <a:r>
              <a:rPr lang="zh-TW" altLang="en-US" dirty="0" smtClean="0">
                <a:solidFill>
                  <a:srgbClr val="0000CC"/>
                </a:solidFill>
                <a:latin typeface="Times New Roman" pitchFamily="18" charset="0"/>
                <a:ea typeface="DFKai-SB" pitchFamily="65" charset="-120"/>
                <a:cs typeface="Times New Roman" pitchFamily="18" charset="0"/>
              </a:rPr>
              <a:t>是使用相同的電壓源。</a:t>
            </a:r>
            <a:r>
              <a:rPr lang="zh-TW" altLang="en-US" dirty="0" smtClean="0">
                <a:latin typeface="Times New Roman" pitchFamily="18" charset="0"/>
                <a:ea typeface="DFKai-SB" pitchFamily="65" charset="-120"/>
                <a:cs typeface="Times New Roman" pitchFamily="18" charset="0"/>
              </a:rPr>
              <a:t>一般來說，因發射和接收電路分別座落在不同地方，故通常分開使用不同的電源。此處，</a:t>
            </a:r>
            <a:r>
              <a:rPr lang="zh-TW" altLang="en-US" b="1" dirty="0" smtClean="0">
                <a:solidFill>
                  <a:srgbClr val="0000CC"/>
                </a:solidFill>
                <a:latin typeface="Times New Roman" pitchFamily="18" charset="0"/>
                <a:ea typeface="DFKai-SB" pitchFamily="65" charset="-120"/>
                <a:cs typeface="Times New Roman" pitchFamily="18" charset="0"/>
              </a:rPr>
              <a:t>兩電源串連可以增電路的功率。</a:t>
            </a:r>
            <a:endParaRPr lang="zh-TW" altLang="en-US" b="1" dirty="0">
              <a:solidFill>
                <a:srgbClr val="0000CC"/>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26206321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1538" y="129581"/>
            <a:ext cx="4857784" cy="584775"/>
          </a:xfrm>
          <a:prstGeom prst="rect">
            <a:avLst/>
          </a:prstGeom>
        </p:spPr>
        <p:txBody>
          <a:bodyPr wrap="square">
            <a:spAutoFit/>
          </a:bodyPr>
          <a:lstStyle/>
          <a:p>
            <a:pPr lvl="0"/>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TW"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聲音創客</a:t>
            </a:r>
            <a:r>
              <a:rPr lang="en-US" altLang="zh-TW" sz="28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Sound Maker)</a:t>
            </a:r>
            <a:endParaRPr lang="zh-TW"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406" y="785794"/>
            <a:ext cx="5766872" cy="4286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5929322" y="770122"/>
            <a:ext cx="3182602" cy="2015936"/>
          </a:xfrm>
          <a:prstGeom prst="rect">
            <a:avLst/>
          </a:prstGeom>
          <a:solidFill>
            <a:schemeClr val="accent1">
              <a:lumMod val="20000"/>
              <a:lumOff val="80000"/>
            </a:schemeClr>
          </a:solidFill>
          <a:ln w="12700">
            <a:solidFill>
              <a:srgbClr val="3333FF"/>
            </a:solidFill>
          </a:ln>
          <a:effectLst/>
        </p:spPr>
        <p:txBody>
          <a:bodyPr wrap="square" rtlCol="0">
            <a:spAutoFit/>
          </a:bodyPr>
          <a:lstStyle/>
          <a:p>
            <a:pPr marL="182563" indent="-182563">
              <a:spcBef>
                <a:spcPts val="600"/>
              </a:spcBef>
              <a:buSzPct val="85000"/>
              <a:buFont typeface="Wingdings" panose="05000000000000000000" pitchFamily="2" charset="2"/>
              <a:buChar char="l"/>
            </a:pPr>
            <a:r>
              <a:rPr lang="zh-TW" altLang="en-US" sz="2000" dirty="0" smtClean="0">
                <a:latin typeface="Times New Roman" pitchFamily="18" charset="0"/>
                <a:ea typeface="DFKai-SB" pitchFamily="65" charset="-120"/>
                <a:cs typeface="Times New Roman" pitchFamily="18" charset="0"/>
              </a:rPr>
              <a:t>電路連接如圖，打開</a:t>
            </a:r>
            <a:r>
              <a:rPr lang="en-US" altLang="zh-TW" sz="2000" dirty="0" smtClean="0">
                <a:latin typeface="Times New Roman" pitchFamily="18" charset="0"/>
                <a:ea typeface="DFKai-SB" pitchFamily="65" charset="-120"/>
                <a:cs typeface="Times New Roman" pitchFamily="18" charset="0"/>
              </a:rPr>
              <a:t>S1</a:t>
            </a:r>
            <a:r>
              <a:rPr lang="zh-TW" altLang="en-US" sz="2000" dirty="0" smtClean="0">
                <a:latin typeface="Times New Roman" pitchFamily="18" charset="0"/>
                <a:ea typeface="DFKai-SB" pitchFamily="65" charset="-120"/>
                <a:cs typeface="Times New Roman" pitchFamily="18" charset="0"/>
              </a:rPr>
              <a:t>開關，可聽到揚聲器的聲音。</a:t>
            </a:r>
          </a:p>
          <a:p>
            <a:pPr marL="182563" indent="-182563">
              <a:spcBef>
                <a:spcPts val="600"/>
              </a:spcBef>
              <a:buSzPct val="85000"/>
              <a:buFont typeface="Wingdings" panose="05000000000000000000" pitchFamily="2" charset="2"/>
              <a:buChar char="l"/>
            </a:pPr>
            <a:r>
              <a:rPr lang="zh-TW" altLang="en-US" sz="2000" dirty="0" smtClean="0">
                <a:latin typeface="Times New Roman" pitchFamily="18" charset="0"/>
                <a:ea typeface="DFKai-SB" pitchFamily="65" charset="-120"/>
                <a:cs typeface="Times New Roman" pitchFamily="18" charset="0"/>
              </a:rPr>
              <a:t>透過滑動可變電阻器</a:t>
            </a:r>
            <a:r>
              <a:rPr lang="en-US" altLang="zh-TW" sz="2000" dirty="0" smtClean="0">
                <a:latin typeface="Times New Roman" pitchFamily="18" charset="0"/>
                <a:ea typeface="DFKai-SB" pitchFamily="65" charset="-120"/>
                <a:cs typeface="Times New Roman" pitchFamily="18" charset="0"/>
              </a:rPr>
              <a:t>RV</a:t>
            </a:r>
            <a:r>
              <a:rPr lang="zh-TW" altLang="en-US" sz="2000" dirty="0" smtClean="0">
                <a:latin typeface="Times New Roman" pitchFamily="18" charset="0"/>
                <a:ea typeface="DFKai-SB" pitchFamily="65" charset="-120"/>
                <a:cs typeface="Times New Roman" pitchFamily="18" charset="0"/>
              </a:rPr>
              <a:t>的調整桿位置和控制</a:t>
            </a:r>
            <a:r>
              <a:rPr lang="en-US" altLang="zh-TW" sz="2000" dirty="0" smtClean="0">
                <a:latin typeface="Times New Roman" pitchFamily="18" charset="0"/>
                <a:ea typeface="DFKai-SB" pitchFamily="65" charset="-120"/>
                <a:cs typeface="Times New Roman" pitchFamily="18" charset="0"/>
              </a:rPr>
              <a:t>S2</a:t>
            </a:r>
            <a:r>
              <a:rPr lang="zh-TW" altLang="en-US" sz="2000" dirty="0" smtClean="0">
                <a:latin typeface="Times New Roman" pitchFamily="18" charset="0"/>
                <a:ea typeface="DFKai-SB" pitchFamily="65" charset="-120"/>
                <a:cs typeface="Times New Roman" pitchFamily="18" charset="0"/>
              </a:rPr>
              <a:t>按鍵開關的開啟或關閉，可調整揚聲器輸出的音量。</a:t>
            </a:r>
          </a:p>
        </p:txBody>
      </p:sp>
      <p:sp>
        <p:nvSpPr>
          <p:cNvPr id="4" name="矩形 3"/>
          <p:cNvSpPr/>
          <p:nvPr/>
        </p:nvSpPr>
        <p:spPr>
          <a:xfrm>
            <a:off x="0" y="5072074"/>
            <a:ext cx="8964488" cy="2431435"/>
          </a:xfrm>
          <a:prstGeom prst="rect">
            <a:avLst/>
          </a:prstGeom>
        </p:spPr>
        <p:txBody>
          <a:bodyPr wrap="square">
            <a:spAutoFit/>
          </a:bodyPr>
          <a:lstStyle/>
          <a:p>
            <a:pPr marL="182563" indent="-182563">
              <a:buFont typeface="Wingdings" pitchFamily="2" charset="2"/>
              <a:buChar char="l"/>
            </a:pPr>
            <a:r>
              <a:rPr lang="zh-TW" altLang="en-US" sz="2000" dirty="0" smtClean="0">
                <a:solidFill>
                  <a:srgbClr val="0000CC"/>
                </a:solidFill>
                <a:latin typeface="Times New Roman" pitchFamily="18" charset="0"/>
                <a:ea typeface="DFKai-SB" pitchFamily="65" charset="-120"/>
                <a:cs typeface="Times New Roman" pitchFamily="18" charset="0"/>
              </a:rPr>
              <a:t>閃頻</a:t>
            </a:r>
            <a:r>
              <a:rPr lang="en-US" altLang="zh-TW" sz="2000" dirty="0" smtClean="0">
                <a:solidFill>
                  <a:srgbClr val="0000CC"/>
                </a:solidFill>
                <a:latin typeface="Times New Roman" pitchFamily="18" charset="0"/>
                <a:ea typeface="DFKai-SB" pitchFamily="65" charset="-120"/>
                <a:cs typeface="Times New Roman" pitchFamily="18" charset="0"/>
              </a:rPr>
              <a:t>IC</a:t>
            </a:r>
            <a:r>
              <a:rPr lang="zh-TW" altLang="en-US" sz="2000" dirty="0" smtClean="0">
                <a:solidFill>
                  <a:srgbClr val="0000CC"/>
                </a:solidFill>
                <a:latin typeface="Times New Roman" pitchFamily="18" charset="0"/>
                <a:ea typeface="DFKai-SB" pitchFamily="65" charset="-120"/>
                <a:cs typeface="Times New Roman" pitchFamily="18" charset="0"/>
              </a:rPr>
              <a:t> </a:t>
            </a:r>
            <a:r>
              <a:rPr lang="en-US" altLang="zh-TW" sz="2000" dirty="0" smtClean="0">
                <a:solidFill>
                  <a:srgbClr val="0000CC"/>
                </a:solidFill>
                <a:latin typeface="Times New Roman" pitchFamily="18" charset="0"/>
                <a:ea typeface="DFKai-SB" pitchFamily="65" charset="-120"/>
                <a:cs typeface="Times New Roman" pitchFamily="18" charset="0"/>
              </a:rPr>
              <a:t>U23</a:t>
            </a:r>
            <a:r>
              <a:rPr lang="zh-TW" altLang="en-US" sz="2000" dirty="0" smtClean="0">
                <a:solidFill>
                  <a:srgbClr val="0000CC"/>
                </a:solidFill>
                <a:latin typeface="Times New Roman" pitchFamily="18" charset="0"/>
                <a:ea typeface="DFKai-SB" pitchFamily="65" charset="-120"/>
                <a:cs typeface="Times New Roman" pitchFamily="18" charset="0"/>
              </a:rPr>
              <a:t>可製造電子</a:t>
            </a:r>
            <a:r>
              <a:rPr lang="en-US" altLang="zh-TW" sz="2000" dirty="0" smtClean="0">
                <a:solidFill>
                  <a:srgbClr val="0000CC"/>
                </a:solidFill>
                <a:latin typeface="Times New Roman" pitchFamily="18" charset="0"/>
                <a:ea typeface="DFKai-SB" pitchFamily="65" charset="-120"/>
                <a:cs typeface="Times New Roman" pitchFamily="18" charset="0"/>
              </a:rPr>
              <a:t>”</a:t>
            </a:r>
            <a:r>
              <a:rPr lang="zh-TW" altLang="en-US" sz="2000" dirty="0" smtClean="0">
                <a:solidFill>
                  <a:srgbClr val="0000CC"/>
                </a:solidFill>
                <a:latin typeface="Times New Roman" pitchFamily="18" charset="0"/>
                <a:ea typeface="DFKai-SB" pitchFamily="65" charset="-120"/>
                <a:cs typeface="Times New Roman" pitchFamily="18" charset="0"/>
              </a:rPr>
              <a:t>音</a:t>
            </a:r>
            <a:r>
              <a:rPr lang="en-US" altLang="zh-TW" sz="2000" dirty="0" smtClean="0">
                <a:solidFill>
                  <a:srgbClr val="0000CC"/>
                </a:solidFill>
                <a:latin typeface="Times New Roman" pitchFamily="18" charset="0"/>
                <a:ea typeface="DFKai-SB" pitchFamily="65" charset="-120"/>
                <a:cs typeface="Times New Roman" pitchFamily="18" charset="0"/>
              </a:rPr>
              <a:t>”(electrical “tone”)</a:t>
            </a:r>
            <a:r>
              <a:rPr lang="zh-TW" altLang="en-US" sz="2000" dirty="0" smtClean="0">
                <a:solidFill>
                  <a:srgbClr val="0000CC"/>
                </a:solidFill>
                <a:latin typeface="Times New Roman" pitchFamily="18" charset="0"/>
                <a:ea typeface="DFKai-SB" pitchFamily="65" charset="-120"/>
                <a:cs typeface="Times New Roman" pitchFamily="18" charset="0"/>
              </a:rPr>
              <a:t>的訊號</a:t>
            </a:r>
            <a:r>
              <a:rPr lang="zh-TW" altLang="en-US" sz="2000" dirty="0" smtClean="0">
                <a:latin typeface="Times New Roman" pitchFamily="18" charset="0"/>
                <a:ea typeface="DFKai-SB" pitchFamily="65" charset="-120"/>
                <a:cs typeface="Times New Roman" pitchFamily="18" charset="0"/>
              </a:rPr>
              <a:t>；電子音的</a:t>
            </a:r>
            <a:r>
              <a:rPr lang="en-US" altLang="zh-TW" sz="2000" dirty="0" smtClean="0">
                <a:latin typeface="Times New Roman" pitchFamily="18" charset="0"/>
                <a:ea typeface="DFKai-SB" pitchFamily="65" charset="-120"/>
                <a:cs typeface="Times New Roman" pitchFamily="18" charset="0"/>
              </a:rPr>
              <a:t>”</a:t>
            </a:r>
            <a:r>
              <a:rPr lang="zh-TW" altLang="en-US" sz="2000" dirty="0" smtClean="0">
                <a:latin typeface="Times New Roman" pitchFamily="18" charset="0"/>
                <a:ea typeface="DFKai-SB" pitchFamily="65" charset="-120"/>
                <a:cs typeface="Times New Roman" pitchFamily="18" charset="0"/>
              </a:rPr>
              <a:t>音調”</a:t>
            </a:r>
            <a:r>
              <a:rPr lang="en-US" altLang="zh-TW" sz="2000" dirty="0" smtClean="0">
                <a:latin typeface="Times New Roman" pitchFamily="18" charset="0"/>
                <a:ea typeface="DFKai-SB" pitchFamily="65" charset="-120"/>
                <a:cs typeface="Times New Roman" pitchFamily="18" charset="0"/>
              </a:rPr>
              <a:t>(pitch)</a:t>
            </a:r>
            <a:r>
              <a:rPr lang="zh-TW" altLang="en-US" sz="2000" dirty="0" smtClean="0">
                <a:latin typeface="Times New Roman" pitchFamily="18" charset="0"/>
                <a:ea typeface="DFKai-SB" pitchFamily="65" charset="-120"/>
                <a:cs typeface="Times New Roman" pitchFamily="18" charset="0"/>
              </a:rPr>
              <a:t>可由流過</a:t>
            </a:r>
            <a:r>
              <a:rPr lang="en-US" altLang="zh-TW" sz="2000" dirty="0" smtClean="0">
                <a:latin typeface="Times New Roman" pitchFamily="18" charset="0"/>
                <a:ea typeface="DFKai-SB" pitchFamily="65" charset="-120"/>
                <a:cs typeface="Times New Roman" pitchFamily="18" charset="0"/>
              </a:rPr>
              <a:t>R5</a:t>
            </a:r>
            <a:r>
              <a:rPr lang="zh-TW" altLang="en-US" sz="2000" dirty="0" smtClean="0">
                <a:latin typeface="Times New Roman" pitchFamily="18" charset="0"/>
                <a:ea typeface="DFKai-SB" pitchFamily="65" charset="-120"/>
                <a:cs typeface="Times New Roman" pitchFamily="18" charset="0"/>
              </a:rPr>
              <a:t>電阻的電流大小決定，可利用可變電阻調整通過</a:t>
            </a:r>
            <a:r>
              <a:rPr lang="en-US" altLang="zh-TW" sz="2000" dirty="0" smtClean="0">
                <a:latin typeface="Times New Roman" pitchFamily="18" charset="0"/>
                <a:ea typeface="DFKai-SB" pitchFamily="65" charset="-120"/>
                <a:cs typeface="Times New Roman" pitchFamily="18" charset="0"/>
              </a:rPr>
              <a:t>R5</a:t>
            </a:r>
            <a:r>
              <a:rPr lang="zh-TW" altLang="en-US" sz="2000" dirty="0" smtClean="0">
                <a:latin typeface="Times New Roman" pitchFamily="18" charset="0"/>
                <a:ea typeface="DFKai-SB" pitchFamily="65" charset="-120"/>
                <a:cs typeface="Times New Roman" pitchFamily="18" charset="0"/>
              </a:rPr>
              <a:t>的電流量。</a:t>
            </a:r>
            <a:endParaRPr lang="en-US" altLang="zh-TW" sz="2000" dirty="0" smtClean="0">
              <a:latin typeface="Times New Roman" pitchFamily="18" charset="0"/>
              <a:ea typeface="DFKai-SB" pitchFamily="65" charset="-120"/>
              <a:cs typeface="Times New Roman" pitchFamily="18" charset="0"/>
            </a:endParaRPr>
          </a:p>
          <a:p>
            <a:pPr marL="182563" indent="-182563">
              <a:buFont typeface="Wingdings" pitchFamily="2" charset="2"/>
              <a:buChar char="l"/>
            </a:pPr>
            <a:r>
              <a:rPr lang="en-US" altLang="zh-TW" sz="2000" dirty="0" smtClean="0">
                <a:latin typeface="Times New Roman" pitchFamily="18" charset="0"/>
                <a:ea typeface="DFKai-SB" pitchFamily="65" charset="-120"/>
                <a:cs typeface="Times New Roman" pitchFamily="18" charset="0"/>
              </a:rPr>
              <a:t>U23</a:t>
            </a:r>
            <a:r>
              <a:rPr lang="zh-TW" altLang="en-US" sz="2000" dirty="0" smtClean="0">
                <a:latin typeface="Times New Roman" pitchFamily="18" charset="0"/>
                <a:ea typeface="DFKai-SB" pitchFamily="65" charset="-120"/>
                <a:cs typeface="Times New Roman" pitchFamily="18" charset="0"/>
              </a:rPr>
              <a:t>所產生的電子音信號可用來使揚聲器發出特定的聲響；也可用以控制一個</a:t>
            </a:r>
            <a:r>
              <a:rPr lang="en-US" altLang="zh-TW" sz="2000" dirty="0" smtClean="0">
                <a:solidFill>
                  <a:srgbClr val="0000CC"/>
                </a:solidFill>
                <a:latin typeface="Times New Roman" pitchFamily="18" charset="0"/>
                <a:ea typeface="DFKai-SB" pitchFamily="65" charset="-120"/>
                <a:cs typeface="Times New Roman" pitchFamily="18" charset="0"/>
              </a:rPr>
              <a:t>LED</a:t>
            </a:r>
            <a:r>
              <a:rPr lang="zh-TW" altLang="en-US" sz="2000" dirty="0" smtClean="0">
                <a:solidFill>
                  <a:srgbClr val="0000CC"/>
                </a:solidFill>
                <a:latin typeface="Times New Roman" pitchFamily="18" charset="0"/>
                <a:ea typeface="DFKai-SB" pitchFamily="65" charset="-120"/>
                <a:cs typeface="Times New Roman" pitchFamily="18" charset="0"/>
              </a:rPr>
              <a:t>發光二體的閃光頻率</a:t>
            </a:r>
            <a:r>
              <a:rPr lang="en-US" altLang="zh-TW" sz="2000" dirty="0" smtClean="0">
                <a:solidFill>
                  <a:srgbClr val="0000CC"/>
                </a:solidFill>
                <a:latin typeface="Times New Roman" pitchFamily="18" charset="0"/>
                <a:ea typeface="DFKai-SB" pitchFamily="65" charset="-120"/>
                <a:cs typeface="Times New Roman" pitchFamily="18" charset="0"/>
              </a:rPr>
              <a:t>(</a:t>
            </a:r>
            <a:r>
              <a:rPr lang="en-US" altLang="zh-TW" sz="2000" dirty="0" smtClean="0">
                <a:solidFill>
                  <a:srgbClr val="0000CC"/>
                </a:solidFill>
                <a:latin typeface="Times New Roman" pitchFamily="18" charset="0"/>
                <a:cs typeface="Times New Roman" pitchFamily="18" charset="0"/>
              </a:rPr>
              <a:t>flash rate) </a:t>
            </a:r>
            <a:r>
              <a:rPr lang="zh-TW" altLang="en-US" sz="2000" dirty="0" smtClean="0">
                <a:latin typeface="Times New Roman" pitchFamily="18" charset="0"/>
                <a:ea typeface="DFKai-SB" pitchFamily="65" charset="-120"/>
                <a:cs typeface="Times New Roman" pitchFamily="18" charset="0"/>
              </a:rPr>
              <a:t>，如參見實驗</a:t>
            </a:r>
            <a:r>
              <a:rPr lang="en-US" altLang="zh-TW" sz="2000" dirty="0" smtClean="0">
                <a:latin typeface="Times New Roman" pitchFamily="18" charset="0"/>
                <a:ea typeface="DFKai-SB" pitchFamily="65" charset="-120"/>
                <a:cs typeface="Times New Roman" pitchFamily="18" charset="0"/>
              </a:rPr>
              <a:t>20</a:t>
            </a:r>
            <a:r>
              <a:rPr lang="zh-TW" altLang="en-US" sz="2000" dirty="0" smtClean="0">
                <a:latin typeface="Times New Roman" pitchFamily="18" charset="0"/>
                <a:ea typeface="DFKai-SB" pitchFamily="65" charset="-120"/>
                <a:cs typeface="Times New Roman" pitchFamily="18" charset="0"/>
              </a:rPr>
              <a:t>。</a:t>
            </a:r>
            <a:endParaRPr lang="en-US" altLang="zh-TW" sz="2000" dirty="0" smtClean="0">
              <a:latin typeface="Times New Roman" pitchFamily="18" charset="0"/>
              <a:ea typeface="DFKai-SB" pitchFamily="65" charset="-120"/>
              <a:cs typeface="Times New Roman" pitchFamily="18" charset="0"/>
            </a:endParaRPr>
          </a:p>
          <a:p>
            <a:pPr marL="182563" indent="-182563">
              <a:buFont typeface="Arial" pitchFamily="34" charset="0"/>
              <a:buChar char="•"/>
            </a:pPr>
            <a:r>
              <a:rPr lang="en-US" altLang="zh-TW" dirty="0" smtClean="0">
                <a:latin typeface="Times New Roman" pitchFamily="18" charset="0"/>
                <a:cs typeface="Times New Roman" pitchFamily="18" charset="0"/>
              </a:rPr>
              <a:t>The </a:t>
            </a:r>
            <a:r>
              <a:rPr lang="en-US" altLang="zh-TW" dirty="0">
                <a:latin typeface="Times New Roman" pitchFamily="18" charset="0"/>
                <a:cs typeface="Times New Roman" pitchFamily="18" charset="0"/>
              </a:rPr>
              <a:t>strobe IC (U23) produces an </a:t>
            </a:r>
            <a:r>
              <a:rPr lang="en-US" altLang="zh-TW" dirty="0" smtClean="0">
                <a:latin typeface="Times New Roman" pitchFamily="18" charset="0"/>
                <a:cs typeface="Times New Roman" pitchFamily="18" charset="0"/>
              </a:rPr>
              <a:t>electrical “tone</a:t>
            </a:r>
            <a:r>
              <a:rPr lang="en-US" altLang="zh-TW" dirty="0">
                <a:latin typeface="Times New Roman" pitchFamily="18" charset="0"/>
                <a:cs typeface="Times New Roman" pitchFamily="18" charset="0"/>
              </a:rPr>
              <a:t>”. The pitch of the “tone” is adjusted </a:t>
            </a:r>
            <a:r>
              <a:rPr lang="en-US" altLang="zh-TW" dirty="0" smtClean="0">
                <a:latin typeface="Times New Roman" pitchFamily="18" charset="0"/>
                <a:cs typeface="Times New Roman" pitchFamily="18" charset="0"/>
              </a:rPr>
              <a:t>by changing </a:t>
            </a:r>
            <a:r>
              <a:rPr lang="en-US" altLang="zh-TW" dirty="0">
                <a:latin typeface="Times New Roman" pitchFamily="18" charset="0"/>
                <a:cs typeface="Times New Roman" pitchFamily="18" charset="0"/>
              </a:rPr>
              <a:t>how much electricity flows into </a:t>
            </a:r>
            <a:r>
              <a:rPr lang="en-US" altLang="zh-TW" dirty="0" smtClean="0">
                <a:latin typeface="Times New Roman" pitchFamily="18" charset="0"/>
                <a:cs typeface="Times New Roman" pitchFamily="18" charset="0"/>
              </a:rPr>
              <a:t>its upper-left </a:t>
            </a:r>
            <a:r>
              <a:rPr lang="en-US" altLang="zh-TW" dirty="0">
                <a:latin typeface="Times New Roman" pitchFamily="18" charset="0"/>
                <a:cs typeface="Times New Roman" pitchFamily="18" charset="0"/>
              </a:rPr>
              <a:t>snap, using a resistor. </a:t>
            </a:r>
            <a:endParaRPr lang="en-US" altLang="zh-TW" dirty="0" smtClean="0">
              <a:latin typeface="Times New Roman" pitchFamily="18" charset="0"/>
              <a:cs typeface="Times New Roman" pitchFamily="18" charset="0"/>
            </a:endParaRPr>
          </a:p>
          <a:p>
            <a:pPr marL="182563" indent="-182563">
              <a:buFont typeface="Arial" pitchFamily="34" charset="0"/>
              <a:buChar char="•"/>
            </a:pPr>
            <a:r>
              <a:rPr lang="en-US" altLang="zh-TW" dirty="0" smtClean="0">
                <a:latin typeface="Times New Roman" pitchFamily="18" charset="0"/>
                <a:cs typeface="Times New Roman" pitchFamily="18" charset="0"/>
              </a:rPr>
              <a:t>The electrical tone </a:t>
            </a:r>
            <a:r>
              <a:rPr lang="en-US" altLang="zh-TW" dirty="0">
                <a:latin typeface="Times New Roman" pitchFamily="18" charset="0"/>
                <a:cs typeface="Times New Roman" pitchFamily="18" charset="0"/>
              </a:rPr>
              <a:t>it produces can be used to make </a:t>
            </a:r>
            <a:r>
              <a:rPr lang="en-US" altLang="zh-TW" dirty="0" smtClean="0">
                <a:latin typeface="Times New Roman" pitchFamily="18" charset="0"/>
                <a:cs typeface="Times New Roman" pitchFamily="18" charset="0"/>
              </a:rPr>
              <a:t>sound using </a:t>
            </a:r>
            <a:r>
              <a:rPr lang="en-US" altLang="zh-TW" dirty="0">
                <a:latin typeface="Times New Roman" pitchFamily="18" charset="0"/>
                <a:cs typeface="Times New Roman" pitchFamily="18" charset="0"/>
              </a:rPr>
              <a:t>a speaker, or to control the flash rate </a:t>
            </a:r>
            <a:r>
              <a:rPr lang="en-US" altLang="zh-TW" dirty="0" smtClean="0">
                <a:latin typeface="Times New Roman" pitchFamily="18" charset="0"/>
                <a:cs typeface="Times New Roman" pitchFamily="18" charset="0"/>
              </a:rPr>
              <a:t>of an </a:t>
            </a:r>
            <a:r>
              <a:rPr lang="en-US" altLang="zh-TW" dirty="0">
                <a:latin typeface="Times New Roman" pitchFamily="18" charset="0"/>
                <a:cs typeface="Times New Roman" pitchFamily="18" charset="0"/>
              </a:rPr>
              <a:t>LED see project 20, the Strobe Light).</a:t>
            </a:r>
            <a:endParaRPr lang="zh-TW" altLang="en-US" dirty="0">
              <a:latin typeface="Times New Roman" pitchFamily="18" charset="0"/>
              <a:cs typeface="Times New Roman" pitchFamily="18" charset="0"/>
            </a:endParaRPr>
          </a:p>
        </p:txBody>
      </p:sp>
      <p:sp>
        <p:nvSpPr>
          <p:cNvPr id="6" name="矩形 5"/>
          <p:cNvSpPr/>
          <p:nvPr/>
        </p:nvSpPr>
        <p:spPr>
          <a:xfrm>
            <a:off x="5929322" y="2928934"/>
            <a:ext cx="3143240" cy="2062103"/>
          </a:xfrm>
          <a:prstGeom prst="rect">
            <a:avLst/>
          </a:prstGeom>
          <a:gradFill flip="none" rotWithShape="1">
            <a:gsLst>
              <a:gs pos="0">
                <a:schemeClr val="accent6">
                  <a:lumMod val="20000"/>
                  <a:lumOff val="80000"/>
                </a:schemeClr>
              </a:gs>
              <a:gs pos="100000">
                <a:schemeClr val="bg1"/>
              </a:gs>
              <a:gs pos="100000">
                <a:schemeClr val="accent1">
                  <a:tint val="23500"/>
                  <a:satMod val="160000"/>
                </a:schemeClr>
              </a:gs>
            </a:gsLst>
            <a:path path="circle">
              <a:fillToRect l="100000" t="100000"/>
            </a:path>
            <a:tileRect r="-100000" b="-100000"/>
          </a:gradFill>
          <a:ln>
            <a:solidFill>
              <a:schemeClr val="accent4">
                <a:lumMod val="75000"/>
              </a:schemeClr>
            </a:solidFill>
          </a:ln>
        </p:spPr>
        <p:txBody>
          <a:bodyPr wrap="square">
            <a:spAutoFit/>
          </a:bodyPr>
          <a:lstStyle/>
          <a:p>
            <a:r>
              <a:rPr lang="zh-TW" altLang="en-US" sz="1600" b="1" dirty="0" smtClean="0">
                <a:solidFill>
                  <a:srgbClr val="C00000"/>
                </a:solidFill>
                <a:latin typeface="Arial Unicode MS" pitchFamily="34" charset="-128"/>
                <a:ea typeface="Arial Unicode MS" pitchFamily="34" charset="-128"/>
                <a:cs typeface="Arial Unicode MS" pitchFamily="34" charset="-128"/>
              </a:rPr>
              <a:t>注意</a:t>
            </a:r>
            <a:r>
              <a:rPr lang="zh-TW" altLang="en-US" sz="1600" dirty="0" smtClean="0">
                <a:latin typeface="Arial Unicode MS" pitchFamily="34" charset="-128"/>
                <a:ea typeface="Arial Unicode MS" pitchFamily="34" charset="-128"/>
                <a:cs typeface="Arial Unicode MS" pitchFamily="34" charset="-128"/>
              </a:rPr>
              <a:t>：在極少情況下，有可能不管</a:t>
            </a:r>
            <a:r>
              <a:rPr lang="en-US" altLang="zh-TW" sz="1600" dirty="0" smtClean="0">
                <a:latin typeface="Arial Unicode MS" pitchFamily="34" charset="-128"/>
                <a:ea typeface="Arial Unicode MS" pitchFamily="34" charset="-128"/>
                <a:cs typeface="Arial Unicode MS" pitchFamily="34" charset="-128"/>
              </a:rPr>
              <a:t>RV</a:t>
            </a:r>
            <a:r>
              <a:rPr lang="zh-TW" altLang="en-US" sz="1600" dirty="0" smtClean="0">
                <a:latin typeface="Arial Unicode MS" pitchFamily="34" charset="-128"/>
                <a:ea typeface="Arial Unicode MS" pitchFamily="34" charset="-128"/>
                <a:cs typeface="Arial Unicode MS" pitchFamily="34" charset="-128"/>
              </a:rPr>
              <a:t>的電阻值為何，電路有可能無反應，或不工作。</a:t>
            </a:r>
            <a:endParaRPr lang="en-US" altLang="zh-TW" sz="1600" dirty="0" smtClean="0">
              <a:latin typeface="Arial Unicode MS" pitchFamily="34" charset="-128"/>
              <a:ea typeface="Arial Unicode MS" pitchFamily="34" charset="-128"/>
              <a:cs typeface="Arial Unicode MS" pitchFamily="34" charset="-128"/>
            </a:endParaRPr>
          </a:p>
          <a:p>
            <a:r>
              <a:rPr lang="zh-TW" altLang="en-US" sz="1600" dirty="0" smtClean="0">
                <a:latin typeface="Arial Unicode MS" pitchFamily="34" charset="-128"/>
                <a:ea typeface="Arial Unicode MS" pitchFamily="34" charset="-128"/>
                <a:cs typeface="Arial Unicode MS" pitchFamily="34" charset="-128"/>
              </a:rPr>
              <a:t>如果發生這種情況，將</a:t>
            </a:r>
            <a:r>
              <a:rPr lang="en-US" altLang="zh-TW" sz="1600" dirty="0" smtClean="0">
                <a:latin typeface="Arial Unicode MS" pitchFamily="34" charset="-128"/>
                <a:ea typeface="Arial Unicode MS" pitchFamily="34" charset="-128"/>
                <a:cs typeface="Arial Unicode MS" pitchFamily="34" charset="-128"/>
              </a:rPr>
              <a:t>RV</a:t>
            </a:r>
            <a:r>
              <a:rPr lang="zh-TW" altLang="en-US" sz="1600" dirty="0" smtClean="0">
                <a:latin typeface="Arial Unicode MS" pitchFamily="34" charset="-128"/>
                <a:ea typeface="Arial Unicode MS" pitchFamily="34" charset="-128"/>
                <a:cs typeface="Arial Unicode MS" pitchFamily="34" charset="-128"/>
              </a:rPr>
              <a:t>桿滑至附近頻閃</a:t>
            </a:r>
            <a:r>
              <a:rPr lang="en-US" altLang="zh-TW" sz="1600" dirty="0" smtClean="0">
                <a:latin typeface="Arial Unicode MS" pitchFamily="34" charset="-128"/>
                <a:ea typeface="Arial Unicode MS" pitchFamily="34" charset="-128"/>
                <a:cs typeface="Arial Unicode MS" pitchFamily="34" charset="-128"/>
              </a:rPr>
              <a:t>IC</a:t>
            </a:r>
            <a:r>
              <a:rPr lang="zh-TW" altLang="en-US" sz="1600" dirty="0" smtClean="0">
                <a:latin typeface="Arial Unicode MS" pitchFamily="34" charset="-128"/>
                <a:ea typeface="Arial Unicode MS" pitchFamily="34" charset="-128"/>
                <a:cs typeface="Arial Unicode MS" pitchFamily="34" charset="-128"/>
              </a:rPr>
              <a:t> </a:t>
            </a:r>
            <a:r>
              <a:rPr lang="en-US" altLang="zh-TW" sz="1600" dirty="0" smtClean="0">
                <a:latin typeface="Arial Unicode MS" pitchFamily="34" charset="-128"/>
                <a:ea typeface="Arial Unicode MS" pitchFamily="34" charset="-128"/>
                <a:cs typeface="Arial Unicode MS" pitchFamily="34" charset="-128"/>
              </a:rPr>
              <a:t>U23</a:t>
            </a:r>
            <a:r>
              <a:rPr lang="zh-TW" altLang="en-US" sz="1600" dirty="0" smtClean="0">
                <a:latin typeface="Arial Unicode MS" pitchFamily="34" charset="-128"/>
                <a:ea typeface="Arial Unicode MS" pitchFamily="34" charset="-128"/>
                <a:cs typeface="Arial Unicode MS" pitchFamily="34" charset="-128"/>
              </a:rPr>
              <a:t>的一側，</a:t>
            </a:r>
            <a:r>
              <a:rPr lang="en-US" altLang="zh-TW" sz="1600" dirty="0" smtClean="0">
                <a:latin typeface="Arial Unicode MS" pitchFamily="34" charset="-128"/>
                <a:ea typeface="Arial Unicode MS" pitchFamily="34" charset="-128"/>
                <a:cs typeface="Arial Unicode MS" pitchFamily="34" charset="-128"/>
              </a:rPr>
              <a:t> </a:t>
            </a:r>
            <a:r>
              <a:rPr lang="zh-TW" altLang="en-US" sz="1600" dirty="0" smtClean="0">
                <a:latin typeface="Arial Unicode MS" pitchFamily="34" charset="-128"/>
                <a:ea typeface="Arial Unicode MS" pitchFamily="34" charset="-128"/>
                <a:cs typeface="Arial Unicode MS" pitchFamily="34" charset="-128"/>
              </a:rPr>
              <a:t>並關閉滑動開關</a:t>
            </a:r>
            <a:r>
              <a:rPr lang="en-US" altLang="zh-TW" sz="1600" dirty="0" smtClean="0">
                <a:latin typeface="Arial Unicode MS" pitchFamily="34" charset="-128"/>
                <a:ea typeface="Arial Unicode MS" pitchFamily="34" charset="-128"/>
                <a:cs typeface="Arial Unicode MS" pitchFamily="34" charset="-128"/>
              </a:rPr>
              <a:t>S1</a:t>
            </a:r>
            <a:r>
              <a:rPr lang="zh-TW" altLang="en-US" sz="1600" dirty="0" smtClean="0">
                <a:latin typeface="Arial Unicode MS" pitchFamily="34" charset="-128"/>
                <a:ea typeface="Arial Unicode MS" pitchFamily="34" charset="-128"/>
                <a:cs typeface="Arial Unicode MS" pitchFamily="34" charset="-128"/>
              </a:rPr>
              <a:t>，再啟動</a:t>
            </a:r>
            <a:r>
              <a:rPr lang="en-US" altLang="zh-TW" sz="1600" dirty="0" smtClean="0">
                <a:latin typeface="Arial Unicode MS" pitchFamily="34" charset="-128"/>
                <a:ea typeface="Arial Unicode MS" pitchFamily="34" charset="-128"/>
                <a:cs typeface="Arial Unicode MS" pitchFamily="34" charset="-128"/>
              </a:rPr>
              <a:t>S1</a:t>
            </a:r>
            <a:r>
              <a:rPr lang="zh-TW" altLang="en-US" sz="1600" dirty="0" smtClean="0">
                <a:latin typeface="Arial Unicode MS" pitchFamily="34" charset="-128"/>
                <a:ea typeface="Arial Unicode MS" pitchFamily="34" charset="-128"/>
                <a:cs typeface="Arial Unicode MS" pitchFamily="34" charset="-128"/>
              </a:rPr>
              <a:t>，使重啟動電路，然後僅讓</a:t>
            </a:r>
            <a:r>
              <a:rPr lang="en-US" altLang="zh-TW" sz="1600" dirty="0" smtClean="0">
                <a:latin typeface="Arial Unicode MS" pitchFamily="34" charset="-128"/>
                <a:ea typeface="Arial Unicode MS" pitchFamily="34" charset="-128"/>
                <a:cs typeface="Arial Unicode MS" pitchFamily="34" charset="-128"/>
              </a:rPr>
              <a:t>RV</a:t>
            </a:r>
            <a:r>
              <a:rPr lang="zh-TW" altLang="en-US" sz="1600" dirty="0" smtClean="0">
                <a:latin typeface="Arial Unicode MS" pitchFamily="34" charset="-128"/>
                <a:ea typeface="Arial Unicode MS" pitchFamily="34" charset="-128"/>
                <a:cs typeface="Arial Unicode MS" pitchFamily="34" charset="-128"/>
              </a:rPr>
              <a:t>滑動桿在小範圍內調動。</a:t>
            </a:r>
            <a:endParaRPr lang="zh-TW" altLang="en-US" sz="1600"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xmlns="" val="42327335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1538" y="46001"/>
            <a:ext cx="8072462" cy="954107"/>
          </a:xfrm>
          <a:prstGeom prst="rect">
            <a:avLst/>
          </a:prstGeom>
        </p:spPr>
        <p:txBody>
          <a:bodyPr wrap="square">
            <a:spAutoFit/>
          </a:bodyPr>
          <a:lstStyle/>
          <a:p>
            <a:pPr lvl="0" algn="ct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(20-22)</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白光、紅光、會變色的全彩閃光燈</a:t>
            </a:r>
            <a:r>
              <a:rPr lang="en-US" altLang="zh-TW" sz="24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DFKai-SB" pitchFamily="65" charset="-120"/>
                <a:cs typeface="Times New Roman" panose="02020603050405020304" pitchFamily="18" charset="0"/>
              </a:rPr>
              <a:t>White, Red, or Color </a:t>
            </a:r>
            <a:r>
              <a:rPr lang="en-US" altLang="zh-TW" sz="24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Strobe Lights</a:t>
            </a:r>
            <a:endParaRPr lang="zh-TW" alt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t="1587" b="-3175"/>
          <a:stretch>
            <a:fillRect/>
          </a:stretch>
        </p:blipFill>
        <p:spPr bwMode="auto">
          <a:xfrm>
            <a:off x="3000364" y="1928802"/>
            <a:ext cx="6055184" cy="4572032"/>
          </a:xfrm>
          <a:prstGeom prst="rect">
            <a:avLst/>
          </a:prstGeom>
          <a:solidFill>
            <a:schemeClr val="accent1">
              <a:lumMod val="20000"/>
              <a:lumOff val="80000"/>
              <a:alpha val="13000"/>
            </a:schemeClr>
          </a:solidFill>
          <a:ln cmpd="sng">
            <a:solidFill>
              <a:srgbClr val="FF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矩形 10"/>
          <p:cNvSpPr/>
          <p:nvPr/>
        </p:nvSpPr>
        <p:spPr>
          <a:xfrm>
            <a:off x="71406" y="3842943"/>
            <a:ext cx="2857520" cy="2872205"/>
          </a:xfrm>
          <a:prstGeom prst="rect">
            <a:avLst/>
          </a:prstGeom>
          <a:solidFill>
            <a:schemeClr val="accent3">
              <a:lumMod val="20000"/>
              <a:lumOff val="80000"/>
            </a:schemeClr>
          </a:solidFill>
          <a:ln>
            <a:solidFill>
              <a:schemeClr val="accent6">
                <a:lumMod val="75000"/>
              </a:schemeClr>
            </a:solidFill>
          </a:ln>
          <a:scene3d>
            <a:camera prst="orthographicFront"/>
            <a:lightRig rig="threePt" dir="t"/>
          </a:scene3d>
          <a:sp3d>
            <a:bevelT w="165100" prst="coolSlant"/>
          </a:sp3d>
        </p:spPr>
        <p:txBody>
          <a:bodyPr wrap="square">
            <a:spAutoFit/>
          </a:bodyPr>
          <a:lstStyle/>
          <a:p>
            <a:pPr algn="just">
              <a:buSzPct val="85000"/>
            </a:pPr>
            <a:r>
              <a:rPr lang="zh-TW" altLang="en-US" sz="2200" dirty="0" smtClean="0">
                <a:solidFill>
                  <a:srgbClr val="0000CC"/>
                </a:solidFill>
                <a:latin typeface="Times New Roman" pitchFamily="18" charset="0"/>
                <a:ea typeface="DFKai-SB" pitchFamily="65" charset="-120"/>
                <a:cs typeface="Times New Roman" pitchFamily="18" charset="0"/>
              </a:rPr>
              <a:t>若將</a:t>
            </a:r>
            <a:r>
              <a:rPr lang="en-US" altLang="zh-TW" sz="2200" dirty="0" smtClean="0">
                <a:solidFill>
                  <a:srgbClr val="0000CC"/>
                </a:solidFill>
                <a:latin typeface="Times New Roman" pitchFamily="18" charset="0"/>
                <a:ea typeface="DFKai-SB" pitchFamily="65" charset="-120"/>
                <a:cs typeface="Times New Roman" pitchFamily="18" charset="0"/>
              </a:rPr>
              <a:t>RV</a:t>
            </a:r>
            <a:r>
              <a:rPr lang="zh-TW" altLang="en-US" sz="2200" dirty="0" smtClean="0">
                <a:solidFill>
                  <a:srgbClr val="0000CC"/>
                </a:solidFill>
                <a:latin typeface="Times New Roman" pitchFamily="18" charset="0"/>
                <a:ea typeface="DFKai-SB" pitchFamily="65" charset="-120"/>
                <a:cs typeface="Times New Roman" pitchFamily="18" charset="0"/>
              </a:rPr>
              <a:t>調製桿滑至最下方</a:t>
            </a:r>
            <a:r>
              <a:rPr lang="en-US" altLang="zh-TW" sz="2200" dirty="0" smtClean="0">
                <a:solidFill>
                  <a:srgbClr val="0000CC"/>
                </a:solidFill>
                <a:latin typeface="Times New Roman" pitchFamily="18" charset="0"/>
                <a:ea typeface="DFKai-SB" pitchFamily="65" charset="-120"/>
                <a:cs typeface="Times New Roman" pitchFamily="18" charset="0"/>
              </a:rPr>
              <a:t>,</a:t>
            </a:r>
            <a:r>
              <a:rPr lang="zh-TW" altLang="en-US" sz="2200" dirty="0" smtClean="0">
                <a:solidFill>
                  <a:srgbClr val="0000CC"/>
                </a:solidFill>
                <a:latin typeface="Times New Roman" pitchFamily="18" charset="0"/>
                <a:ea typeface="DFKai-SB" pitchFamily="65" charset="-120"/>
                <a:cs typeface="Times New Roman" pitchFamily="18" charset="0"/>
              </a:rPr>
              <a:t>並按壓</a:t>
            </a:r>
            <a:r>
              <a:rPr lang="en-US" altLang="zh-TW" sz="2200" dirty="0" smtClean="0">
                <a:solidFill>
                  <a:srgbClr val="0000CC"/>
                </a:solidFill>
                <a:latin typeface="Times New Roman" pitchFamily="18" charset="0"/>
                <a:ea typeface="DFKai-SB" pitchFamily="65" charset="-120"/>
                <a:cs typeface="Times New Roman" pitchFamily="18" charset="0"/>
              </a:rPr>
              <a:t>S2</a:t>
            </a:r>
            <a:r>
              <a:rPr lang="zh-TW" altLang="en-US" sz="2200" dirty="0" smtClean="0">
                <a:solidFill>
                  <a:srgbClr val="0000CC"/>
                </a:solidFill>
                <a:latin typeface="Times New Roman" pitchFamily="18" charset="0"/>
                <a:ea typeface="DFKai-SB" pitchFamily="65" charset="-120"/>
                <a:cs typeface="Times New Roman" pitchFamily="18" charset="0"/>
              </a:rPr>
              <a:t>開關</a:t>
            </a:r>
            <a:r>
              <a:rPr lang="en-US" altLang="zh-TW" sz="2200" dirty="0" smtClean="0">
                <a:solidFill>
                  <a:srgbClr val="0000CC"/>
                </a:solidFill>
                <a:latin typeface="Times New Roman" pitchFamily="18" charset="0"/>
                <a:ea typeface="DFKai-SB" pitchFamily="65" charset="-120"/>
                <a:cs typeface="Times New Roman" pitchFamily="18" charset="0"/>
              </a:rPr>
              <a:t>,</a:t>
            </a:r>
            <a:r>
              <a:rPr lang="zh-TW" altLang="en-US" sz="2200" dirty="0" smtClean="0">
                <a:solidFill>
                  <a:srgbClr val="0000CC"/>
                </a:solidFill>
                <a:latin typeface="Times New Roman" pitchFamily="18" charset="0"/>
                <a:ea typeface="DFKai-SB" pitchFamily="65" charset="-120"/>
                <a:cs typeface="Times New Roman" pitchFamily="18" charset="0"/>
              </a:rPr>
              <a:t>使</a:t>
            </a:r>
            <a:r>
              <a:rPr lang="en-US" altLang="zh-TW" sz="2200" dirty="0" smtClean="0">
                <a:solidFill>
                  <a:srgbClr val="0000CC"/>
                </a:solidFill>
                <a:latin typeface="Times New Roman" pitchFamily="18" charset="0"/>
                <a:ea typeface="DFKai-SB" pitchFamily="65" charset="-120"/>
                <a:cs typeface="Times New Roman" pitchFamily="18" charset="0"/>
              </a:rPr>
              <a:t>R5</a:t>
            </a:r>
            <a:r>
              <a:rPr lang="zh-TW" altLang="en-US" sz="2200" dirty="0" smtClean="0">
                <a:solidFill>
                  <a:srgbClr val="0000CC"/>
                </a:solidFill>
                <a:latin typeface="Times New Roman" pitchFamily="18" charset="0"/>
                <a:ea typeface="DFKai-SB" pitchFamily="65" charset="-120"/>
                <a:cs typeface="Times New Roman" pitchFamily="18" charset="0"/>
              </a:rPr>
              <a:t>無作用</a:t>
            </a:r>
            <a:r>
              <a:rPr lang="en-US" altLang="zh-TW" sz="2200" dirty="0" smtClean="0">
                <a:solidFill>
                  <a:srgbClr val="0000CC"/>
                </a:solidFill>
                <a:latin typeface="Times New Roman" pitchFamily="18" charset="0"/>
                <a:ea typeface="DFKai-SB" pitchFamily="65" charset="-120"/>
                <a:cs typeface="Times New Roman" pitchFamily="18" charset="0"/>
              </a:rPr>
              <a:t>,</a:t>
            </a:r>
            <a:r>
              <a:rPr lang="zh-TW" altLang="en-US" sz="2200" dirty="0" smtClean="0">
                <a:solidFill>
                  <a:srgbClr val="0000CC"/>
                </a:solidFill>
                <a:latin typeface="Times New Roman" pitchFamily="18" charset="0"/>
                <a:ea typeface="DFKai-SB" pitchFamily="65" charset="-120"/>
                <a:cs typeface="Times New Roman" pitchFamily="18" charset="0"/>
              </a:rPr>
              <a:t>可得最小有效電阻值。</a:t>
            </a:r>
            <a:endParaRPr lang="en-US" altLang="zh-TW" sz="2200" dirty="0" smtClean="0">
              <a:solidFill>
                <a:srgbClr val="0000CC"/>
              </a:solidFill>
              <a:latin typeface="Times New Roman" pitchFamily="18" charset="0"/>
              <a:ea typeface="DFKai-SB" pitchFamily="65" charset="-120"/>
              <a:cs typeface="Times New Roman" pitchFamily="18" charset="0"/>
            </a:endParaRPr>
          </a:p>
          <a:p>
            <a:pPr algn="just">
              <a:buSzPct val="85000"/>
            </a:pPr>
            <a:r>
              <a:rPr lang="zh-TW" altLang="en-US" sz="2200" dirty="0" smtClean="0">
                <a:solidFill>
                  <a:srgbClr val="0000CC"/>
                </a:solidFill>
                <a:latin typeface="Times New Roman" pitchFamily="18" charset="0"/>
                <a:ea typeface="DFKai-SB" pitchFamily="65" charset="-120"/>
                <a:cs typeface="Times New Roman" pitchFamily="18" charset="0"/>
                <a:sym typeface="Wingdings"/>
              </a:rPr>
              <a:t></a:t>
            </a:r>
            <a:r>
              <a:rPr lang="zh-TW" altLang="en-US" sz="2200" dirty="0" smtClean="0">
                <a:solidFill>
                  <a:srgbClr val="0000CC"/>
                </a:solidFill>
                <a:latin typeface="Times New Roman" pitchFamily="18" charset="0"/>
                <a:ea typeface="DFKai-SB" pitchFamily="65" charset="-120"/>
                <a:cs typeface="Times New Roman" pitchFamily="18" charset="0"/>
              </a:rPr>
              <a:t>可使光閃爍的頻率快到讓人以為</a:t>
            </a:r>
            <a:r>
              <a:rPr lang="en-US" altLang="zh-TW" sz="2200" dirty="0" smtClean="0">
                <a:solidFill>
                  <a:srgbClr val="0000CC"/>
                </a:solidFill>
                <a:latin typeface="Times New Roman" pitchFamily="18" charset="0"/>
                <a:ea typeface="DFKai-SB" pitchFamily="65" charset="-120"/>
                <a:cs typeface="Times New Roman" pitchFamily="18" charset="0"/>
              </a:rPr>
              <a:t>LED</a:t>
            </a:r>
            <a:r>
              <a:rPr lang="zh-TW" altLang="en-US" sz="2200" dirty="0" smtClean="0">
                <a:solidFill>
                  <a:srgbClr val="0000CC"/>
                </a:solidFill>
                <a:latin typeface="Times New Roman" pitchFamily="18" charset="0"/>
                <a:ea typeface="DFKai-SB" pitchFamily="65" charset="-120"/>
                <a:cs typeface="Times New Roman" pitchFamily="18" charset="0"/>
              </a:rPr>
              <a:t>是持續發光，而不是以閃爍式發光。</a:t>
            </a:r>
            <a:endParaRPr lang="en-US" altLang="zh-TW" sz="2200" dirty="0" smtClean="0">
              <a:solidFill>
                <a:srgbClr val="0000CC"/>
              </a:solidFill>
              <a:latin typeface="Times New Roman" pitchFamily="18" charset="0"/>
              <a:ea typeface="DFKai-SB" pitchFamily="65" charset="-120"/>
              <a:cs typeface="Times New Roman" pitchFamily="18" charset="0"/>
            </a:endParaRPr>
          </a:p>
        </p:txBody>
      </p:sp>
      <p:sp>
        <p:nvSpPr>
          <p:cNvPr id="12" name="圓角矩形 11"/>
          <p:cNvSpPr/>
          <p:nvPr/>
        </p:nvSpPr>
        <p:spPr>
          <a:xfrm>
            <a:off x="3071802" y="1928802"/>
            <a:ext cx="2214578" cy="2928958"/>
          </a:xfrm>
          <a:prstGeom prst="roundRect">
            <a:avLst/>
          </a:prstGeom>
          <a:noFill/>
          <a:ln w="31750">
            <a:solidFill>
              <a:srgbClr val="0000CC"/>
            </a:solidFill>
            <a:prstDash val="dash"/>
          </a:ln>
          <a:effectLst/>
        </p:spPr>
        <p:txBody>
          <a:bodyPr wrap="square" rtlCol="0" anchor="ctr">
            <a:no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grpSp>
        <p:nvGrpSpPr>
          <p:cNvPr id="21" name="群組 20"/>
          <p:cNvGrpSpPr/>
          <p:nvPr/>
        </p:nvGrpSpPr>
        <p:grpSpPr>
          <a:xfrm>
            <a:off x="214282" y="1928827"/>
            <a:ext cx="2500329" cy="1785925"/>
            <a:chOff x="285721" y="1857389"/>
            <a:chExt cx="2500329" cy="1785925"/>
          </a:xfrm>
        </p:grpSpPr>
        <p:pic>
          <p:nvPicPr>
            <p:cNvPr id="1026" name="Picture 2"/>
            <p:cNvPicPr>
              <a:picLocks noChangeAspect="1" noChangeArrowheads="1"/>
            </p:cNvPicPr>
            <p:nvPr/>
          </p:nvPicPr>
          <p:blipFill>
            <a:blip r:embed="rId4"/>
            <a:srcRect/>
            <a:stretch>
              <a:fillRect/>
            </a:stretch>
          </p:blipFill>
          <p:spPr bwMode="auto">
            <a:xfrm rot="5400000">
              <a:off x="490620" y="2461670"/>
              <a:ext cx="1774562" cy="566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a:srcRect/>
            <a:stretch>
              <a:fillRect/>
            </a:stretch>
          </p:blipFill>
          <p:spPr bwMode="auto">
            <a:xfrm rot="5400000">
              <a:off x="1680522" y="2513772"/>
              <a:ext cx="1713894" cy="497163"/>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a:srcRect/>
            <a:stretch>
              <a:fillRect/>
            </a:stretch>
          </p:blipFill>
          <p:spPr bwMode="auto">
            <a:xfrm rot="5400000">
              <a:off x="1077459" y="2434789"/>
              <a:ext cx="1774562" cy="642487"/>
            </a:xfrm>
            <a:prstGeom prst="rect">
              <a:avLst/>
            </a:prstGeom>
            <a:noFill/>
            <a:ln w="9525">
              <a:noFill/>
              <a:miter lim="800000"/>
              <a:headEnd/>
              <a:tailEnd/>
            </a:ln>
            <a:effectLst/>
          </p:spPr>
        </p:pic>
        <p:pic>
          <p:nvPicPr>
            <p:cNvPr id="4" name="Picture 2"/>
            <p:cNvPicPr>
              <a:picLocks noChangeAspect="1" noChangeArrowheads="1"/>
            </p:cNvPicPr>
            <p:nvPr/>
          </p:nvPicPr>
          <p:blipFill>
            <a:blip r:embed="rId7"/>
            <a:srcRect/>
            <a:stretch>
              <a:fillRect/>
            </a:stretch>
          </p:blipFill>
          <p:spPr bwMode="auto">
            <a:xfrm rot="16200000">
              <a:off x="-267311" y="2473728"/>
              <a:ext cx="1648411" cy="542348"/>
            </a:xfrm>
            <a:prstGeom prst="rect">
              <a:avLst/>
            </a:prstGeom>
            <a:noFill/>
            <a:ln w="9525">
              <a:noFill/>
              <a:miter lim="800000"/>
              <a:headEnd/>
              <a:tailEnd/>
            </a:ln>
            <a:effectLst/>
          </p:spPr>
        </p:pic>
        <p:sp>
          <p:nvSpPr>
            <p:cNvPr id="14" name="向右箭號 13"/>
            <p:cNvSpPr/>
            <p:nvPr/>
          </p:nvSpPr>
          <p:spPr>
            <a:xfrm>
              <a:off x="910802" y="2554010"/>
              <a:ext cx="187525" cy="253325"/>
            </a:xfrm>
            <a:prstGeom prst="rightArrow">
              <a:avLst/>
            </a:prstGeom>
            <a:gradFill>
              <a:gsLst>
                <a:gs pos="0">
                  <a:schemeClr val="accent1">
                    <a:lumMod val="20000"/>
                    <a:lumOff val="80000"/>
                  </a:schemeClr>
                </a:gs>
                <a:gs pos="60000">
                  <a:schemeClr val="bg1"/>
                </a:gs>
                <a:gs pos="100000">
                  <a:schemeClr val="accent1">
                    <a:tint val="23500"/>
                    <a:satMod val="160000"/>
                  </a:schemeClr>
                </a:gs>
              </a:gsLst>
              <a:lin ang="5400000" scaled="0"/>
            </a:gradFill>
            <a:ln w="25400" cap="sq" cmpd="sng">
              <a:solidFill>
                <a:srgbClr val="0000CC"/>
              </a:solidFill>
            </a:ln>
            <a:effectLst/>
          </p:spPr>
          <p:txBody>
            <a:bodyPr wrap="square" rtlCol="0" anchor="ctr">
              <a:sp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grpSp>
      <p:sp>
        <p:nvSpPr>
          <p:cNvPr id="15" name="矩形 14"/>
          <p:cNvSpPr/>
          <p:nvPr/>
        </p:nvSpPr>
        <p:spPr>
          <a:xfrm>
            <a:off x="214282" y="1000108"/>
            <a:ext cx="8858280" cy="830997"/>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p:spPr>
        <p:txBody>
          <a:bodyPr wrap="square">
            <a:spAutoFit/>
          </a:bodyPr>
          <a:lstStyle/>
          <a:p>
            <a:pPr lvl="0">
              <a:buSzPct val="85000"/>
            </a:pPr>
            <a:r>
              <a:rPr lang="zh-TW" altLang="en-US" sz="2400" dirty="0" smtClean="0">
                <a:solidFill>
                  <a:prstClr val="black"/>
                </a:solidFill>
                <a:latin typeface="Times New Roman" pitchFamily="18" charset="0"/>
                <a:ea typeface="DFKai-SB" pitchFamily="65" charset="-120"/>
                <a:cs typeface="Times New Roman" pitchFamily="18" charset="0"/>
              </a:rPr>
              <a:t>電路</a:t>
            </a:r>
            <a:r>
              <a:rPr lang="en-US" altLang="zh-TW" sz="2400" dirty="0" smtClean="0">
                <a:solidFill>
                  <a:prstClr val="black"/>
                </a:solidFill>
                <a:latin typeface="Times New Roman" pitchFamily="18" charset="0"/>
                <a:ea typeface="DFKai-SB" pitchFamily="65" charset="-120"/>
                <a:cs typeface="Times New Roman" pitchFamily="18" charset="0"/>
              </a:rPr>
              <a:t>19</a:t>
            </a:r>
            <a:r>
              <a:rPr lang="zh-TW" altLang="en-US" sz="2400" dirty="0" smtClean="0">
                <a:solidFill>
                  <a:prstClr val="black"/>
                </a:solidFill>
                <a:effectLst>
                  <a:outerShdw blurRad="50800" dist="50800" dir="5400000" algn="ctr" rotWithShape="0">
                    <a:prstClr val="white"/>
                  </a:outerShdw>
                </a:effectLst>
                <a:latin typeface="Times New Roman" pitchFamily="18" charset="0"/>
                <a:ea typeface="DFKai-SB" pitchFamily="65" charset="-120"/>
                <a:cs typeface="Times New Roman" pitchFamily="18" charset="0"/>
              </a:rPr>
              <a:t>中的</a:t>
            </a:r>
            <a:r>
              <a:rPr lang="zh-TW" altLang="en-US" sz="2400" b="1" dirty="0" smtClean="0">
                <a:solidFill>
                  <a:srgbClr val="FF0000"/>
                </a:solidFill>
                <a:latin typeface="Times New Roman" pitchFamily="18" charset="0"/>
                <a:ea typeface="DFKai-SB" pitchFamily="65" charset="-120"/>
                <a:cs typeface="Times New Roman" pitchFamily="18" charset="0"/>
              </a:rPr>
              <a:t>揚聲器</a:t>
            </a:r>
            <a:r>
              <a:rPr lang="zh-TW" altLang="en-US" sz="2400" dirty="0" smtClean="0">
                <a:solidFill>
                  <a:prstClr val="black"/>
                </a:solidFill>
                <a:latin typeface="Times New Roman" pitchFamily="18" charset="0"/>
                <a:ea typeface="DFKai-SB" pitchFamily="65" charset="-120"/>
                <a:cs typeface="Times New Roman" pitchFamily="18" charset="0"/>
              </a:rPr>
              <a:t>分別以</a:t>
            </a:r>
            <a:r>
              <a:rPr lang="en-US" altLang="zh-TW" sz="2400" dirty="0" smtClean="0">
                <a:solidFill>
                  <a:srgbClr val="0000CC"/>
                </a:solidFill>
                <a:latin typeface="Times New Roman" pitchFamily="18" charset="0"/>
                <a:ea typeface="DFKai-SB" pitchFamily="65" charset="-120"/>
                <a:cs typeface="Times New Roman" pitchFamily="18" charset="0"/>
              </a:rPr>
              <a:t>(1)</a:t>
            </a:r>
            <a:r>
              <a:rPr lang="zh-TW" altLang="en-US" sz="2400" dirty="0" smtClean="0">
                <a:solidFill>
                  <a:srgbClr val="0000CC"/>
                </a:solidFill>
                <a:latin typeface="Times New Roman" pitchFamily="18" charset="0"/>
                <a:ea typeface="DFKai-SB" pitchFamily="65" charset="-120"/>
                <a:cs typeface="Times New Roman" pitchFamily="18" charset="0"/>
              </a:rPr>
              <a:t>白色</a:t>
            </a:r>
            <a:r>
              <a:rPr lang="en-US" altLang="zh-TW" sz="2400" dirty="0" smtClean="0">
                <a:solidFill>
                  <a:srgbClr val="0000CC"/>
                </a:solidFill>
                <a:latin typeface="Times New Roman" pitchFamily="18" charset="0"/>
                <a:ea typeface="DFKai-SB" pitchFamily="65" charset="-120"/>
                <a:cs typeface="Times New Roman" pitchFamily="18" charset="0"/>
              </a:rPr>
              <a:t>LED</a:t>
            </a:r>
            <a:r>
              <a:rPr lang="zh-TW" altLang="en-US" sz="2400" dirty="0" smtClean="0">
                <a:solidFill>
                  <a:srgbClr val="0000CC"/>
                </a:solidFill>
                <a:latin typeface="Times New Roman" pitchFamily="18" charset="0"/>
                <a:ea typeface="DFKai-SB" pitchFamily="65" charset="-120"/>
                <a:cs typeface="Times New Roman" pitchFamily="18" charset="0"/>
              </a:rPr>
              <a:t> </a:t>
            </a:r>
            <a:r>
              <a:rPr lang="en-US" altLang="zh-TW" sz="2400" dirty="0" smtClean="0">
                <a:solidFill>
                  <a:srgbClr val="0000CC"/>
                </a:solidFill>
                <a:latin typeface="Times New Roman" pitchFamily="18" charset="0"/>
                <a:ea typeface="DFKai-SB" pitchFamily="65" charset="-120"/>
                <a:cs typeface="Times New Roman" pitchFamily="18" charset="0"/>
              </a:rPr>
              <a:t>D6</a:t>
            </a:r>
            <a:r>
              <a:rPr lang="zh-TW" altLang="en-US" sz="2400" dirty="0" smtClean="0">
                <a:solidFill>
                  <a:srgbClr val="0000CC"/>
                </a:solidFill>
                <a:latin typeface="Times New Roman" pitchFamily="18" charset="0"/>
                <a:ea typeface="DFKai-SB" pitchFamily="65" charset="-120"/>
                <a:cs typeface="Times New Roman" pitchFamily="18" charset="0"/>
              </a:rPr>
              <a:t>、</a:t>
            </a:r>
            <a:r>
              <a:rPr lang="en-US" altLang="zh-TW" sz="2400" dirty="0" smtClean="0">
                <a:solidFill>
                  <a:srgbClr val="0000CC"/>
                </a:solidFill>
                <a:latin typeface="Times New Roman" pitchFamily="18" charset="0"/>
                <a:ea typeface="DFKai-SB" pitchFamily="65" charset="-120"/>
                <a:cs typeface="Times New Roman" pitchFamily="18" charset="0"/>
              </a:rPr>
              <a:t>(2)</a:t>
            </a:r>
            <a:r>
              <a:rPr lang="zh-TW" altLang="en-US" sz="2400" dirty="0" smtClean="0">
                <a:solidFill>
                  <a:srgbClr val="0000CC"/>
                </a:solidFill>
                <a:latin typeface="Times New Roman" pitchFamily="18" charset="0"/>
                <a:ea typeface="DFKai-SB" pitchFamily="65" charset="-120"/>
                <a:cs typeface="Times New Roman" pitchFamily="18" charset="0"/>
              </a:rPr>
              <a:t>紅光</a:t>
            </a:r>
            <a:r>
              <a:rPr lang="en-US" altLang="zh-TW" sz="2400" dirty="0" smtClean="0">
                <a:solidFill>
                  <a:srgbClr val="0000CC"/>
                </a:solidFill>
                <a:latin typeface="Times New Roman" pitchFamily="18" charset="0"/>
                <a:ea typeface="DFKai-SB" pitchFamily="65" charset="-120"/>
                <a:cs typeface="Times New Roman" pitchFamily="18" charset="0"/>
              </a:rPr>
              <a:t>LED</a:t>
            </a:r>
            <a:r>
              <a:rPr lang="zh-TW" altLang="en-US" sz="2400" dirty="0" smtClean="0">
                <a:solidFill>
                  <a:srgbClr val="0000CC"/>
                </a:solidFill>
                <a:latin typeface="Times New Roman" pitchFamily="18" charset="0"/>
                <a:ea typeface="DFKai-SB" pitchFamily="65" charset="-120"/>
                <a:cs typeface="Times New Roman" pitchFamily="18" charset="0"/>
              </a:rPr>
              <a:t> </a:t>
            </a:r>
            <a:r>
              <a:rPr lang="en-US" altLang="zh-TW" sz="2400" dirty="0" smtClean="0">
                <a:solidFill>
                  <a:srgbClr val="0000CC"/>
                </a:solidFill>
                <a:latin typeface="Times New Roman" pitchFamily="18" charset="0"/>
                <a:ea typeface="DFKai-SB" pitchFamily="65" charset="-120"/>
                <a:cs typeface="Times New Roman" pitchFamily="18" charset="0"/>
              </a:rPr>
              <a:t>D1</a:t>
            </a:r>
            <a:r>
              <a:rPr lang="zh-TW" altLang="en-US" sz="2400" dirty="0" smtClean="0">
                <a:solidFill>
                  <a:srgbClr val="0000CC"/>
                </a:solidFill>
                <a:latin typeface="Times New Roman" pitchFamily="18" charset="0"/>
                <a:ea typeface="DFKai-SB" pitchFamily="65" charset="-120"/>
                <a:cs typeface="Times New Roman" pitchFamily="18" charset="0"/>
              </a:rPr>
              <a:t>、和</a:t>
            </a:r>
            <a:r>
              <a:rPr lang="en-US" altLang="zh-TW" sz="2400" dirty="0" smtClean="0">
                <a:solidFill>
                  <a:srgbClr val="0000CC"/>
                </a:solidFill>
                <a:latin typeface="Times New Roman" pitchFamily="18" charset="0"/>
                <a:ea typeface="DFKai-SB" pitchFamily="65" charset="-120"/>
                <a:cs typeface="Times New Roman" pitchFamily="18" charset="0"/>
              </a:rPr>
              <a:t>(3)</a:t>
            </a:r>
            <a:r>
              <a:rPr lang="zh-TW" altLang="en-US" sz="2400" dirty="0" smtClean="0">
                <a:solidFill>
                  <a:srgbClr val="0000CC"/>
                </a:solidFill>
                <a:latin typeface="Times New Roman" pitchFamily="18" charset="0"/>
                <a:ea typeface="DFKai-SB" pitchFamily="65" charset="-120"/>
                <a:cs typeface="Times New Roman" pitchFamily="18" charset="0"/>
              </a:rPr>
              <a:t>全彩的</a:t>
            </a:r>
            <a:r>
              <a:rPr lang="en-US" altLang="zh-TW" sz="2400" dirty="0" smtClean="0">
                <a:solidFill>
                  <a:srgbClr val="0000CC"/>
                </a:solidFill>
                <a:latin typeface="Times New Roman" pitchFamily="18" charset="0"/>
                <a:ea typeface="DFKai-SB" pitchFamily="65" charset="-120"/>
                <a:cs typeface="Times New Roman" pitchFamily="18" charset="0"/>
              </a:rPr>
              <a:t>LED</a:t>
            </a:r>
            <a:r>
              <a:rPr lang="zh-TW" altLang="en-US" sz="2400" dirty="0" smtClean="0">
                <a:solidFill>
                  <a:srgbClr val="0000CC"/>
                </a:solidFill>
                <a:latin typeface="Times New Roman" pitchFamily="18" charset="0"/>
                <a:ea typeface="DFKai-SB" pitchFamily="65" charset="-120"/>
                <a:cs typeface="Times New Roman" pitchFamily="18" charset="0"/>
              </a:rPr>
              <a:t> </a:t>
            </a:r>
            <a:r>
              <a:rPr lang="en-US" altLang="zh-TW" sz="2400" dirty="0" smtClean="0">
                <a:solidFill>
                  <a:srgbClr val="0000CC"/>
                </a:solidFill>
                <a:latin typeface="Times New Roman" pitchFamily="18" charset="0"/>
                <a:ea typeface="DFKai-SB" pitchFamily="65" charset="-120"/>
                <a:cs typeface="Times New Roman" pitchFamily="18" charset="0"/>
              </a:rPr>
              <a:t>D8</a:t>
            </a:r>
            <a:r>
              <a:rPr lang="zh-TW" altLang="en-US" sz="2400" dirty="0" smtClean="0">
                <a:solidFill>
                  <a:prstClr val="black"/>
                </a:solidFill>
                <a:latin typeface="Times New Roman" pitchFamily="18" charset="0"/>
                <a:ea typeface="DFKai-SB" pitchFamily="65" charset="-120"/>
                <a:cs typeface="Times New Roman" pitchFamily="18" charset="0"/>
              </a:rPr>
              <a:t>取代，可得白光、紅光、會變色的全彩閃光燈！</a:t>
            </a:r>
          </a:p>
        </p:txBody>
      </p:sp>
    </p:spTree>
    <p:extLst>
      <p:ext uri="{BB962C8B-B14F-4D97-AF65-F5344CB8AC3E}">
        <p14:creationId xmlns:p14="http://schemas.microsoft.com/office/powerpoint/2010/main" xmlns="" val="17869088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85720" y="571480"/>
            <a:ext cx="8572560" cy="1549142"/>
          </a:xfrm>
          <a:prstGeom prst="rect">
            <a:avLst/>
          </a:prstGeom>
        </p:spPr>
        <p:txBody>
          <a:bodyPr wrap="square">
            <a:spAutoFit/>
          </a:bodyPr>
          <a:lstStyle/>
          <a:p>
            <a:pPr marL="268288" lvl="0" indent="-268288">
              <a:spcBef>
                <a:spcPts val="400"/>
              </a:spcBef>
              <a:buFont typeface="Wingdings" pitchFamily="2" charset="2"/>
              <a:buAutoNum type="circleNumWdWhitePlain"/>
            </a:pPr>
            <a:r>
              <a:rPr lang="zh-TW" altLang="en-US" sz="2200" dirty="0" smtClean="0">
                <a:solidFill>
                  <a:prstClr val="black"/>
                </a:solidFill>
                <a:latin typeface="Times New Roman" pitchFamily="18" charset="0"/>
                <a:ea typeface="DFKai-SB" pitchFamily="65" charset="-120"/>
                <a:cs typeface="Times New Roman" pitchFamily="18" charset="0"/>
              </a:rPr>
              <a:t>電路</a:t>
            </a:r>
            <a:r>
              <a:rPr lang="en-US" altLang="zh-TW" sz="2200" dirty="0" smtClean="0">
                <a:solidFill>
                  <a:prstClr val="black"/>
                </a:solidFill>
                <a:latin typeface="Times New Roman" pitchFamily="18" charset="0"/>
                <a:ea typeface="DFKai-SB" pitchFamily="65" charset="-120"/>
                <a:cs typeface="Times New Roman" pitchFamily="18" charset="0"/>
              </a:rPr>
              <a:t>19</a:t>
            </a:r>
            <a:r>
              <a:rPr lang="zh-TW" altLang="en-US" sz="2200" dirty="0" smtClean="0">
                <a:solidFill>
                  <a:prstClr val="black"/>
                </a:solidFill>
                <a:latin typeface="Times New Roman" pitchFamily="18" charset="0"/>
                <a:ea typeface="DFKai-SB" pitchFamily="65" charset="-120"/>
                <a:cs typeface="Times New Roman" pitchFamily="18" charset="0"/>
              </a:rPr>
              <a:t>中</a:t>
            </a:r>
            <a:r>
              <a:rPr lang="en-US" altLang="zh-TW" sz="2200" dirty="0" smtClean="0">
                <a:solidFill>
                  <a:prstClr val="black"/>
                </a:solidFill>
                <a:latin typeface="Times New Roman" pitchFamily="18" charset="0"/>
                <a:ea typeface="DFKai-SB" pitchFamily="65" charset="-120"/>
                <a:cs typeface="Times New Roman" pitchFamily="18" charset="0"/>
              </a:rPr>
              <a:t>, </a:t>
            </a:r>
            <a:r>
              <a:rPr lang="zh-TW" altLang="en-US" sz="2200" dirty="0" smtClean="0">
                <a:solidFill>
                  <a:prstClr val="black"/>
                </a:solidFill>
                <a:latin typeface="Times New Roman" pitchFamily="18" charset="0"/>
                <a:ea typeface="DFKai-SB" pitchFamily="65" charset="-120"/>
                <a:cs typeface="Times New Roman" pitchFamily="18" charset="0"/>
              </a:rPr>
              <a:t>緊鄰揚聲器的 </a:t>
            </a:r>
            <a:r>
              <a:rPr lang="en-US" altLang="zh-TW" sz="2200" dirty="0" smtClean="0">
                <a:solidFill>
                  <a:prstClr val="black"/>
                </a:solidFill>
                <a:latin typeface="Times New Roman" pitchFamily="18" charset="0"/>
                <a:ea typeface="DFKai-SB" pitchFamily="65" charset="-120"/>
                <a:cs typeface="Times New Roman" pitchFamily="18" charset="0"/>
              </a:rPr>
              <a:t>3-snap wire</a:t>
            </a:r>
            <a:r>
              <a:rPr lang="zh-TW" altLang="en-US" sz="2200" dirty="0" smtClean="0">
                <a:solidFill>
                  <a:prstClr val="black"/>
                </a:solidFill>
                <a:latin typeface="Times New Roman" pitchFamily="18" charset="0"/>
                <a:ea typeface="DFKai-SB" pitchFamily="65" charset="-120"/>
                <a:cs typeface="Times New Roman" pitchFamily="18" charset="0"/>
              </a:rPr>
              <a:t>            </a:t>
            </a:r>
            <a:r>
              <a:rPr lang="en-US" altLang="zh-TW" sz="2200" dirty="0" smtClean="0">
                <a:solidFill>
                  <a:prstClr val="black"/>
                </a:solidFill>
                <a:latin typeface="Times New Roman" pitchFamily="18" charset="0"/>
                <a:ea typeface="DFKai-SB" pitchFamily="65" charset="-120"/>
                <a:cs typeface="Times New Roman" pitchFamily="18" charset="0"/>
              </a:rPr>
              <a:t>,</a:t>
            </a:r>
            <a:r>
              <a:rPr lang="zh-TW" altLang="en-US" sz="2200" dirty="0" smtClean="0">
                <a:solidFill>
                  <a:prstClr val="black"/>
                </a:solidFill>
                <a:latin typeface="Times New Roman" pitchFamily="18" charset="0"/>
                <a:ea typeface="DFKai-SB" pitchFamily="65" charset="-120"/>
                <a:cs typeface="Times New Roman" pitchFamily="18" charset="0"/>
              </a:rPr>
              <a:t>以白色</a:t>
            </a:r>
            <a:r>
              <a:rPr lang="en-US" altLang="zh-TW" sz="2200" dirty="0" smtClean="0">
                <a:solidFill>
                  <a:prstClr val="black"/>
                </a:solidFill>
                <a:latin typeface="Times New Roman" pitchFamily="18" charset="0"/>
                <a:ea typeface="DFKai-SB" pitchFamily="65" charset="-120"/>
                <a:cs typeface="Times New Roman" pitchFamily="18" charset="0"/>
              </a:rPr>
              <a:t>LED</a:t>
            </a:r>
            <a:r>
              <a:rPr lang="zh-TW" altLang="en-US" sz="2200" dirty="0" smtClean="0">
                <a:solidFill>
                  <a:prstClr val="black"/>
                </a:solidFill>
                <a:latin typeface="Times New Roman" pitchFamily="18" charset="0"/>
                <a:ea typeface="DFKai-SB" pitchFamily="65" charset="-120"/>
                <a:cs typeface="Times New Roman" pitchFamily="18" charset="0"/>
              </a:rPr>
              <a:t> </a:t>
            </a:r>
            <a:r>
              <a:rPr lang="en-US" altLang="zh-TW" sz="2200" dirty="0" smtClean="0">
                <a:solidFill>
                  <a:prstClr val="black"/>
                </a:solidFill>
                <a:latin typeface="Times New Roman" pitchFamily="18" charset="0"/>
                <a:ea typeface="DFKai-SB" pitchFamily="65" charset="-120"/>
                <a:cs typeface="Times New Roman" pitchFamily="18" charset="0"/>
              </a:rPr>
              <a:t>D6</a:t>
            </a:r>
            <a:r>
              <a:rPr lang="zh-TW" altLang="en-US" sz="2200" dirty="0" smtClean="0">
                <a:solidFill>
                  <a:prstClr val="black"/>
                </a:solidFill>
                <a:latin typeface="Times New Roman" pitchFamily="18" charset="0"/>
                <a:ea typeface="DFKai-SB" pitchFamily="65" charset="-120"/>
                <a:cs typeface="Times New Roman" pitchFamily="18" charset="0"/>
              </a:rPr>
              <a:t>取代。</a:t>
            </a:r>
          </a:p>
          <a:p>
            <a:pPr marL="268288" lvl="0" indent="-268288">
              <a:spcBef>
                <a:spcPts val="400"/>
              </a:spcBef>
              <a:buFont typeface="Wingdings" pitchFamily="2" charset="2"/>
              <a:buAutoNum type="circleNumWdWhitePlain"/>
            </a:pPr>
            <a:r>
              <a:rPr lang="zh-TW" altLang="en-US" sz="2200" dirty="0" smtClean="0">
                <a:solidFill>
                  <a:prstClr val="black"/>
                </a:solidFill>
                <a:latin typeface="Times New Roman" pitchFamily="18" charset="0"/>
                <a:ea typeface="DFKai-SB" pitchFamily="65" charset="-120"/>
                <a:cs typeface="Times New Roman" pitchFamily="18" charset="0"/>
              </a:rPr>
              <a:t>打開</a:t>
            </a:r>
            <a:r>
              <a:rPr lang="en-US" altLang="zh-TW" sz="2200" dirty="0" smtClean="0">
                <a:solidFill>
                  <a:prstClr val="black"/>
                </a:solidFill>
                <a:latin typeface="Times New Roman" pitchFamily="18" charset="0"/>
                <a:ea typeface="DFKai-SB" pitchFamily="65" charset="-120"/>
                <a:cs typeface="Times New Roman" pitchFamily="18" charset="0"/>
              </a:rPr>
              <a:t>S1</a:t>
            </a:r>
            <a:r>
              <a:rPr lang="zh-TW" altLang="en-US" sz="2200" dirty="0" smtClean="0">
                <a:solidFill>
                  <a:prstClr val="black"/>
                </a:solidFill>
                <a:latin typeface="Times New Roman" pitchFamily="18" charset="0"/>
                <a:ea typeface="DFKai-SB" pitchFamily="65" charset="-120"/>
                <a:cs typeface="Times New Roman" pitchFamily="18" charset="0"/>
              </a:rPr>
              <a:t>開關</a:t>
            </a:r>
            <a:r>
              <a:rPr lang="en-US" altLang="zh-TW" sz="2200" dirty="0" smtClean="0">
                <a:solidFill>
                  <a:prstClr val="black"/>
                </a:solidFill>
                <a:latin typeface="Times New Roman" pitchFamily="18" charset="0"/>
                <a:ea typeface="DFKai-SB" pitchFamily="65" charset="-120"/>
                <a:cs typeface="Times New Roman" pitchFamily="18" charset="0"/>
              </a:rPr>
              <a:t>, </a:t>
            </a:r>
            <a:r>
              <a:rPr lang="zh-TW" altLang="en-US" sz="2200" dirty="0" smtClean="0">
                <a:solidFill>
                  <a:prstClr val="black"/>
                </a:solidFill>
                <a:latin typeface="Times New Roman" pitchFamily="18" charset="0"/>
                <a:ea typeface="DFKai-SB" pitchFamily="65" charset="-120"/>
                <a:cs typeface="Times New Roman" pitchFamily="18" charset="0"/>
              </a:rPr>
              <a:t>啟動電路</a:t>
            </a:r>
            <a:r>
              <a:rPr lang="en-US" altLang="zh-TW" sz="2200" dirty="0" smtClean="0">
                <a:solidFill>
                  <a:prstClr val="black"/>
                </a:solidFill>
                <a:latin typeface="Times New Roman" pitchFamily="18" charset="0"/>
                <a:ea typeface="DFKai-SB" pitchFamily="65" charset="-120"/>
                <a:cs typeface="Times New Roman" pitchFamily="18" charset="0"/>
              </a:rPr>
              <a:t>; </a:t>
            </a:r>
            <a:r>
              <a:rPr lang="zh-TW" altLang="en-US" sz="2200" dirty="0" smtClean="0">
                <a:solidFill>
                  <a:prstClr val="black"/>
                </a:solidFill>
                <a:latin typeface="Times New Roman" pitchFamily="18" charset="0"/>
                <a:ea typeface="DFKai-SB" pitchFamily="65" charset="-120"/>
                <a:cs typeface="Times New Roman" pitchFamily="18" charset="0"/>
              </a:rPr>
              <a:t>由調整</a:t>
            </a:r>
            <a:r>
              <a:rPr lang="en-US" altLang="zh-TW" sz="2200" dirty="0" smtClean="0">
                <a:solidFill>
                  <a:prstClr val="black"/>
                </a:solidFill>
                <a:latin typeface="Times New Roman" pitchFamily="18" charset="0"/>
                <a:ea typeface="DFKai-SB" pitchFamily="65" charset="-120"/>
                <a:cs typeface="Times New Roman" pitchFamily="18" charset="0"/>
              </a:rPr>
              <a:t>RV</a:t>
            </a:r>
            <a:r>
              <a:rPr lang="zh-TW" altLang="en-US" sz="2200" dirty="0" smtClean="0">
                <a:solidFill>
                  <a:prstClr val="black"/>
                </a:solidFill>
                <a:latin typeface="Times New Roman" pitchFamily="18" charset="0"/>
                <a:ea typeface="DFKai-SB" pitchFamily="65" charset="-120"/>
                <a:cs typeface="Times New Roman" pitchFamily="18" charset="0"/>
              </a:rPr>
              <a:t>電阻值＋切換</a:t>
            </a:r>
            <a:r>
              <a:rPr lang="en-US" altLang="zh-TW" sz="2200" dirty="0" smtClean="0">
                <a:solidFill>
                  <a:prstClr val="black"/>
                </a:solidFill>
                <a:latin typeface="Times New Roman" pitchFamily="18" charset="0"/>
                <a:ea typeface="DFKai-SB" pitchFamily="65" charset="-120"/>
                <a:cs typeface="Times New Roman" pitchFamily="18" charset="0"/>
              </a:rPr>
              <a:t>S2</a:t>
            </a:r>
            <a:r>
              <a:rPr lang="zh-TW" altLang="en-US" sz="2200" dirty="0" smtClean="0">
                <a:solidFill>
                  <a:prstClr val="black"/>
                </a:solidFill>
                <a:latin typeface="Times New Roman" pitchFamily="18" charset="0"/>
                <a:ea typeface="DFKai-SB" pitchFamily="65" charset="-120"/>
                <a:cs typeface="Times New Roman" pitchFamily="18" charset="0"/>
              </a:rPr>
              <a:t>開關</a:t>
            </a:r>
            <a:r>
              <a:rPr lang="en-US" altLang="zh-TW" sz="2200" dirty="0" smtClean="0">
                <a:solidFill>
                  <a:prstClr val="black"/>
                </a:solidFill>
                <a:latin typeface="Times New Roman" pitchFamily="18" charset="0"/>
                <a:ea typeface="DFKai-SB" pitchFamily="65" charset="-120"/>
                <a:cs typeface="Times New Roman" pitchFamily="18" charset="0"/>
              </a:rPr>
              <a:t>,</a:t>
            </a:r>
            <a:r>
              <a:rPr lang="zh-TW" altLang="en-US" sz="2200" dirty="0" smtClean="0">
                <a:solidFill>
                  <a:prstClr val="black"/>
                </a:solidFill>
                <a:latin typeface="Times New Roman" pitchFamily="18" charset="0"/>
                <a:ea typeface="DFKai-SB" pitchFamily="65" charset="-120"/>
                <a:cs typeface="Times New Roman" pitchFamily="18" charset="0"/>
              </a:rPr>
              <a:t>控制</a:t>
            </a:r>
            <a:r>
              <a:rPr lang="en-US" altLang="zh-TW" sz="2200" dirty="0" smtClean="0">
                <a:solidFill>
                  <a:prstClr val="black"/>
                </a:solidFill>
                <a:latin typeface="Times New Roman" pitchFamily="18" charset="0"/>
                <a:ea typeface="DFKai-SB" pitchFamily="65" charset="-120"/>
                <a:cs typeface="Times New Roman" pitchFamily="18" charset="0"/>
              </a:rPr>
              <a:t>U23</a:t>
            </a:r>
            <a:r>
              <a:rPr lang="zh-TW" altLang="en-US" sz="2200" dirty="0" smtClean="0">
                <a:solidFill>
                  <a:prstClr val="black"/>
                </a:solidFill>
                <a:latin typeface="Times New Roman" pitchFamily="18" charset="0"/>
                <a:ea typeface="DFKai-SB" pitchFamily="65" charset="-120"/>
                <a:cs typeface="Times New Roman" pitchFamily="18" charset="0"/>
              </a:rPr>
              <a:t>輸出的閃爍速率，以控制</a:t>
            </a:r>
            <a:r>
              <a:rPr lang="en-US" altLang="zh-TW" sz="2200" dirty="0" smtClean="0">
                <a:solidFill>
                  <a:prstClr val="black"/>
                </a:solidFill>
                <a:latin typeface="Times New Roman" pitchFamily="18" charset="0"/>
                <a:ea typeface="DFKai-SB" pitchFamily="65" charset="-120"/>
                <a:cs typeface="Times New Roman" pitchFamily="18" charset="0"/>
              </a:rPr>
              <a:t>D6</a:t>
            </a:r>
            <a:r>
              <a:rPr lang="zh-TW" altLang="en-US" sz="2200" dirty="0" smtClean="0">
                <a:solidFill>
                  <a:prstClr val="black"/>
                </a:solidFill>
                <a:latin typeface="Times New Roman" pitchFamily="18" charset="0"/>
                <a:ea typeface="DFKai-SB" pitchFamily="65" charset="-120"/>
                <a:cs typeface="Times New Roman" pitchFamily="18" charset="0"/>
              </a:rPr>
              <a:t>白光閃爍和和</a:t>
            </a:r>
            <a:r>
              <a:rPr lang="en-US" altLang="zh-TW" sz="2200" dirty="0" smtClean="0">
                <a:solidFill>
                  <a:prstClr val="black"/>
                </a:solidFill>
                <a:latin typeface="Times New Roman" pitchFamily="18" charset="0"/>
                <a:ea typeface="DFKai-SB" pitchFamily="65" charset="-120"/>
                <a:cs typeface="Times New Roman" pitchFamily="18" charset="0"/>
              </a:rPr>
              <a:t>SP</a:t>
            </a:r>
            <a:r>
              <a:rPr lang="zh-TW" altLang="en-US" sz="2200" dirty="0" smtClean="0">
                <a:solidFill>
                  <a:prstClr val="black"/>
                </a:solidFill>
                <a:latin typeface="Times New Roman" pitchFamily="18" charset="0"/>
                <a:ea typeface="DFKai-SB" pitchFamily="65" charset="-120"/>
                <a:cs typeface="Times New Roman" pitchFamily="18" charset="0"/>
              </a:rPr>
              <a:t>發聲的速率。</a:t>
            </a:r>
            <a:endParaRPr lang="en-US" altLang="zh-TW" sz="2200" dirty="0" smtClean="0">
              <a:solidFill>
                <a:prstClr val="black"/>
              </a:solidFill>
              <a:latin typeface="Times New Roman" pitchFamily="18" charset="0"/>
              <a:ea typeface="DFKai-SB" pitchFamily="65" charset="-120"/>
              <a:cs typeface="Times New Roman" pitchFamily="18" charset="0"/>
            </a:endParaRPr>
          </a:p>
          <a:p>
            <a:pPr marL="268288" lvl="0" indent="-268288">
              <a:spcBef>
                <a:spcPts val="400"/>
              </a:spcBef>
              <a:buFont typeface="Wingdings" pitchFamily="2" charset="2"/>
              <a:buAutoNum type="circleNumWdWhitePlain"/>
            </a:pPr>
            <a:r>
              <a:rPr lang="zh-TW" altLang="en-US" sz="2200" dirty="0" smtClean="0">
                <a:solidFill>
                  <a:prstClr val="black"/>
                </a:solidFill>
                <a:latin typeface="Times New Roman" pitchFamily="18" charset="0"/>
                <a:ea typeface="DFKai-SB" pitchFamily="65" charset="-120"/>
                <a:cs typeface="Times New Roman" pitchFamily="18" charset="0"/>
              </a:rPr>
              <a:t>另分別改</a:t>
            </a:r>
            <a:r>
              <a:rPr lang="zh-TW" altLang="en-US" sz="2200" b="1" dirty="0" smtClean="0">
                <a:solidFill>
                  <a:srgbClr val="C00000"/>
                </a:solidFill>
                <a:latin typeface="Times New Roman" pitchFamily="18" charset="0"/>
                <a:ea typeface="DFKai-SB" pitchFamily="65" charset="-120"/>
                <a:cs typeface="Times New Roman" pitchFamily="18" charset="0"/>
              </a:rPr>
              <a:t>以</a:t>
            </a:r>
            <a:r>
              <a:rPr lang="en-US" altLang="zh-TW" sz="2200" b="1" dirty="0" smtClean="0">
                <a:solidFill>
                  <a:srgbClr val="C00000"/>
                </a:solidFill>
                <a:latin typeface="Times New Roman" pitchFamily="18" charset="0"/>
                <a:ea typeface="DFKai-SB" pitchFamily="65" charset="-120"/>
                <a:cs typeface="Times New Roman" pitchFamily="18" charset="0"/>
              </a:rPr>
              <a:t>D</a:t>
            </a:r>
            <a:r>
              <a:rPr lang="zh-TW" altLang="en-US" sz="2200" b="1" dirty="0" smtClean="0">
                <a:solidFill>
                  <a:srgbClr val="C00000"/>
                </a:solidFill>
                <a:latin typeface="Times New Roman" pitchFamily="18" charset="0"/>
                <a:ea typeface="DFKai-SB" pitchFamily="65" charset="-120"/>
                <a:cs typeface="Times New Roman" pitchFamily="18" charset="0"/>
              </a:rPr>
              <a:t> </a:t>
            </a:r>
            <a:r>
              <a:rPr lang="en-US" altLang="zh-TW" sz="2200" b="1" dirty="0" smtClean="0">
                <a:solidFill>
                  <a:srgbClr val="C00000"/>
                </a:solidFill>
                <a:latin typeface="Times New Roman" pitchFamily="18" charset="0"/>
                <a:ea typeface="DFKai-SB" pitchFamily="65" charset="-120"/>
                <a:cs typeface="Times New Roman" pitchFamily="18" charset="0"/>
              </a:rPr>
              <a:t>1</a:t>
            </a:r>
            <a:r>
              <a:rPr lang="zh-TW" altLang="en-US" sz="2200" b="1" dirty="0" smtClean="0">
                <a:solidFill>
                  <a:srgbClr val="C00000"/>
                </a:solidFill>
                <a:latin typeface="Times New Roman" pitchFamily="18" charset="0"/>
                <a:ea typeface="DFKai-SB" pitchFamily="65" charset="-120"/>
                <a:cs typeface="Times New Roman" pitchFamily="18" charset="0"/>
              </a:rPr>
              <a:t>或</a:t>
            </a:r>
            <a:r>
              <a:rPr lang="en-US" altLang="zh-TW" sz="2200" b="1" dirty="0" smtClean="0">
                <a:solidFill>
                  <a:srgbClr val="C00000"/>
                </a:solidFill>
                <a:latin typeface="Times New Roman" pitchFamily="18" charset="0"/>
                <a:ea typeface="DFKai-SB" pitchFamily="65" charset="-120"/>
                <a:cs typeface="Times New Roman" pitchFamily="18" charset="0"/>
              </a:rPr>
              <a:t>D8</a:t>
            </a:r>
            <a:r>
              <a:rPr lang="zh-TW" altLang="en-US" sz="2200" b="1" dirty="0" smtClean="0">
                <a:solidFill>
                  <a:srgbClr val="C00000"/>
                </a:solidFill>
                <a:latin typeface="Times New Roman" pitchFamily="18" charset="0"/>
                <a:ea typeface="DFKai-SB" pitchFamily="65" charset="-120"/>
                <a:cs typeface="Times New Roman" pitchFamily="18" charset="0"/>
              </a:rPr>
              <a:t>取代</a:t>
            </a:r>
            <a:r>
              <a:rPr lang="en-US" altLang="zh-TW" sz="2200" b="1" dirty="0" smtClean="0">
                <a:solidFill>
                  <a:srgbClr val="C00000"/>
                </a:solidFill>
                <a:latin typeface="Times New Roman" pitchFamily="18" charset="0"/>
                <a:ea typeface="DFKai-SB" pitchFamily="65" charset="-120"/>
                <a:cs typeface="Times New Roman" pitchFamily="18" charset="0"/>
              </a:rPr>
              <a:t>D6</a:t>
            </a:r>
            <a:r>
              <a:rPr lang="zh-TW" altLang="en-US" sz="2200" b="1" dirty="0" smtClean="0">
                <a:solidFill>
                  <a:srgbClr val="C00000"/>
                </a:solidFill>
                <a:latin typeface="Times New Roman" pitchFamily="18" charset="0"/>
                <a:ea typeface="DFKai-SB" pitchFamily="65" charset="-120"/>
                <a:cs typeface="Times New Roman" pitchFamily="18" charset="0"/>
              </a:rPr>
              <a:t>。</a:t>
            </a:r>
            <a:r>
              <a:rPr lang="en-US" altLang="zh-TW" sz="2200" b="1" dirty="0" smtClean="0">
                <a:solidFill>
                  <a:srgbClr val="C00000"/>
                </a:solidFill>
                <a:latin typeface="Times New Roman" pitchFamily="18" charset="0"/>
                <a:ea typeface="DFKai-SB" pitchFamily="65" charset="-120"/>
                <a:cs typeface="Times New Roman" pitchFamily="18" charset="0"/>
              </a:rPr>
              <a:t> </a:t>
            </a:r>
            <a:r>
              <a:rPr lang="en-US" altLang="zh-TW" sz="2200" b="1" dirty="0" smtClean="0">
                <a:solidFill>
                  <a:srgbClr val="C00000"/>
                </a:solidFill>
                <a:latin typeface="Times New Roman" pitchFamily="18" charset="0"/>
                <a:ea typeface="DFKai-SB" pitchFamily="65" charset="-120"/>
                <a:cs typeface="Times New Roman" pitchFamily="18" charset="0"/>
                <a:sym typeface="Wingdings"/>
              </a:rPr>
              <a:t></a:t>
            </a:r>
            <a:r>
              <a:rPr lang="zh-TW" altLang="en-US" sz="2200" b="1" dirty="0" smtClean="0">
                <a:solidFill>
                  <a:srgbClr val="C00000"/>
                </a:solidFill>
                <a:latin typeface="Times New Roman" pitchFamily="18" charset="0"/>
                <a:ea typeface="DFKai-SB" pitchFamily="65" charset="-120"/>
                <a:cs typeface="Times New Roman" pitchFamily="18" charset="0"/>
                <a:sym typeface="Wingdings"/>
              </a:rPr>
              <a:t> 再將</a:t>
            </a:r>
            <a:r>
              <a:rPr lang="en-US" altLang="zh-TW" sz="2200" b="1" dirty="0" smtClean="0">
                <a:solidFill>
                  <a:srgbClr val="C00000"/>
                </a:solidFill>
                <a:latin typeface="Times New Roman" pitchFamily="18" charset="0"/>
                <a:ea typeface="DFKai-SB" pitchFamily="65" charset="-120"/>
                <a:cs typeface="Times New Roman" pitchFamily="18" charset="0"/>
                <a:sym typeface="Wingdings"/>
              </a:rPr>
              <a:t>SP</a:t>
            </a:r>
            <a:r>
              <a:rPr lang="zh-TW" altLang="en-US" sz="2200" b="1" dirty="0" smtClean="0">
                <a:solidFill>
                  <a:srgbClr val="C00000"/>
                </a:solidFill>
                <a:latin typeface="Times New Roman" pitchFamily="18" charset="0"/>
                <a:ea typeface="DFKai-SB" pitchFamily="65" charset="-120"/>
                <a:cs typeface="Times New Roman" pitchFamily="18" charset="0"/>
                <a:sym typeface="Wingdings"/>
              </a:rPr>
              <a:t>以</a:t>
            </a:r>
            <a:r>
              <a:rPr lang="zh-TW" altLang="en-US" sz="2200" b="1" dirty="0" smtClean="0">
                <a:solidFill>
                  <a:srgbClr val="C00000"/>
                </a:solidFill>
                <a:latin typeface="Times New Roman" pitchFamily="18" charset="0"/>
                <a:ea typeface="DFKai-SB" pitchFamily="65" charset="-120"/>
                <a:cs typeface="Times New Roman" pitchFamily="18" charset="0"/>
              </a:rPr>
              <a:t>任意一個</a:t>
            </a:r>
            <a:r>
              <a:rPr lang="en-US" altLang="zh-TW" sz="2200" b="1" dirty="0" smtClean="0">
                <a:solidFill>
                  <a:srgbClr val="C00000"/>
                </a:solidFill>
                <a:latin typeface="Times New Roman" pitchFamily="18" charset="0"/>
                <a:ea typeface="DFKai-SB" pitchFamily="65" charset="-120"/>
                <a:cs typeface="Times New Roman" pitchFamily="18" charset="0"/>
              </a:rPr>
              <a:t>LED</a:t>
            </a:r>
            <a:r>
              <a:rPr lang="zh-TW" altLang="en-US" sz="2200" b="1" dirty="0" smtClean="0">
                <a:solidFill>
                  <a:srgbClr val="C00000"/>
                </a:solidFill>
                <a:latin typeface="Times New Roman" pitchFamily="18" charset="0"/>
                <a:ea typeface="DFKai-SB" pitchFamily="65" charset="-120"/>
                <a:cs typeface="Times New Roman" pitchFamily="18" charset="0"/>
              </a:rPr>
              <a:t>取代</a:t>
            </a:r>
            <a:r>
              <a:rPr lang="zh-TW" altLang="en-US" sz="2200" dirty="0" smtClean="0">
                <a:solidFill>
                  <a:prstClr val="black"/>
                </a:solidFill>
                <a:latin typeface="Times New Roman" pitchFamily="18" charset="0"/>
                <a:ea typeface="DFKai-SB" pitchFamily="65" charset="-120"/>
                <a:cs typeface="Times New Roman" pitchFamily="18" charset="0"/>
              </a:rPr>
              <a:t>。</a:t>
            </a:r>
          </a:p>
        </p:txBody>
      </p:sp>
      <p:pic>
        <p:nvPicPr>
          <p:cNvPr id="2052" name="Picture 4"/>
          <p:cNvPicPr>
            <a:picLocks noChangeAspect="1" noChangeArrowheads="1"/>
          </p:cNvPicPr>
          <p:nvPr/>
        </p:nvPicPr>
        <p:blipFill>
          <a:blip r:embed="rId3"/>
          <a:srcRect/>
          <a:stretch>
            <a:fillRect/>
          </a:stretch>
        </p:blipFill>
        <p:spPr bwMode="auto">
          <a:xfrm>
            <a:off x="5214942" y="642918"/>
            <a:ext cx="928694" cy="350841"/>
          </a:xfrm>
          <a:prstGeom prst="rect">
            <a:avLst/>
          </a:prstGeom>
          <a:noFill/>
          <a:ln w="9525">
            <a:noFill/>
            <a:miter lim="800000"/>
            <a:headEnd/>
            <a:tailEnd/>
          </a:ln>
          <a:effectLst>
            <a:softEdge rad="31750"/>
          </a:effectLst>
        </p:spPr>
      </p:pic>
      <p:sp>
        <p:nvSpPr>
          <p:cNvPr id="2" name="矩形 1"/>
          <p:cNvSpPr/>
          <p:nvPr/>
        </p:nvSpPr>
        <p:spPr>
          <a:xfrm>
            <a:off x="1214414" y="-24"/>
            <a:ext cx="7358114"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(23-25)</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嘈雜的閃光</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Arial Unicode MS" pitchFamily="34" charset="-128"/>
                <a:cs typeface="Times New Roman" pitchFamily="18" charset="0"/>
              </a:rPr>
              <a:t>(Noisy </a:t>
            </a:r>
            <a:r>
              <a:rPr lang="en-US" altLang="zh-TW"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Strobe </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Light)</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矩形 4"/>
          <p:cNvSpPr/>
          <p:nvPr/>
        </p:nvSpPr>
        <p:spPr>
          <a:xfrm>
            <a:off x="6500826" y="4929198"/>
            <a:ext cx="2571736" cy="1854354"/>
          </a:xfrm>
          <a:prstGeom prst="rect">
            <a:avLst/>
          </a:prstGeom>
          <a:ln>
            <a:solidFill>
              <a:schemeClr val="accent4">
                <a:lumMod val="75000"/>
              </a:schemeClr>
            </a:solidFill>
          </a:ln>
        </p:spPr>
        <p:txBody>
          <a:bodyPr wrap="square">
            <a:spAutoFit/>
          </a:bodyPr>
          <a:lstStyle/>
          <a:p>
            <a:pPr algn="just">
              <a:spcBef>
                <a:spcPts val="300"/>
              </a:spcBef>
            </a:pPr>
            <a:r>
              <a:rPr lang="zh-TW" altLang="en-US" sz="1400" b="1" dirty="0" smtClean="0">
                <a:solidFill>
                  <a:srgbClr val="C00000"/>
                </a:solidFill>
                <a:latin typeface="Times New Roman" pitchFamily="18" charset="0"/>
                <a:ea typeface="DFKai-SB" pitchFamily="65" charset="-120"/>
                <a:cs typeface="Times New Roman" pitchFamily="18" charset="0"/>
              </a:rPr>
              <a:t>注意</a:t>
            </a:r>
            <a:r>
              <a:rPr lang="zh-TW" altLang="en-US" sz="1400" dirty="0" smtClean="0">
                <a:latin typeface="Times New Roman" pitchFamily="18" charset="0"/>
                <a:ea typeface="DFKai-SB" pitchFamily="65" charset="-120"/>
                <a:cs typeface="Times New Roman" pitchFamily="18" charset="0"/>
              </a:rPr>
              <a:t>：在極少情況下</a:t>
            </a:r>
            <a:r>
              <a:rPr lang="en-US" altLang="zh-TW" sz="1400" dirty="0" smtClean="0">
                <a:latin typeface="Times New Roman" pitchFamily="18" charset="0"/>
                <a:ea typeface="DFKai-SB" pitchFamily="65" charset="-120"/>
                <a:cs typeface="Times New Roman" pitchFamily="18" charset="0"/>
              </a:rPr>
              <a:t>, </a:t>
            </a:r>
            <a:r>
              <a:rPr lang="zh-TW" altLang="en-US" sz="1400" dirty="0" smtClean="0">
                <a:latin typeface="Times New Roman" pitchFamily="18" charset="0"/>
                <a:ea typeface="DFKai-SB" pitchFamily="65" charset="-120"/>
                <a:cs typeface="Times New Roman" pitchFamily="18" charset="0"/>
              </a:rPr>
              <a:t>有可能不管</a:t>
            </a:r>
            <a:r>
              <a:rPr lang="en-US" altLang="zh-TW" sz="1400" dirty="0" smtClean="0">
                <a:latin typeface="Times New Roman" pitchFamily="18" charset="0"/>
                <a:ea typeface="DFKai-SB" pitchFamily="65" charset="-120"/>
                <a:cs typeface="Times New Roman" pitchFamily="18" charset="0"/>
              </a:rPr>
              <a:t>RV</a:t>
            </a:r>
            <a:r>
              <a:rPr lang="zh-TW" altLang="en-US" sz="1400" dirty="0" smtClean="0">
                <a:latin typeface="Times New Roman" pitchFamily="18" charset="0"/>
                <a:ea typeface="DFKai-SB" pitchFamily="65" charset="-120"/>
                <a:cs typeface="Times New Roman" pitchFamily="18" charset="0"/>
              </a:rPr>
              <a:t>的電阻值為何</a:t>
            </a:r>
            <a:r>
              <a:rPr lang="en-US" altLang="zh-TW" sz="1400" dirty="0" smtClean="0">
                <a:latin typeface="Times New Roman" pitchFamily="18" charset="0"/>
                <a:ea typeface="DFKai-SB" pitchFamily="65" charset="-120"/>
                <a:cs typeface="Times New Roman" pitchFamily="18" charset="0"/>
              </a:rPr>
              <a:t>, </a:t>
            </a:r>
            <a:r>
              <a:rPr lang="zh-TW" altLang="en-US" sz="1400" dirty="0" smtClean="0">
                <a:latin typeface="Times New Roman" pitchFamily="18" charset="0"/>
                <a:ea typeface="DFKai-SB" pitchFamily="65" charset="-120"/>
                <a:cs typeface="Times New Roman" pitchFamily="18" charset="0"/>
              </a:rPr>
              <a:t>電路有可能無反應或不工作。</a:t>
            </a:r>
            <a:endParaRPr lang="en-US" altLang="zh-TW" sz="1400" dirty="0" smtClean="0">
              <a:latin typeface="Times New Roman" pitchFamily="18" charset="0"/>
              <a:ea typeface="DFKai-SB" pitchFamily="65" charset="-120"/>
              <a:cs typeface="Times New Roman" pitchFamily="18" charset="0"/>
            </a:endParaRPr>
          </a:p>
          <a:p>
            <a:pPr algn="just">
              <a:spcBef>
                <a:spcPts val="300"/>
              </a:spcBef>
            </a:pPr>
            <a:r>
              <a:rPr lang="zh-TW" altLang="en-US" sz="1400" dirty="0" smtClean="0">
                <a:latin typeface="Times New Roman" pitchFamily="18" charset="0"/>
                <a:ea typeface="DFKai-SB" pitchFamily="65" charset="-120"/>
                <a:cs typeface="Times New Roman" pitchFamily="18" charset="0"/>
              </a:rPr>
              <a:t>如果發生這種情況</a:t>
            </a:r>
            <a:r>
              <a:rPr lang="en-US" altLang="zh-TW" sz="1400" dirty="0" smtClean="0">
                <a:latin typeface="Times New Roman" pitchFamily="18" charset="0"/>
                <a:ea typeface="DFKai-SB" pitchFamily="65" charset="-120"/>
                <a:cs typeface="Times New Roman" pitchFamily="18" charset="0"/>
              </a:rPr>
              <a:t>, </a:t>
            </a:r>
            <a:r>
              <a:rPr lang="zh-TW" altLang="en-US" sz="1400" dirty="0" smtClean="0">
                <a:latin typeface="Times New Roman" pitchFamily="18" charset="0"/>
                <a:ea typeface="DFKai-SB" pitchFamily="65" charset="-120"/>
                <a:cs typeface="Times New Roman" pitchFamily="18" charset="0"/>
              </a:rPr>
              <a:t>將</a:t>
            </a:r>
            <a:r>
              <a:rPr lang="en-US" altLang="zh-TW" sz="1400" dirty="0" smtClean="0">
                <a:latin typeface="Times New Roman" pitchFamily="18" charset="0"/>
                <a:ea typeface="DFKai-SB" pitchFamily="65" charset="-120"/>
                <a:cs typeface="Times New Roman" pitchFamily="18" charset="0"/>
              </a:rPr>
              <a:t>RV</a:t>
            </a:r>
            <a:r>
              <a:rPr lang="zh-TW" altLang="en-US" sz="1400" dirty="0" smtClean="0">
                <a:latin typeface="Times New Roman" pitchFamily="18" charset="0"/>
                <a:ea typeface="DFKai-SB" pitchFamily="65" charset="-120"/>
                <a:cs typeface="Times New Roman" pitchFamily="18" charset="0"/>
              </a:rPr>
              <a:t>桿滑至附近頻閃</a:t>
            </a:r>
            <a:r>
              <a:rPr lang="en-US" altLang="zh-TW" sz="1400" dirty="0" smtClean="0">
                <a:latin typeface="Times New Roman" pitchFamily="18" charset="0"/>
                <a:ea typeface="DFKai-SB" pitchFamily="65" charset="-120"/>
                <a:cs typeface="Times New Roman" pitchFamily="18" charset="0"/>
              </a:rPr>
              <a:t>IC</a:t>
            </a:r>
            <a:r>
              <a:rPr lang="zh-TW" altLang="en-US" sz="1400" dirty="0" smtClean="0">
                <a:latin typeface="Times New Roman" pitchFamily="18" charset="0"/>
                <a:ea typeface="DFKai-SB" pitchFamily="65" charset="-120"/>
                <a:cs typeface="Times New Roman" pitchFamily="18" charset="0"/>
              </a:rPr>
              <a:t> </a:t>
            </a:r>
            <a:r>
              <a:rPr lang="en-US" altLang="zh-TW" sz="1400" dirty="0" smtClean="0">
                <a:latin typeface="Times New Roman" pitchFamily="18" charset="0"/>
                <a:ea typeface="DFKai-SB" pitchFamily="65" charset="-120"/>
                <a:cs typeface="Times New Roman" pitchFamily="18" charset="0"/>
              </a:rPr>
              <a:t>U23</a:t>
            </a:r>
            <a:r>
              <a:rPr lang="zh-TW" altLang="en-US" sz="1400" dirty="0" smtClean="0">
                <a:latin typeface="Times New Roman" pitchFamily="18" charset="0"/>
                <a:ea typeface="DFKai-SB" pitchFamily="65" charset="-120"/>
                <a:cs typeface="Times New Roman" pitchFamily="18" charset="0"/>
              </a:rPr>
              <a:t>的一側</a:t>
            </a:r>
            <a:r>
              <a:rPr lang="en-US" altLang="zh-TW" sz="1400" dirty="0" smtClean="0">
                <a:latin typeface="Times New Roman" pitchFamily="18" charset="0"/>
                <a:ea typeface="DFKai-SB" pitchFamily="65" charset="-120"/>
                <a:cs typeface="Times New Roman" pitchFamily="18" charset="0"/>
              </a:rPr>
              <a:t>, </a:t>
            </a:r>
            <a:r>
              <a:rPr lang="zh-TW" altLang="en-US" sz="1400" dirty="0" smtClean="0">
                <a:latin typeface="Times New Roman" pitchFamily="18" charset="0"/>
                <a:ea typeface="DFKai-SB" pitchFamily="65" charset="-120"/>
                <a:cs typeface="Times New Roman" pitchFamily="18" charset="0"/>
              </a:rPr>
              <a:t>並關閉滑動開關</a:t>
            </a:r>
            <a:r>
              <a:rPr lang="en-US" altLang="zh-TW" sz="1400" dirty="0" smtClean="0">
                <a:latin typeface="Times New Roman" pitchFamily="18" charset="0"/>
                <a:ea typeface="DFKai-SB" pitchFamily="65" charset="-120"/>
                <a:cs typeface="Times New Roman" pitchFamily="18" charset="0"/>
              </a:rPr>
              <a:t>S1, </a:t>
            </a:r>
            <a:r>
              <a:rPr lang="zh-TW" altLang="en-US" sz="1400" dirty="0" smtClean="0">
                <a:latin typeface="Times New Roman" pitchFamily="18" charset="0"/>
                <a:ea typeface="DFKai-SB" pitchFamily="65" charset="-120"/>
                <a:cs typeface="Times New Roman" pitchFamily="18" charset="0"/>
              </a:rPr>
              <a:t>再啟動</a:t>
            </a:r>
            <a:r>
              <a:rPr lang="en-US" altLang="zh-TW" sz="1400" dirty="0" smtClean="0">
                <a:latin typeface="Times New Roman" pitchFamily="18" charset="0"/>
                <a:ea typeface="DFKai-SB" pitchFamily="65" charset="-120"/>
                <a:cs typeface="Times New Roman" pitchFamily="18" charset="0"/>
              </a:rPr>
              <a:t>S1, </a:t>
            </a:r>
            <a:r>
              <a:rPr lang="zh-TW" altLang="en-US" sz="1400" dirty="0" smtClean="0">
                <a:latin typeface="Times New Roman" pitchFamily="18" charset="0"/>
                <a:ea typeface="DFKai-SB" pitchFamily="65" charset="-120"/>
                <a:cs typeface="Times New Roman" pitchFamily="18" charset="0"/>
              </a:rPr>
              <a:t>使重啟動電路</a:t>
            </a:r>
            <a:r>
              <a:rPr lang="en-US" altLang="zh-TW" sz="1400" dirty="0" smtClean="0">
                <a:latin typeface="Times New Roman" pitchFamily="18" charset="0"/>
                <a:ea typeface="DFKai-SB" pitchFamily="65" charset="-120"/>
                <a:cs typeface="Times New Roman" pitchFamily="18" charset="0"/>
              </a:rPr>
              <a:t>, </a:t>
            </a:r>
            <a:r>
              <a:rPr lang="zh-TW" altLang="en-US" sz="1400" dirty="0" smtClean="0">
                <a:latin typeface="Times New Roman" pitchFamily="18" charset="0"/>
                <a:ea typeface="DFKai-SB" pitchFamily="65" charset="-120"/>
                <a:cs typeface="Times New Roman" pitchFamily="18" charset="0"/>
              </a:rPr>
              <a:t>然後僅讓</a:t>
            </a:r>
            <a:r>
              <a:rPr lang="en-US" altLang="zh-TW" sz="1400" dirty="0" smtClean="0">
                <a:latin typeface="Times New Roman" pitchFamily="18" charset="0"/>
                <a:ea typeface="DFKai-SB" pitchFamily="65" charset="-120"/>
                <a:cs typeface="Times New Roman" pitchFamily="18" charset="0"/>
              </a:rPr>
              <a:t>RV</a:t>
            </a:r>
            <a:r>
              <a:rPr lang="zh-TW" altLang="en-US" sz="1400" dirty="0" smtClean="0">
                <a:latin typeface="Times New Roman" pitchFamily="18" charset="0"/>
                <a:ea typeface="DFKai-SB" pitchFamily="65" charset="-120"/>
                <a:cs typeface="Times New Roman" pitchFamily="18" charset="0"/>
              </a:rPr>
              <a:t>滑動桿在小範圍內調動。</a:t>
            </a:r>
            <a:endParaRPr lang="zh-TW" altLang="en-US" sz="1400" dirty="0">
              <a:latin typeface="Times New Roman" pitchFamily="18" charset="0"/>
              <a:ea typeface="DFKai-SB" pitchFamily="65" charset="-120"/>
              <a:cs typeface="Times New Roman" pitchFamily="18" charset="0"/>
            </a:endParaRPr>
          </a:p>
        </p:txBody>
      </p:sp>
      <p:sp>
        <p:nvSpPr>
          <p:cNvPr id="14" name="文字方塊 13"/>
          <p:cNvSpPr txBox="1"/>
          <p:nvPr/>
        </p:nvSpPr>
        <p:spPr>
          <a:xfrm>
            <a:off x="6715140" y="3744258"/>
            <a:ext cx="1928794" cy="1107996"/>
          </a:xfrm>
          <a:prstGeom prst="rect">
            <a:avLst/>
          </a:prstGeom>
          <a:noFill/>
        </p:spPr>
        <p:txBody>
          <a:bodyPr wrap="square" rtlCol="0">
            <a:spAutoFit/>
          </a:bodyPr>
          <a:lstStyle/>
          <a:p>
            <a:r>
              <a:rPr lang="zh-TW" altLang="en-US" sz="2200" dirty="0" smtClean="0">
                <a:solidFill>
                  <a:srgbClr val="C00000"/>
                </a:solidFill>
                <a:latin typeface="Times New Roman" pitchFamily="18" charset="0"/>
                <a:ea typeface="DFKai-SB" pitchFamily="65" charset="-120"/>
                <a:cs typeface="Times New Roman" pitchFamily="18" charset="0"/>
              </a:rPr>
              <a:t>建議</a:t>
            </a:r>
            <a:r>
              <a:rPr lang="en-US" altLang="zh-TW" sz="2200" dirty="0" smtClean="0">
                <a:solidFill>
                  <a:srgbClr val="C00000"/>
                </a:solidFill>
                <a:latin typeface="Times New Roman" pitchFamily="18" charset="0"/>
                <a:ea typeface="DFKai-SB" pitchFamily="65" charset="-120"/>
                <a:cs typeface="Times New Roman" pitchFamily="18" charset="0"/>
              </a:rPr>
              <a:t>LED</a:t>
            </a:r>
            <a:r>
              <a:rPr lang="zh-TW" altLang="en-US" sz="2200" dirty="0" smtClean="0">
                <a:solidFill>
                  <a:srgbClr val="C00000"/>
                </a:solidFill>
                <a:latin typeface="Times New Roman" pitchFamily="18" charset="0"/>
                <a:ea typeface="DFKai-SB" pitchFamily="65" charset="-120"/>
                <a:cs typeface="Times New Roman" pitchFamily="18" charset="0"/>
              </a:rPr>
              <a:t>垂直放比較好安接。</a:t>
            </a:r>
            <a:endParaRPr lang="en-US" altLang="zh-TW" sz="2200" dirty="0" smtClean="0">
              <a:solidFill>
                <a:srgbClr val="C00000"/>
              </a:solidFill>
              <a:latin typeface="Times New Roman" pitchFamily="18" charset="0"/>
              <a:ea typeface="DFKai-SB" pitchFamily="65" charset="-120"/>
              <a:cs typeface="Times New Roman" pitchFamily="18" charset="0"/>
            </a:endParaRPr>
          </a:p>
          <a:p>
            <a:r>
              <a:rPr lang="zh-TW" altLang="en-US" sz="2200" dirty="0" smtClean="0">
                <a:solidFill>
                  <a:srgbClr val="C00000"/>
                </a:solidFill>
                <a:latin typeface="Times New Roman" pitchFamily="18" charset="0"/>
                <a:ea typeface="DFKai-SB" pitchFamily="65" charset="-120"/>
                <a:cs typeface="Times New Roman" pitchFamily="18" charset="0"/>
              </a:rPr>
              <a:t>注意極性方向</a:t>
            </a:r>
            <a:endParaRPr lang="en-US" altLang="zh-TW" sz="2200" dirty="0" smtClean="0">
              <a:solidFill>
                <a:srgbClr val="C00000"/>
              </a:solidFill>
              <a:latin typeface="Times New Roman" pitchFamily="18" charset="0"/>
              <a:ea typeface="DFKai-SB" pitchFamily="65" charset="-120"/>
              <a:cs typeface="Times New Roman" pitchFamily="18" charset="0"/>
            </a:endParaRPr>
          </a:p>
        </p:txBody>
      </p:sp>
      <p:grpSp>
        <p:nvGrpSpPr>
          <p:cNvPr id="11" name="群組 10"/>
          <p:cNvGrpSpPr/>
          <p:nvPr/>
        </p:nvGrpSpPr>
        <p:grpSpPr>
          <a:xfrm>
            <a:off x="187382" y="2071678"/>
            <a:ext cx="6170568" cy="4585688"/>
            <a:chOff x="687447" y="1657374"/>
            <a:chExt cx="6742074" cy="4985668"/>
          </a:xfrm>
        </p:grpSpPr>
        <p:pic>
          <p:nvPicPr>
            <p:cNvPr id="3" name="Picture 2"/>
            <p:cNvPicPr>
              <a:picLocks noChangeAspect="1" noChangeArrowheads="1"/>
            </p:cNvPicPr>
            <p:nvPr/>
          </p:nvPicPr>
          <p:blipFill>
            <a:blip r:embed="rId4">
              <a:lum bright="10000" contrast="20000"/>
              <a:extLst>
                <a:ext uri="{28A0092B-C50C-407E-A947-70E740481C1C}">
                  <a14:useLocalDpi xmlns:a14="http://schemas.microsoft.com/office/drawing/2010/main" xmlns="" val="0"/>
                </a:ext>
              </a:extLst>
            </a:blip>
            <a:srcRect/>
            <a:stretch>
              <a:fillRect/>
            </a:stretch>
          </p:blipFill>
          <p:spPr bwMode="auto">
            <a:xfrm>
              <a:off x="687447" y="1657374"/>
              <a:ext cx="6742074" cy="4985668"/>
            </a:xfrm>
            <a:prstGeom prst="rect">
              <a:avLst/>
            </a:prstGeom>
            <a:noFill/>
            <a:ln w="28575">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圓角矩形 5"/>
            <p:cNvSpPr/>
            <p:nvPr/>
          </p:nvSpPr>
          <p:spPr>
            <a:xfrm rot="5400000">
              <a:off x="4157358" y="2586750"/>
              <a:ext cx="2125974" cy="733241"/>
            </a:xfrm>
            <a:prstGeom prst="roundRect">
              <a:avLst/>
            </a:prstGeom>
            <a:noFill/>
            <a:ln w="41275" cmpd="sng">
              <a:solidFill>
                <a:srgbClr val="C00000"/>
              </a:solidFill>
              <a:prstDash val="dash"/>
            </a:ln>
            <a:effectLst/>
          </p:spPr>
          <p:txBody>
            <a:bodyPr wrap="square" rtlCol="0" anchor="ctr">
              <a:no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grpSp>
      <p:pic>
        <p:nvPicPr>
          <p:cNvPr id="12" name="Picture 2"/>
          <p:cNvPicPr>
            <a:picLocks noChangeAspect="1" noChangeArrowheads="1"/>
          </p:cNvPicPr>
          <p:nvPr/>
        </p:nvPicPr>
        <p:blipFill>
          <a:blip r:embed="rId5"/>
          <a:srcRect/>
          <a:stretch>
            <a:fillRect/>
          </a:stretch>
        </p:blipFill>
        <p:spPr bwMode="auto">
          <a:xfrm rot="5400000">
            <a:off x="3467653" y="2961711"/>
            <a:ext cx="1774562" cy="566000"/>
          </a:xfrm>
          <a:prstGeom prst="rect">
            <a:avLst/>
          </a:prstGeom>
          <a:noFill/>
          <a:ln w="9525">
            <a:noFill/>
            <a:miter lim="800000"/>
            <a:headEnd/>
            <a:tailEnd/>
          </a:ln>
          <a:effectLst>
            <a:softEdge rad="31750"/>
          </a:effectLst>
        </p:spPr>
      </p:pic>
      <p:sp>
        <p:nvSpPr>
          <p:cNvPr id="15" name="乘號 14"/>
          <p:cNvSpPr/>
          <p:nvPr/>
        </p:nvSpPr>
        <p:spPr>
          <a:xfrm>
            <a:off x="3000364" y="3571876"/>
            <a:ext cx="928694" cy="857256"/>
          </a:xfrm>
          <a:prstGeom prst="mathMultiply">
            <a:avLst/>
          </a:prstGeom>
          <a:solidFill>
            <a:srgbClr val="FF0000"/>
          </a:solidFill>
          <a:ln>
            <a:solidFill>
              <a:srgbClr val="C00000"/>
            </a:solidFill>
          </a:ln>
          <a:effectLst>
            <a:glow rad="254000">
              <a:schemeClr val="bg1">
                <a:lumMod val="50000"/>
                <a:alpha val="40000"/>
              </a:schemeClr>
            </a:glow>
          </a:effectLst>
        </p:spPr>
        <p:txBody>
          <a:bodyPr wrap="square" rtlCol="0" anchor="ctr">
            <a:noAutofit/>
          </a:bodyPr>
          <a:lstStyle/>
          <a:p>
            <a:pPr marL="266700" indent="-266700" algn="ctr">
              <a:buFont typeface="Wingdings" pitchFamily="2" charset="2"/>
              <a:buChar char="l"/>
            </a:pPr>
            <a:endParaRPr lang="zh-TW" altLang="en-US" sz="24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grpSp>
        <p:nvGrpSpPr>
          <p:cNvPr id="31" name="群組 30"/>
          <p:cNvGrpSpPr/>
          <p:nvPr/>
        </p:nvGrpSpPr>
        <p:grpSpPr>
          <a:xfrm>
            <a:off x="6500827" y="2071702"/>
            <a:ext cx="2500329" cy="1714487"/>
            <a:chOff x="6500827" y="2071702"/>
            <a:chExt cx="2500329" cy="1714487"/>
          </a:xfrm>
        </p:grpSpPr>
        <p:pic>
          <p:nvPicPr>
            <p:cNvPr id="26" name="Picture 2"/>
            <p:cNvPicPr>
              <a:picLocks noChangeAspect="1" noChangeArrowheads="1"/>
            </p:cNvPicPr>
            <p:nvPr/>
          </p:nvPicPr>
          <p:blipFill>
            <a:blip r:embed="rId5"/>
            <a:srcRect/>
            <a:stretch>
              <a:fillRect/>
            </a:stretch>
          </p:blipFill>
          <p:spPr bwMode="auto">
            <a:xfrm rot="5400000">
              <a:off x="5923948" y="2648581"/>
              <a:ext cx="1703579" cy="549822"/>
            </a:xfrm>
            <a:prstGeom prst="rect">
              <a:avLst/>
            </a:prstGeom>
            <a:noFill/>
            <a:ln w="9525">
              <a:noFill/>
              <a:miter lim="800000"/>
              <a:headEnd/>
              <a:tailEnd/>
            </a:ln>
            <a:effectLst/>
          </p:spPr>
        </p:pic>
        <p:pic>
          <p:nvPicPr>
            <p:cNvPr id="27" name="Picture 3"/>
            <p:cNvPicPr>
              <a:picLocks noChangeAspect="1" noChangeArrowheads="1"/>
            </p:cNvPicPr>
            <p:nvPr/>
          </p:nvPicPr>
          <p:blipFill>
            <a:blip r:embed="rId6"/>
            <a:srcRect/>
            <a:stretch>
              <a:fillRect/>
            </a:stretch>
          </p:blipFill>
          <p:spPr bwMode="auto">
            <a:xfrm rot="5400000">
              <a:off x="7079492" y="2698992"/>
              <a:ext cx="1645337" cy="482952"/>
            </a:xfrm>
            <a:prstGeom prst="rect">
              <a:avLst/>
            </a:prstGeom>
            <a:noFill/>
            <a:ln w="9525">
              <a:noFill/>
              <a:miter lim="800000"/>
              <a:headEnd/>
              <a:tailEnd/>
            </a:ln>
            <a:effectLst/>
          </p:spPr>
        </p:pic>
        <p:pic>
          <p:nvPicPr>
            <p:cNvPr id="28" name="Picture 4"/>
            <p:cNvPicPr>
              <a:picLocks noChangeAspect="1" noChangeArrowheads="1"/>
            </p:cNvPicPr>
            <p:nvPr/>
          </p:nvPicPr>
          <p:blipFill>
            <a:blip r:embed="rId7"/>
            <a:srcRect/>
            <a:stretch>
              <a:fillRect/>
            </a:stretch>
          </p:blipFill>
          <p:spPr bwMode="auto">
            <a:xfrm rot="5400000">
              <a:off x="6494013" y="2622339"/>
              <a:ext cx="1703579" cy="624122"/>
            </a:xfrm>
            <a:prstGeom prst="rect">
              <a:avLst/>
            </a:prstGeom>
            <a:noFill/>
            <a:ln w="9525">
              <a:noFill/>
              <a:miter lim="800000"/>
              <a:headEnd/>
              <a:tailEnd/>
            </a:ln>
            <a:effectLst/>
          </p:spPr>
        </p:pic>
        <p:pic>
          <p:nvPicPr>
            <p:cNvPr id="29" name="Picture 2"/>
            <p:cNvPicPr>
              <a:picLocks noChangeAspect="1" noChangeArrowheads="1"/>
            </p:cNvPicPr>
            <p:nvPr/>
          </p:nvPicPr>
          <p:blipFill>
            <a:blip r:embed="rId8"/>
            <a:srcRect/>
            <a:stretch>
              <a:fillRect/>
            </a:stretch>
          </p:blipFill>
          <p:spPr bwMode="auto">
            <a:xfrm rot="16200000">
              <a:off x="7946496" y="2660092"/>
              <a:ext cx="1582474" cy="526846"/>
            </a:xfrm>
            <a:prstGeom prst="rect">
              <a:avLst/>
            </a:prstGeom>
            <a:noFill/>
            <a:ln w="9525">
              <a:noFill/>
              <a:miter lim="800000"/>
              <a:headEnd/>
              <a:tailEnd/>
            </a:ln>
            <a:effectLst/>
          </p:spPr>
        </p:pic>
        <p:sp>
          <p:nvSpPr>
            <p:cNvPr id="30" name="向右箭號 29"/>
            <p:cNvSpPr/>
            <p:nvPr/>
          </p:nvSpPr>
          <p:spPr>
            <a:xfrm flipH="1">
              <a:off x="8215338" y="2828618"/>
              <a:ext cx="182165" cy="243192"/>
            </a:xfrm>
            <a:prstGeom prst="rightArrow">
              <a:avLst/>
            </a:prstGeom>
            <a:gradFill>
              <a:gsLst>
                <a:gs pos="0">
                  <a:schemeClr val="accent1">
                    <a:lumMod val="20000"/>
                    <a:lumOff val="80000"/>
                  </a:schemeClr>
                </a:gs>
                <a:gs pos="60000">
                  <a:schemeClr val="bg1"/>
                </a:gs>
                <a:gs pos="100000">
                  <a:schemeClr val="accent1">
                    <a:tint val="23500"/>
                    <a:satMod val="160000"/>
                  </a:schemeClr>
                </a:gs>
              </a:gsLst>
              <a:lin ang="5400000" scaled="0"/>
            </a:gradFill>
            <a:ln w="25400" cap="sq" cmpd="sng">
              <a:solidFill>
                <a:srgbClr val="0000CC"/>
              </a:solidFill>
            </a:ln>
            <a:effectLst/>
          </p:spPr>
          <p:txBody>
            <a:bodyPr wrap="square" rtlCol="0" anchor="ctr">
              <a:sp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33708613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5720" y="0"/>
            <a:ext cx="8858280" cy="584775"/>
          </a:xfrm>
          <a:prstGeom prst="rect">
            <a:avLst/>
          </a:prstGeom>
        </p:spPr>
        <p:txBody>
          <a:bodyPr wrap="square">
            <a:spAutoFit/>
          </a:bodyPr>
          <a:lstStyle/>
          <a:p>
            <a:pPr algn="r"/>
            <a:r>
              <a:rPr lang="en-US" altLang="zh-TW" sz="3200" b="1" dirty="0" smtClean="0">
                <a:solidFill>
                  <a:srgbClr val="0000CC"/>
                </a:solidFill>
                <a:latin typeface="Times New Roman" panose="02020603050405020304" pitchFamily="18" charset="0"/>
                <a:cs typeface="Times New Roman" panose="02020603050405020304" pitchFamily="18" charset="0"/>
              </a:rPr>
              <a:t>(24)</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嘈雜的紅色閃光</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3200" b="1" dirty="0" smtClean="0">
                <a:solidFill>
                  <a:srgbClr val="0000CC"/>
                </a:solidFill>
                <a:latin typeface="Times New Roman" panose="02020603050405020304" pitchFamily="18" charset="0"/>
                <a:cs typeface="Times New Roman" panose="02020603050405020304" pitchFamily="18" charset="0"/>
              </a:rPr>
              <a:t>Noisy Red Strobe Light)</a:t>
            </a:r>
            <a:endParaRPr lang="zh-TW" altLang="en-US" sz="3200" b="1" dirty="0">
              <a:solidFill>
                <a:srgbClr val="0000CC"/>
              </a:solidFill>
              <a:latin typeface="Times New Roman" panose="02020603050405020304" pitchFamily="18" charset="0"/>
              <a:cs typeface="Times New Roman" panose="02020603050405020304" pitchFamily="18" charset="0"/>
            </a:endParaRPr>
          </a:p>
        </p:txBody>
      </p:sp>
      <p:sp>
        <p:nvSpPr>
          <p:cNvPr id="3" name="文字方塊 2"/>
          <p:cNvSpPr txBox="1"/>
          <p:nvPr/>
        </p:nvSpPr>
        <p:spPr>
          <a:xfrm>
            <a:off x="142876" y="599998"/>
            <a:ext cx="8929718" cy="430887"/>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p:spPr>
        <p:txBody>
          <a:bodyPr wrap="square" rtlCol="0">
            <a:spAutoFit/>
          </a:bodyPr>
          <a:lstStyle>
            <a:defPPr>
              <a:defRPr lang="zh-TW"/>
            </a:defPPr>
            <a:lvl1pPr marL="285750" indent="-285750">
              <a:buFont typeface="Wingdings" panose="05000000000000000000" pitchFamily="2" charset="2"/>
              <a:buChar char="l"/>
              <a:defRPr>
                <a:latin typeface="Times New Roman" panose="02020603050405020304" pitchFamily="18" charset="0"/>
                <a:cs typeface="Times New Roman" panose="02020603050405020304" pitchFamily="18" charset="0"/>
              </a:defRPr>
            </a:lvl1pPr>
          </a:lstStyle>
          <a:p>
            <a:pPr marL="177800" lvl="0" indent="-177800" algn="r">
              <a:buNone/>
            </a:pPr>
            <a:r>
              <a:rPr lang="en-US" altLang="zh-TW" sz="2200" dirty="0" smtClean="0">
                <a:solidFill>
                  <a:prstClr val="black"/>
                </a:solidFill>
                <a:ea typeface="DFKai-SB" pitchFamily="65" charset="-120"/>
              </a:rPr>
              <a:t>-</a:t>
            </a:r>
            <a:r>
              <a:rPr lang="zh-TW" altLang="en-US" sz="2200" dirty="0" smtClean="0">
                <a:solidFill>
                  <a:prstClr val="black"/>
                </a:solidFill>
                <a:ea typeface="DFKai-SB" pitchFamily="65" charset="-120"/>
              </a:rPr>
              <a:t>電路</a:t>
            </a:r>
            <a:r>
              <a:rPr lang="en-US" altLang="zh-TW" sz="2200" dirty="0" smtClean="0">
                <a:solidFill>
                  <a:prstClr val="black"/>
                </a:solidFill>
                <a:ea typeface="DFKai-SB" pitchFamily="65" charset="-120"/>
              </a:rPr>
              <a:t>19</a:t>
            </a:r>
            <a:r>
              <a:rPr lang="zh-TW" altLang="en-US" sz="2200" dirty="0" smtClean="0">
                <a:solidFill>
                  <a:prstClr val="black"/>
                </a:solidFill>
                <a:ea typeface="DFKai-SB" pitchFamily="65" charset="-120"/>
              </a:rPr>
              <a:t>中</a:t>
            </a:r>
            <a:r>
              <a:rPr lang="en-US" altLang="zh-TW" sz="2200" dirty="0" smtClean="0">
                <a:solidFill>
                  <a:prstClr val="black"/>
                </a:solidFill>
                <a:ea typeface="DFKai-SB" pitchFamily="65" charset="-120"/>
              </a:rPr>
              <a:t>,</a:t>
            </a:r>
            <a:r>
              <a:rPr lang="zh-TW" altLang="en-US" sz="2200" dirty="0" smtClean="0">
                <a:solidFill>
                  <a:prstClr val="black"/>
                </a:solidFill>
                <a:ea typeface="DFKai-SB" pitchFamily="65" charset="-120"/>
              </a:rPr>
              <a:t>緊鄰揚聲器的 </a:t>
            </a:r>
            <a:r>
              <a:rPr lang="en-US" altLang="zh-TW" sz="2200" dirty="0" smtClean="0">
                <a:solidFill>
                  <a:prstClr val="black"/>
                </a:solidFill>
                <a:ea typeface="DFKai-SB" pitchFamily="65" charset="-120"/>
              </a:rPr>
              <a:t>3-snap wire,</a:t>
            </a:r>
            <a:r>
              <a:rPr lang="zh-TW" altLang="en-US" sz="2200" dirty="0" smtClean="0">
                <a:solidFill>
                  <a:prstClr val="black"/>
                </a:solidFill>
                <a:ea typeface="DFKai-SB" pitchFamily="65" charset="-120"/>
              </a:rPr>
              <a:t>改用紅光</a:t>
            </a:r>
            <a:r>
              <a:rPr lang="en-US" altLang="zh-TW" sz="2200" dirty="0" smtClean="0">
                <a:solidFill>
                  <a:prstClr val="black"/>
                </a:solidFill>
                <a:ea typeface="DFKai-SB" pitchFamily="65" charset="-120"/>
              </a:rPr>
              <a:t>LED</a:t>
            </a:r>
            <a:r>
              <a:rPr lang="zh-TW" altLang="en-US" sz="2200" dirty="0" smtClean="0">
                <a:solidFill>
                  <a:prstClr val="black"/>
                </a:solidFill>
                <a:ea typeface="DFKai-SB" pitchFamily="65" charset="-120"/>
              </a:rPr>
              <a:t> </a:t>
            </a:r>
            <a:r>
              <a:rPr lang="en-US" altLang="zh-TW" sz="2200" dirty="0" smtClean="0">
                <a:solidFill>
                  <a:prstClr val="black"/>
                </a:solidFill>
                <a:ea typeface="DFKai-SB" pitchFamily="65" charset="-120"/>
              </a:rPr>
              <a:t>D1</a:t>
            </a:r>
            <a:r>
              <a:rPr lang="zh-TW" altLang="en-US" sz="2200" dirty="0" smtClean="0">
                <a:solidFill>
                  <a:prstClr val="black"/>
                </a:solidFill>
                <a:ea typeface="DFKai-SB" pitchFamily="65" charset="-120"/>
              </a:rPr>
              <a:t>或全彩</a:t>
            </a:r>
            <a:r>
              <a:rPr lang="en-US" altLang="zh-TW" sz="2200" dirty="0" smtClean="0">
                <a:solidFill>
                  <a:prstClr val="black"/>
                </a:solidFill>
                <a:ea typeface="DFKai-SB" pitchFamily="65" charset="-120"/>
              </a:rPr>
              <a:t>LED D8.</a:t>
            </a:r>
            <a:endParaRPr lang="zh-TW" altLang="en-US" sz="2200" dirty="0" smtClean="0">
              <a:solidFill>
                <a:prstClr val="black"/>
              </a:solidFill>
              <a:ea typeface="DFKai-SB" pitchFamily="65" charset="-120"/>
            </a:endParaRPr>
          </a:p>
        </p:txBody>
      </p:sp>
      <p:sp>
        <p:nvSpPr>
          <p:cNvPr id="4" name="矩形 3"/>
          <p:cNvSpPr/>
          <p:nvPr/>
        </p:nvSpPr>
        <p:spPr>
          <a:xfrm>
            <a:off x="142844" y="928670"/>
            <a:ext cx="6405830" cy="584775"/>
          </a:xfrm>
          <a:prstGeom prst="rect">
            <a:avLst/>
          </a:prstGeom>
        </p:spPr>
        <p:txBody>
          <a:bodyPr wrap="square">
            <a:spAutoFit/>
          </a:bodyPr>
          <a:lstStyle/>
          <a:p>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雙閃爍光</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Double Strobe Light)</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矩形 4"/>
          <p:cNvSpPr/>
          <p:nvPr/>
        </p:nvSpPr>
        <p:spPr>
          <a:xfrm>
            <a:off x="285720" y="1500174"/>
            <a:ext cx="8572560" cy="769441"/>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p:spPr>
        <p:txBody>
          <a:bodyPr wrap="square" rtlCol="0">
            <a:spAutoFit/>
          </a:bodyPr>
          <a:lstStyle/>
          <a:p>
            <a:pPr marL="182563" lvl="0" indent="-182563"/>
            <a:r>
              <a:rPr lang="en-US" altLang="zh-TW" sz="2200" dirty="0" smtClean="0">
                <a:latin typeface="Times New Roman" pitchFamily="18" charset="0"/>
                <a:ea typeface="DFKai-SB" pitchFamily="65" charset="-120"/>
                <a:cs typeface="Times New Roman" pitchFamily="18" charset="0"/>
                <a:sym typeface="Wingdings"/>
              </a:rPr>
              <a:t>--</a:t>
            </a:r>
            <a:r>
              <a:rPr lang="zh-TW" altLang="en-US" sz="2200" dirty="0" smtClean="0">
                <a:latin typeface="Times New Roman" pitchFamily="18" charset="0"/>
                <a:ea typeface="DFKai-SB" pitchFamily="65" charset="-120"/>
                <a:cs typeface="Times New Roman" pitchFamily="18" charset="0"/>
                <a:sym typeface="Wingdings"/>
              </a:rPr>
              <a:t>將</a:t>
            </a:r>
            <a:r>
              <a:rPr lang="zh-TW" altLang="en-US" sz="2200" dirty="0" smtClean="0">
                <a:latin typeface="Times New Roman" pitchFamily="18" charset="0"/>
                <a:ea typeface="DFKai-SB" pitchFamily="65" charset="-120"/>
                <a:cs typeface="Times New Roman" pitchFamily="18" charset="0"/>
              </a:rPr>
              <a:t>揚聲器</a:t>
            </a:r>
            <a:r>
              <a:rPr lang="en-US" altLang="zh-TW" sz="2200" dirty="0" smtClean="0">
                <a:latin typeface="Times New Roman" pitchFamily="18" charset="0"/>
                <a:ea typeface="DFKai-SB" pitchFamily="65" charset="-120"/>
                <a:cs typeface="Times New Roman" pitchFamily="18" charset="0"/>
                <a:sym typeface="Wingdings"/>
              </a:rPr>
              <a:t>SP</a:t>
            </a:r>
            <a:r>
              <a:rPr lang="zh-TW" altLang="en-US" sz="2200" dirty="0" smtClean="0">
                <a:latin typeface="Times New Roman" pitchFamily="18" charset="0"/>
                <a:ea typeface="DFKai-SB" pitchFamily="65" charset="-120"/>
                <a:cs typeface="Times New Roman" pitchFamily="18" charset="0"/>
                <a:sym typeface="Wingdings"/>
              </a:rPr>
              <a:t>以</a:t>
            </a:r>
            <a:r>
              <a:rPr lang="zh-TW" altLang="en-US" sz="2200" dirty="0" smtClean="0">
                <a:latin typeface="Times New Roman" pitchFamily="18" charset="0"/>
                <a:ea typeface="DFKai-SB" pitchFamily="65" charset="-120"/>
                <a:cs typeface="Times New Roman" pitchFamily="18" charset="0"/>
              </a:rPr>
              <a:t>任意一個</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取代，即將任意兩個 </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串接，取代圖中 </a:t>
            </a:r>
            <a:r>
              <a:rPr lang="en-US" altLang="zh-TW" sz="2200" dirty="0" smtClean="0">
                <a:latin typeface="Times New Roman" pitchFamily="18" charset="0"/>
                <a:ea typeface="DFKai-SB" pitchFamily="65" charset="-120"/>
                <a:cs typeface="Times New Roman" pitchFamily="18" charset="0"/>
              </a:rPr>
              <a:t>D1+SP</a:t>
            </a:r>
            <a:r>
              <a:rPr lang="zh-TW" altLang="en-US" sz="2200" dirty="0" smtClean="0">
                <a:latin typeface="Times New Roman" pitchFamily="18" charset="0"/>
                <a:ea typeface="DFKai-SB" pitchFamily="65" charset="-120"/>
                <a:cs typeface="Times New Roman" pitchFamily="18" charset="0"/>
              </a:rPr>
              <a:t>的位置。</a:t>
            </a:r>
          </a:p>
        </p:txBody>
      </p:sp>
      <p:sp>
        <p:nvSpPr>
          <p:cNvPr id="8" name="文字方塊 7"/>
          <p:cNvSpPr txBox="1"/>
          <p:nvPr/>
        </p:nvSpPr>
        <p:spPr>
          <a:xfrm>
            <a:off x="6286480" y="5857892"/>
            <a:ext cx="2857520" cy="800925"/>
          </a:xfrm>
          <a:prstGeom prst="rect">
            <a:avLst/>
          </a:prstGeom>
          <a:noFill/>
        </p:spPr>
        <p:txBody>
          <a:bodyPr wrap="square" rtlCol="0">
            <a:spAutoFit/>
          </a:bodyPr>
          <a:lstStyle/>
          <a:p>
            <a:pPr algn="ctr">
              <a:lnSpc>
                <a:spcPct val="120000"/>
              </a:lnSpc>
            </a:pPr>
            <a:r>
              <a:rPr lang="zh-TW" altLang="en-US" sz="2000" dirty="0" smtClean="0">
                <a:solidFill>
                  <a:srgbClr val="C00000"/>
                </a:solidFill>
                <a:latin typeface="Arial Unicode MS" pitchFamily="34" charset="-128"/>
                <a:ea typeface="Arial Unicode MS" pitchFamily="34" charset="-128"/>
                <a:cs typeface="Arial Unicode MS" pitchFamily="34" charset="-128"/>
              </a:rPr>
              <a:t>建議</a:t>
            </a:r>
            <a:r>
              <a:rPr lang="en-US" altLang="zh-TW" sz="2000" dirty="0" smtClean="0">
                <a:solidFill>
                  <a:srgbClr val="C00000"/>
                </a:solidFill>
                <a:latin typeface="Arial Unicode MS" pitchFamily="34" charset="-128"/>
                <a:ea typeface="Arial Unicode MS" pitchFamily="34" charset="-128"/>
                <a:cs typeface="Arial Unicode MS" pitchFamily="34" charset="-128"/>
              </a:rPr>
              <a:t>LED</a:t>
            </a:r>
            <a:r>
              <a:rPr lang="zh-TW" altLang="en-US" sz="2000" dirty="0" smtClean="0">
                <a:solidFill>
                  <a:srgbClr val="C00000"/>
                </a:solidFill>
                <a:latin typeface="Arial Unicode MS" pitchFamily="34" charset="-128"/>
                <a:ea typeface="Arial Unicode MS" pitchFamily="34" charset="-128"/>
                <a:cs typeface="Arial Unicode MS" pitchFamily="34" charset="-128"/>
              </a:rPr>
              <a:t>垂直放比較好安接。注意極性方向</a:t>
            </a:r>
            <a:endParaRPr lang="en-US" altLang="zh-TW" sz="2000" dirty="0" smtClean="0">
              <a:solidFill>
                <a:srgbClr val="C00000"/>
              </a:solidFill>
              <a:latin typeface="Arial Unicode MS" pitchFamily="34" charset="-128"/>
              <a:ea typeface="Arial Unicode MS" pitchFamily="34" charset="-128"/>
              <a:cs typeface="Arial Unicode MS" pitchFamily="34" charset="-128"/>
            </a:endParaRPr>
          </a:p>
        </p:txBody>
      </p:sp>
      <p:grpSp>
        <p:nvGrpSpPr>
          <p:cNvPr id="20" name="群組 19"/>
          <p:cNvGrpSpPr/>
          <p:nvPr/>
        </p:nvGrpSpPr>
        <p:grpSpPr>
          <a:xfrm>
            <a:off x="6286512" y="4006998"/>
            <a:ext cx="2643205" cy="1703603"/>
            <a:chOff x="6500827" y="2071678"/>
            <a:chExt cx="2500329" cy="1703603"/>
          </a:xfrm>
        </p:grpSpPr>
        <p:pic>
          <p:nvPicPr>
            <p:cNvPr id="10" name="Picture 2"/>
            <p:cNvPicPr>
              <a:picLocks noChangeAspect="1" noChangeArrowheads="1"/>
            </p:cNvPicPr>
            <p:nvPr/>
          </p:nvPicPr>
          <p:blipFill>
            <a:blip r:embed="rId3"/>
            <a:srcRect/>
            <a:stretch>
              <a:fillRect/>
            </a:stretch>
          </p:blipFill>
          <p:spPr bwMode="auto">
            <a:xfrm rot="5400000">
              <a:off x="5923948" y="2648581"/>
              <a:ext cx="1703579" cy="549822"/>
            </a:xfrm>
            <a:prstGeom prst="rect">
              <a:avLst/>
            </a:prstGeom>
            <a:noFill/>
            <a:ln w="9525">
              <a:noFill/>
              <a:miter lim="800000"/>
              <a:headEnd/>
              <a:tailEnd/>
            </a:ln>
            <a:effectLst/>
          </p:spPr>
        </p:pic>
        <p:pic>
          <p:nvPicPr>
            <p:cNvPr id="11" name="Picture 3"/>
            <p:cNvPicPr>
              <a:picLocks noChangeAspect="1" noChangeArrowheads="1"/>
            </p:cNvPicPr>
            <p:nvPr/>
          </p:nvPicPr>
          <p:blipFill>
            <a:blip r:embed="rId4"/>
            <a:srcRect/>
            <a:stretch>
              <a:fillRect/>
            </a:stretch>
          </p:blipFill>
          <p:spPr bwMode="auto">
            <a:xfrm rot="5400000">
              <a:off x="7079492" y="2698992"/>
              <a:ext cx="1645337" cy="482952"/>
            </a:xfrm>
            <a:prstGeom prst="rect">
              <a:avLst/>
            </a:prstGeom>
            <a:noFill/>
            <a:ln w="9525">
              <a:noFill/>
              <a:miter lim="800000"/>
              <a:headEnd/>
              <a:tailEnd/>
            </a:ln>
            <a:effectLst/>
          </p:spPr>
        </p:pic>
        <p:pic>
          <p:nvPicPr>
            <p:cNvPr id="12" name="Picture 4"/>
            <p:cNvPicPr>
              <a:picLocks noChangeAspect="1" noChangeArrowheads="1"/>
            </p:cNvPicPr>
            <p:nvPr/>
          </p:nvPicPr>
          <p:blipFill>
            <a:blip r:embed="rId5"/>
            <a:srcRect/>
            <a:stretch>
              <a:fillRect/>
            </a:stretch>
          </p:blipFill>
          <p:spPr bwMode="auto">
            <a:xfrm rot="5400000">
              <a:off x="6461163" y="2611407"/>
              <a:ext cx="1703579" cy="624122"/>
            </a:xfrm>
            <a:prstGeom prst="rect">
              <a:avLst/>
            </a:prstGeom>
            <a:noFill/>
            <a:ln w="9525">
              <a:noFill/>
              <a:miter lim="800000"/>
              <a:headEnd/>
              <a:tailEnd/>
            </a:ln>
            <a:effectLst/>
          </p:spPr>
        </p:pic>
        <p:pic>
          <p:nvPicPr>
            <p:cNvPr id="13" name="Picture 2"/>
            <p:cNvPicPr>
              <a:picLocks noChangeAspect="1" noChangeArrowheads="1"/>
            </p:cNvPicPr>
            <p:nvPr/>
          </p:nvPicPr>
          <p:blipFill>
            <a:blip r:embed="rId6"/>
            <a:srcRect/>
            <a:stretch>
              <a:fillRect/>
            </a:stretch>
          </p:blipFill>
          <p:spPr bwMode="auto">
            <a:xfrm rot="16200000">
              <a:off x="7946496" y="2660092"/>
              <a:ext cx="1582474" cy="526846"/>
            </a:xfrm>
            <a:prstGeom prst="rect">
              <a:avLst/>
            </a:prstGeom>
            <a:noFill/>
            <a:ln w="9525">
              <a:noFill/>
              <a:miter lim="800000"/>
              <a:headEnd/>
              <a:tailEnd/>
            </a:ln>
            <a:effectLst/>
          </p:spPr>
        </p:pic>
        <p:sp>
          <p:nvSpPr>
            <p:cNvPr id="14" name="向右箭號 13"/>
            <p:cNvSpPr/>
            <p:nvPr/>
          </p:nvSpPr>
          <p:spPr>
            <a:xfrm flipH="1">
              <a:off x="8215338" y="2828618"/>
              <a:ext cx="182165" cy="243192"/>
            </a:xfrm>
            <a:prstGeom prst="rightArrow">
              <a:avLst/>
            </a:prstGeom>
            <a:gradFill>
              <a:gsLst>
                <a:gs pos="0">
                  <a:schemeClr val="accent1">
                    <a:lumMod val="20000"/>
                    <a:lumOff val="80000"/>
                  </a:schemeClr>
                </a:gs>
                <a:gs pos="60000">
                  <a:schemeClr val="bg1"/>
                </a:gs>
                <a:gs pos="100000">
                  <a:schemeClr val="accent1">
                    <a:tint val="23500"/>
                    <a:satMod val="160000"/>
                  </a:schemeClr>
                </a:gs>
              </a:gsLst>
              <a:lin ang="5400000" scaled="0"/>
            </a:gradFill>
            <a:ln w="25400" cap="sq" cmpd="sng">
              <a:solidFill>
                <a:srgbClr val="0000CC"/>
              </a:solidFill>
            </a:ln>
            <a:effectLst/>
          </p:spPr>
          <p:txBody>
            <a:bodyPr wrap="square" rtlCol="0" anchor="ctr">
              <a:sp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grpSp>
      <p:pic>
        <p:nvPicPr>
          <p:cNvPr id="6" name="Picture 2"/>
          <p:cNvPicPr>
            <a:picLocks noChangeAspect="1" noChangeArrowheads="1"/>
          </p:cNvPicPr>
          <p:nvPr/>
        </p:nvPicPr>
        <p:blipFill>
          <a:blip r:embed="rId7">
            <a:lum contrast="20000"/>
            <a:extLst>
              <a:ext uri="{28A0092B-C50C-407E-A947-70E740481C1C}">
                <a14:useLocalDpi xmlns:a14="http://schemas.microsoft.com/office/drawing/2010/main" xmlns="" val="0"/>
              </a:ext>
            </a:extLst>
          </a:blip>
          <a:srcRect/>
          <a:stretch>
            <a:fillRect/>
          </a:stretch>
        </p:blipFill>
        <p:spPr bwMode="auto">
          <a:xfrm>
            <a:off x="71406" y="2285992"/>
            <a:ext cx="6099133" cy="4429156"/>
          </a:xfrm>
          <a:prstGeom prst="rect">
            <a:avLst/>
          </a:prstGeom>
          <a:noFill/>
          <a:ln w="15875">
            <a:solidFill>
              <a:srgbClr val="FF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乘號 15"/>
          <p:cNvSpPr/>
          <p:nvPr/>
        </p:nvSpPr>
        <p:spPr>
          <a:xfrm>
            <a:off x="2857488" y="3714752"/>
            <a:ext cx="975124" cy="933135"/>
          </a:xfrm>
          <a:prstGeom prst="mathMultiply">
            <a:avLst/>
          </a:prstGeom>
          <a:solidFill>
            <a:srgbClr val="FF0000"/>
          </a:solidFill>
          <a:ln>
            <a:solidFill>
              <a:srgbClr val="C00000"/>
            </a:solidFill>
          </a:ln>
          <a:effectLst>
            <a:glow rad="254000">
              <a:schemeClr val="bg1">
                <a:lumMod val="50000"/>
                <a:alpha val="40000"/>
              </a:schemeClr>
            </a:glow>
          </a:effectLst>
        </p:spPr>
        <p:txBody>
          <a:bodyPr wrap="square" rtlCol="0" anchor="ctr">
            <a:noAutofit/>
          </a:bodyPr>
          <a:lstStyle/>
          <a:p>
            <a:pPr marL="266700" indent="-266700" algn="ctr">
              <a:buFont typeface="Wingdings" pitchFamily="2" charset="2"/>
              <a:buChar char="l"/>
            </a:pPr>
            <a:endParaRPr lang="zh-TW" altLang="en-US" sz="24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pic>
        <p:nvPicPr>
          <p:cNvPr id="18" name="Picture 4"/>
          <p:cNvPicPr>
            <a:picLocks noChangeAspect="1" noChangeArrowheads="1"/>
          </p:cNvPicPr>
          <p:nvPr/>
        </p:nvPicPr>
        <p:blipFill>
          <a:blip r:embed="rId5"/>
          <a:srcRect/>
          <a:stretch>
            <a:fillRect/>
          </a:stretch>
        </p:blipFill>
        <p:spPr bwMode="auto">
          <a:xfrm rot="5400000">
            <a:off x="3385018" y="2869372"/>
            <a:ext cx="1656057" cy="632174"/>
          </a:xfrm>
          <a:prstGeom prst="rect">
            <a:avLst/>
          </a:prstGeom>
          <a:noFill/>
          <a:ln w="9525">
            <a:noFill/>
            <a:miter lim="800000"/>
            <a:headEnd/>
            <a:tailEnd/>
          </a:ln>
          <a:effectLst>
            <a:softEdge rad="63500"/>
          </a:effectLst>
        </p:spPr>
      </p:pic>
      <p:sp>
        <p:nvSpPr>
          <p:cNvPr id="19" name="圓角矩形 18"/>
          <p:cNvSpPr/>
          <p:nvPr/>
        </p:nvSpPr>
        <p:spPr>
          <a:xfrm>
            <a:off x="3714744" y="2357430"/>
            <a:ext cx="900114" cy="1717071"/>
          </a:xfrm>
          <a:prstGeom prst="roundRect">
            <a:avLst/>
          </a:prstGeom>
          <a:noFill/>
          <a:ln w="31750">
            <a:solidFill>
              <a:srgbClr val="0000CC"/>
            </a:solidFill>
            <a:prstDash val="dash"/>
          </a:ln>
          <a:effectLst/>
        </p:spPr>
        <p:txBody>
          <a:bodyPr wrap="square" rtlCol="0" anchor="ctr">
            <a:no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grpSp>
        <p:nvGrpSpPr>
          <p:cNvPr id="25" name="群組 24"/>
          <p:cNvGrpSpPr/>
          <p:nvPr/>
        </p:nvGrpSpPr>
        <p:grpSpPr>
          <a:xfrm>
            <a:off x="6556026" y="2143116"/>
            <a:ext cx="2302254" cy="1721006"/>
            <a:chOff x="6500826" y="2143116"/>
            <a:chExt cx="2302254" cy="1721006"/>
          </a:xfrm>
        </p:grpSpPr>
        <p:pic>
          <p:nvPicPr>
            <p:cNvPr id="17" name="Picture 3"/>
            <p:cNvPicPr>
              <a:picLocks noChangeAspect="1" noChangeArrowheads="1"/>
            </p:cNvPicPr>
            <p:nvPr/>
          </p:nvPicPr>
          <p:blipFill>
            <a:blip r:embed="rId4"/>
            <a:srcRect/>
            <a:stretch>
              <a:fillRect/>
            </a:stretch>
          </p:blipFill>
          <p:spPr bwMode="auto">
            <a:xfrm rot="5400000">
              <a:off x="5947536" y="2790304"/>
              <a:ext cx="1620334" cy="513754"/>
            </a:xfrm>
            <a:prstGeom prst="rect">
              <a:avLst/>
            </a:prstGeom>
            <a:noFill/>
            <a:ln w="9525">
              <a:noFill/>
              <a:miter lim="800000"/>
              <a:headEnd/>
              <a:tailEnd/>
            </a:ln>
            <a:effectLst/>
          </p:spPr>
        </p:pic>
        <p:pic>
          <p:nvPicPr>
            <p:cNvPr id="21" name="Picture 4"/>
            <p:cNvPicPr>
              <a:picLocks noChangeAspect="1" noChangeArrowheads="1"/>
            </p:cNvPicPr>
            <p:nvPr/>
          </p:nvPicPr>
          <p:blipFill>
            <a:blip r:embed="rId5"/>
            <a:srcRect/>
            <a:stretch>
              <a:fillRect/>
            </a:stretch>
          </p:blipFill>
          <p:spPr bwMode="auto">
            <a:xfrm rot="5400000">
              <a:off x="6560703" y="2693315"/>
              <a:ext cx="1677688" cy="663926"/>
            </a:xfrm>
            <a:prstGeom prst="rect">
              <a:avLst/>
            </a:prstGeom>
            <a:noFill/>
            <a:ln w="9525">
              <a:noFill/>
              <a:miter lim="800000"/>
              <a:headEnd/>
              <a:tailEnd/>
            </a:ln>
            <a:effectLst/>
          </p:spPr>
        </p:pic>
        <p:pic>
          <p:nvPicPr>
            <p:cNvPr id="22" name="Picture 2"/>
            <p:cNvPicPr>
              <a:picLocks noChangeAspect="1" noChangeArrowheads="1"/>
            </p:cNvPicPr>
            <p:nvPr/>
          </p:nvPicPr>
          <p:blipFill>
            <a:blip r:embed="rId3"/>
            <a:srcRect/>
            <a:stretch>
              <a:fillRect/>
            </a:stretch>
          </p:blipFill>
          <p:spPr bwMode="auto">
            <a:xfrm rot="5400000">
              <a:off x="7657320" y="2711868"/>
              <a:ext cx="1714512" cy="577008"/>
            </a:xfrm>
            <a:prstGeom prst="rect">
              <a:avLst/>
            </a:prstGeom>
            <a:noFill/>
            <a:ln w="9525">
              <a:noFill/>
              <a:miter lim="800000"/>
              <a:headEnd/>
              <a:tailEnd/>
            </a:ln>
            <a:effectLst>
              <a:softEdge rad="31750"/>
            </a:effectLst>
          </p:spPr>
        </p:pic>
        <p:sp>
          <p:nvSpPr>
            <p:cNvPr id="24" name="向右箭號 23"/>
            <p:cNvSpPr/>
            <p:nvPr/>
          </p:nvSpPr>
          <p:spPr>
            <a:xfrm flipH="1">
              <a:off x="7731510" y="2928934"/>
              <a:ext cx="428628" cy="285752"/>
            </a:xfrm>
            <a:prstGeom prst="rightArrow">
              <a:avLst/>
            </a:prstGeom>
            <a:noFill/>
            <a:ln w="19050">
              <a:solidFill>
                <a:srgbClr val="0000CC"/>
              </a:solidFill>
              <a:prstDash val="solid"/>
            </a:ln>
            <a:effectLst/>
          </p:spPr>
          <p:txBody>
            <a:bodyPr wrap="square" rtlCol="0" anchor="ctr">
              <a:no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26206321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5786" y="0"/>
            <a:ext cx="8358246" cy="646331"/>
          </a:xfrm>
          <a:prstGeom prst="rect">
            <a:avLst/>
          </a:prstGeom>
        </p:spPr>
        <p:txBody>
          <a:bodyPr wrap="square">
            <a:spAutoFit/>
          </a:bodyPr>
          <a:lstStyle/>
          <a:p>
            <a:pPr lvl="0" algn="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(26 &amp; 27)</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更響的閃光</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(Louder Strobe Light)</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428596" y="642918"/>
            <a:ext cx="8572560" cy="1200329"/>
          </a:xfrm>
          <a:prstGeom prst="rect">
            <a:avLst/>
          </a:prstGeom>
          <a:gradFill flip="none" rotWithShape="1">
            <a:gsLst>
              <a:gs pos="0">
                <a:schemeClr val="accent1">
                  <a:lumMod val="20000"/>
                  <a:lumOff val="80000"/>
                </a:schemeClr>
              </a:gs>
              <a:gs pos="60000">
                <a:schemeClr val="bg1"/>
              </a:gs>
              <a:gs pos="100000">
                <a:schemeClr val="accent1">
                  <a:tint val="23500"/>
                  <a:satMod val="160000"/>
                </a:schemeClr>
              </a:gs>
            </a:gsLst>
            <a:lin ang="8100000" scaled="1"/>
            <a:tileRect/>
          </a:gradFill>
          <a:ln>
            <a:noFill/>
          </a:ln>
          <a:effectLst/>
        </p:spPr>
        <p:txBody>
          <a:bodyPr wrap="square" rtlCol="0">
            <a:spAutoFit/>
          </a:bodyPr>
          <a:lstStyle/>
          <a:p>
            <a:pPr marL="182563" indent="-182563">
              <a:buSzPct val="85000"/>
              <a:buFont typeface="Wingdings" panose="05000000000000000000" pitchFamily="2" charset="2"/>
              <a:buChar char="l"/>
            </a:pPr>
            <a:r>
              <a:rPr lang="zh-TW" altLang="en-US" sz="2400" dirty="0" smtClean="0">
                <a:effectLst/>
                <a:latin typeface="Times New Roman" pitchFamily="18" charset="0"/>
                <a:ea typeface="DFKai-SB" pitchFamily="65" charset="-120"/>
                <a:cs typeface="Times New Roman" pitchFamily="18" charset="0"/>
              </a:rPr>
              <a:t>電路</a:t>
            </a:r>
            <a:r>
              <a:rPr lang="en-US" altLang="zh-TW" sz="2400" dirty="0" smtClean="0">
                <a:effectLst/>
                <a:latin typeface="Times New Roman" pitchFamily="18" charset="0"/>
                <a:ea typeface="DFKai-SB" pitchFamily="65" charset="-120"/>
                <a:cs typeface="Times New Roman" pitchFamily="18" charset="0"/>
              </a:rPr>
              <a:t>23-25</a:t>
            </a:r>
            <a:r>
              <a:rPr lang="zh-TW" altLang="en-US" sz="2400" dirty="0" smtClean="0">
                <a:effectLst/>
                <a:latin typeface="Times New Roman" pitchFamily="18" charset="0"/>
                <a:ea typeface="DFKai-SB" pitchFamily="65" charset="-120"/>
                <a:cs typeface="Times New Roman" pitchFamily="18" charset="0"/>
              </a:rPr>
              <a:t>中，</a:t>
            </a:r>
            <a:r>
              <a:rPr lang="zh-TW" altLang="en-US" sz="2400" b="1" dirty="0" smtClean="0">
                <a:solidFill>
                  <a:srgbClr val="0000CC"/>
                </a:solidFill>
                <a:effectLst/>
                <a:latin typeface="Times New Roman" pitchFamily="18" charset="0"/>
                <a:ea typeface="DFKai-SB" pitchFamily="65" charset="-120"/>
                <a:cs typeface="Times New Roman" pitchFamily="18" charset="0"/>
              </a:rPr>
              <a:t>原為串聯的</a:t>
            </a:r>
            <a:r>
              <a:rPr lang="en-US" altLang="zh-TW" sz="2400" b="1" dirty="0" smtClean="0">
                <a:solidFill>
                  <a:srgbClr val="0000CC"/>
                </a:solidFill>
                <a:effectLst/>
                <a:latin typeface="Times New Roman" pitchFamily="18" charset="0"/>
                <a:ea typeface="DFKai-SB" pitchFamily="65" charset="-120"/>
                <a:cs typeface="Times New Roman" pitchFamily="18" charset="0"/>
              </a:rPr>
              <a:t>SP+LED D6 (</a:t>
            </a:r>
            <a:r>
              <a:rPr lang="zh-TW" altLang="en-US" sz="2400" b="1" dirty="0" smtClean="0">
                <a:solidFill>
                  <a:srgbClr val="0000CC"/>
                </a:solidFill>
                <a:effectLst/>
                <a:latin typeface="Times New Roman" pitchFamily="18" charset="0"/>
                <a:ea typeface="DFKai-SB" pitchFamily="65" charset="-120"/>
                <a:cs typeface="Times New Roman" pitchFamily="18" charset="0"/>
              </a:rPr>
              <a:t>或</a:t>
            </a:r>
            <a:r>
              <a:rPr lang="en-US" altLang="zh-TW" sz="2400" b="1" dirty="0" smtClean="0">
                <a:solidFill>
                  <a:srgbClr val="0000CC"/>
                </a:solidFill>
                <a:effectLst/>
                <a:latin typeface="Times New Roman" pitchFamily="18" charset="0"/>
                <a:ea typeface="DFKai-SB" pitchFamily="65" charset="-120"/>
                <a:cs typeface="Times New Roman" pitchFamily="18" charset="0"/>
              </a:rPr>
              <a:t>D8) </a:t>
            </a:r>
            <a:r>
              <a:rPr lang="zh-TW" altLang="en-US" sz="2400" b="1" dirty="0" smtClean="0">
                <a:solidFill>
                  <a:srgbClr val="0000CC"/>
                </a:solidFill>
                <a:effectLst/>
                <a:latin typeface="Times New Roman" pitchFamily="18" charset="0"/>
                <a:ea typeface="DFKai-SB" pitchFamily="65" charset="-120"/>
                <a:cs typeface="Times New Roman" pitchFamily="18" charset="0"/>
              </a:rPr>
              <a:t>改為並聯</a:t>
            </a:r>
            <a:r>
              <a:rPr lang="zh-TW" altLang="en-US" sz="2400" dirty="0" smtClean="0">
                <a:effectLst/>
                <a:latin typeface="Times New Roman" pitchFamily="18" charset="0"/>
                <a:ea typeface="DFKai-SB" pitchFamily="65" charset="-120"/>
                <a:cs typeface="Times New Roman" pitchFamily="18" charset="0"/>
              </a:rPr>
              <a:t>；</a:t>
            </a:r>
            <a:r>
              <a:rPr lang="zh-TW" altLang="en-US" sz="2400" b="1" dirty="0" smtClean="0">
                <a:solidFill>
                  <a:srgbClr val="0000CC"/>
                </a:solidFill>
                <a:effectLst/>
                <a:latin typeface="Times New Roman" pitchFamily="18" charset="0"/>
                <a:ea typeface="DFKai-SB" pitchFamily="65" charset="-120"/>
                <a:cs typeface="Times New Roman" pitchFamily="18" charset="0"/>
              </a:rPr>
              <a:t>使</a:t>
            </a:r>
            <a:r>
              <a:rPr lang="en-US" altLang="zh-TW" sz="2400" b="1" dirty="0" smtClean="0">
                <a:solidFill>
                  <a:srgbClr val="0000CC"/>
                </a:solidFill>
                <a:effectLst/>
                <a:latin typeface="Times New Roman" pitchFamily="18" charset="0"/>
                <a:ea typeface="DFKai-SB" pitchFamily="65" charset="-120"/>
                <a:cs typeface="Times New Roman" pitchFamily="18" charset="0"/>
              </a:rPr>
              <a:t>SP</a:t>
            </a:r>
            <a:r>
              <a:rPr lang="zh-TW" altLang="en-US" sz="2400" b="1" dirty="0" smtClean="0">
                <a:solidFill>
                  <a:srgbClr val="0000CC"/>
                </a:solidFill>
                <a:effectLst/>
                <a:latin typeface="Times New Roman" pitchFamily="18" charset="0"/>
                <a:ea typeface="DFKai-SB" pitchFamily="65" charset="-120"/>
                <a:cs typeface="Times New Roman" pitchFamily="18" charset="0"/>
              </a:rPr>
              <a:t>發出更大的聲響</a:t>
            </a:r>
            <a:r>
              <a:rPr lang="zh-TW" altLang="en-US" sz="2400" dirty="0" smtClean="0">
                <a:effectLst/>
                <a:latin typeface="Times New Roman" pitchFamily="18" charset="0"/>
                <a:ea typeface="DFKai-SB" pitchFamily="65" charset="-120"/>
                <a:cs typeface="Times New Roman" pitchFamily="18" charset="0"/>
              </a:rPr>
              <a:t>。以 </a:t>
            </a:r>
            <a:r>
              <a:rPr lang="en-US" altLang="zh-TW" sz="2400" dirty="0" smtClean="0">
                <a:effectLst/>
                <a:latin typeface="Times New Roman" pitchFamily="18" charset="0"/>
                <a:ea typeface="DFKai-SB" pitchFamily="65" charset="-120"/>
                <a:cs typeface="Times New Roman" pitchFamily="18" charset="0"/>
              </a:rPr>
              <a:t>RV + S2 on/off </a:t>
            </a:r>
            <a:r>
              <a:rPr lang="zh-TW" altLang="en-US" sz="2400" dirty="0" smtClean="0">
                <a:effectLst/>
                <a:latin typeface="Times New Roman" pitchFamily="18" charset="0"/>
                <a:ea typeface="DFKai-SB" pitchFamily="65" charset="-120"/>
                <a:cs typeface="Times New Roman" pitchFamily="18" charset="0"/>
              </a:rPr>
              <a:t>調控閃頻</a:t>
            </a:r>
            <a:r>
              <a:rPr lang="en-US" altLang="zh-TW" sz="2400" dirty="0" smtClean="0">
                <a:effectLst/>
                <a:latin typeface="Times New Roman" pitchFamily="18" charset="0"/>
                <a:ea typeface="DFKai-SB" pitchFamily="65" charset="-120"/>
                <a:cs typeface="Times New Roman" pitchFamily="18" charset="0"/>
              </a:rPr>
              <a:t>U23</a:t>
            </a:r>
            <a:r>
              <a:rPr lang="zh-TW" altLang="en-US" sz="2400" dirty="0" smtClean="0">
                <a:effectLst/>
                <a:latin typeface="Times New Roman" pitchFamily="18" charset="0"/>
                <a:ea typeface="DFKai-SB" pitchFamily="65" charset="-120"/>
                <a:cs typeface="Times New Roman" pitchFamily="18" charset="0"/>
              </a:rPr>
              <a:t>的閃爍頻率。</a:t>
            </a:r>
            <a:endParaRPr lang="zh-TW" altLang="en-US" sz="2400" dirty="0">
              <a:effectLst/>
              <a:latin typeface="Times New Roman" pitchFamily="18" charset="0"/>
              <a:ea typeface="DFKai-SB" pitchFamily="65" charset="-120"/>
              <a:cs typeface="Times New Roman" pitchFamily="18" charset="0"/>
            </a:endParaRPr>
          </a:p>
        </p:txBody>
      </p:sp>
      <p:pic>
        <p:nvPicPr>
          <p:cNvPr id="11266" name="Picture 2"/>
          <p:cNvPicPr>
            <a:picLocks noChangeAspect="1" noChangeArrowheads="1"/>
          </p:cNvPicPr>
          <p:nvPr/>
        </p:nvPicPr>
        <p:blipFill>
          <a:blip r:embed="rId3">
            <a:lum bright="10000" contrast="10000"/>
            <a:extLst>
              <a:ext uri="{28A0092B-C50C-407E-A947-70E740481C1C}">
                <a14:useLocalDpi xmlns:a14="http://schemas.microsoft.com/office/drawing/2010/main" xmlns="" val="0"/>
              </a:ext>
            </a:extLst>
          </a:blip>
          <a:srcRect/>
          <a:stretch>
            <a:fillRect/>
          </a:stretch>
        </p:blipFill>
        <p:spPr bwMode="auto">
          <a:xfrm>
            <a:off x="785786" y="1500173"/>
            <a:ext cx="7679206" cy="51435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圓角矩形 5"/>
          <p:cNvSpPr/>
          <p:nvPr/>
        </p:nvSpPr>
        <p:spPr>
          <a:xfrm>
            <a:off x="3802295" y="2419183"/>
            <a:ext cx="2596837" cy="1728084"/>
          </a:xfrm>
          <a:prstGeom prst="roundRect">
            <a:avLst/>
          </a:prstGeom>
          <a:noFill/>
          <a:ln w="38100">
            <a:solidFill>
              <a:srgbClr val="C00000"/>
            </a:solidFill>
            <a:prstDash val="dash"/>
          </a:ln>
          <a:effectLst/>
        </p:spPr>
        <p:txBody>
          <a:bodyPr wrap="square" rtlCol="0" anchor="ctr">
            <a:no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sp>
        <p:nvSpPr>
          <p:cNvPr id="7" name="圓角矩形 6"/>
          <p:cNvSpPr/>
          <p:nvPr/>
        </p:nvSpPr>
        <p:spPr>
          <a:xfrm>
            <a:off x="899947" y="1797073"/>
            <a:ext cx="2825970" cy="3041428"/>
          </a:xfrm>
          <a:prstGeom prst="roundRect">
            <a:avLst>
              <a:gd name="adj" fmla="val 16667"/>
            </a:avLst>
          </a:prstGeom>
          <a:noFill/>
          <a:ln w="31750">
            <a:solidFill>
              <a:srgbClr val="006600"/>
            </a:solidFill>
            <a:prstDash val="sysDot"/>
          </a:ln>
          <a:effectLst/>
        </p:spPr>
        <p:txBody>
          <a:bodyPr wrap="square" rtlCol="0" anchor="ctr">
            <a:no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sp>
        <p:nvSpPr>
          <p:cNvPr id="9" name="矩形 8"/>
          <p:cNvSpPr/>
          <p:nvPr/>
        </p:nvSpPr>
        <p:spPr>
          <a:xfrm>
            <a:off x="928662" y="5143512"/>
            <a:ext cx="2036362" cy="1107996"/>
          </a:xfrm>
          <a:prstGeom prst="rect">
            <a:avLst/>
          </a:prstGeom>
          <a:solidFill>
            <a:schemeClr val="bg2"/>
          </a:solidFill>
          <a:ln w="25400">
            <a:solidFill>
              <a:srgbClr val="008000"/>
            </a:solidFill>
          </a:ln>
        </p:spPr>
        <p:txBody>
          <a:bodyPr wrap="square">
            <a:spAutoFit/>
          </a:bodyPr>
          <a:lstStyle/>
          <a:p>
            <a:pPr lvl="0">
              <a:buSzPct val="85000"/>
            </a:pPr>
            <a:r>
              <a:rPr lang="zh-TW" altLang="en-US" sz="2200" dirty="0" smtClean="0">
                <a:solidFill>
                  <a:prstClr val="black"/>
                </a:solidFill>
                <a:latin typeface="Times New Roman" pitchFamily="18" charset="0"/>
                <a:ea typeface="DFKai-SB" pitchFamily="65" charset="-120"/>
                <a:cs typeface="Times New Roman" pitchFamily="18" charset="0"/>
              </a:rPr>
              <a:t>以</a:t>
            </a:r>
            <a:r>
              <a:rPr lang="en-US" altLang="zh-TW" sz="2200" dirty="0" smtClean="0">
                <a:solidFill>
                  <a:prstClr val="black"/>
                </a:solidFill>
                <a:latin typeface="Times New Roman" pitchFamily="18" charset="0"/>
                <a:ea typeface="DFKai-SB" pitchFamily="65" charset="-120"/>
                <a:cs typeface="Times New Roman" pitchFamily="18" charset="0"/>
              </a:rPr>
              <a:t>RV+S2 on/off </a:t>
            </a:r>
            <a:r>
              <a:rPr lang="zh-TW" altLang="en-US" sz="2200" dirty="0" smtClean="0">
                <a:solidFill>
                  <a:prstClr val="black"/>
                </a:solidFill>
                <a:latin typeface="Times New Roman" pitchFamily="18" charset="0"/>
                <a:ea typeface="DFKai-SB" pitchFamily="65" charset="-120"/>
                <a:cs typeface="Times New Roman" pitchFamily="18" charset="0"/>
              </a:rPr>
              <a:t>調控閃頻</a:t>
            </a:r>
            <a:r>
              <a:rPr lang="en-US" altLang="zh-TW" sz="2200" dirty="0" smtClean="0">
                <a:solidFill>
                  <a:prstClr val="black"/>
                </a:solidFill>
                <a:latin typeface="Times New Roman" pitchFamily="18" charset="0"/>
                <a:ea typeface="DFKai-SB" pitchFamily="65" charset="-120"/>
                <a:cs typeface="Times New Roman" pitchFamily="18" charset="0"/>
              </a:rPr>
              <a:t>U23</a:t>
            </a:r>
            <a:r>
              <a:rPr lang="zh-TW" altLang="en-US" sz="2200" dirty="0" smtClean="0">
                <a:solidFill>
                  <a:prstClr val="black"/>
                </a:solidFill>
                <a:latin typeface="Times New Roman" pitchFamily="18" charset="0"/>
                <a:ea typeface="DFKai-SB" pitchFamily="65" charset="-120"/>
                <a:cs typeface="Times New Roman" pitchFamily="18" charset="0"/>
              </a:rPr>
              <a:t>的閃爍頻率。</a:t>
            </a:r>
            <a:endParaRPr lang="zh-TW" altLang="en-US" sz="2200" dirty="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7869088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1570" y="71414"/>
            <a:ext cx="8143900" cy="584775"/>
          </a:xfrm>
          <a:prstGeom prst="rect">
            <a:avLst/>
          </a:prstGeom>
        </p:spPr>
        <p:txBody>
          <a:bodyPr wrap="square">
            <a:spAutoFit/>
          </a:bodyPr>
          <a:lstStyle/>
          <a:p>
            <a:pPr lvl="0"/>
            <a:r>
              <a:rPr lang="en-US" altLang="zh-TW" sz="3200" b="1" dirty="0" smtClean="0">
                <a:solidFill>
                  <a:srgbClr val="0000CC"/>
                </a:solidFill>
                <a:latin typeface="Times New Roman" panose="02020603050405020304" pitchFamily="18" charset="0"/>
                <a:cs typeface="Times New Roman" panose="02020603050405020304" pitchFamily="18" charset="0"/>
              </a:rPr>
              <a:t>(</a:t>
            </a:r>
            <a:r>
              <a:rPr lang="en-US" altLang="zh-TW" sz="3200" b="1" dirty="0">
                <a:solidFill>
                  <a:srgbClr val="0000CC"/>
                </a:solidFill>
                <a:latin typeface="Times New Roman" panose="02020603050405020304" pitchFamily="18" charset="0"/>
                <a:cs typeface="Times New Roman" panose="02020603050405020304" pitchFamily="18" charset="0"/>
              </a:rPr>
              <a:t>28) </a:t>
            </a:r>
            <a:r>
              <a:rPr lang="en-US" altLang="zh-TW" sz="3200" b="1" u="sng" dirty="0">
                <a:solidFill>
                  <a:srgbClr val="0000CC"/>
                </a:solidFill>
                <a:latin typeface="Times New Roman" panose="02020603050405020304" pitchFamily="18" charset="0"/>
                <a:cs typeface="Times New Roman" panose="02020603050405020304" pitchFamily="18" charset="0"/>
              </a:rPr>
              <a:t>Triple</a:t>
            </a:r>
            <a:r>
              <a:rPr lang="en-US" altLang="zh-TW" sz="3200" b="1" dirty="0">
                <a:solidFill>
                  <a:srgbClr val="0000CC"/>
                </a:solidFill>
                <a:latin typeface="Times New Roman" panose="02020603050405020304" pitchFamily="18" charset="0"/>
                <a:cs typeface="Times New Roman" panose="02020603050405020304" pitchFamily="18" charset="0"/>
              </a:rPr>
              <a:t> </a:t>
            </a:r>
            <a:r>
              <a:rPr lang="en-US" altLang="zh-TW" sz="3200" b="1" dirty="0" smtClean="0">
                <a:solidFill>
                  <a:srgbClr val="0000CC"/>
                </a:solidFill>
                <a:latin typeface="Times New Roman" panose="02020603050405020304" pitchFamily="18" charset="0"/>
                <a:cs typeface="Times New Roman" panose="02020603050405020304" pitchFamily="18" charset="0"/>
              </a:rPr>
              <a:t>&amp; (29) </a:t>
            </a:r>
            <a:r>
              <a:rPr lang="en-US" altLang="zh-TW" sz="3200" b="1" u="sng" dirty="0" smtClean="0">
                <a:solidFill>
                  <a:srgbClr val="0000CC"/>
                </a:solidFill>
                <a:latin typeface="Times New Roman" panose="02020603050405020304" pitchFamily="18" charset="0"/>
                <a:cs typeface="Times New Roman" panose="02020603050405020304" pitchFamily="18" charset="0"/>
              </a:rPr>
              <a:t>Noisy Double</a:t>
            </a:r>
            <a:r>
              <a:rPr lang="en-US" altLang="zh-TW" sz="3200" b="1" dirty="0" smtClean="0">
                <a:solidFill>
                  <a:srgbClr val="0000CC"/>
                </a:solidFill>
                <a:latin typeface="Times New Roman" panose="02020603050405020304" pitchFamily="18" charset="0"/>
                <a:cs typeface="Times New Roman" panose="02020603050405020304" pitchFamily="18" charset="0"/>
              </a:rPr>
              <a:t>  Strobe </a:t>
            </a:r>
            <a:r>
              <a:rPr lang="en-US" altLang="zh-TW" sz="3200" b="1" dirty="0">
                <a:solidFill>
                  <a:srgbClr val="0000CC"/>
                </a:solidFill>
                <a:latin typeface="Times New Roman" panose="02020603050405020304" pitchFamily="18" charset="0"/>
                <a:cs typeface="Times New Roman" panose="02020603050405020304" pitchFamily="18" charset="0"/>
              </a:rPr>
              <a:t>Light</a:t>
            </a:r>
            <a:endParaRPr lang="zh-TW" altLang="en-US" sz="3200" b="1" dirty="0">
              <a:solidFill>
                <a:srgbClr val="0000CC"/>
              </a:solidFill>
              <a:latin typeface="Times New Roman" panose="02020603050405020304" pitchFamily="18" charset="0"/>
              <a:cs typeface="Times New Roman" panose="02020603050405020304" pitchFamily="18" charset="0"/>
            </a:endParaRPr>
          </a:p>
        </p:txBody>
      </p:sp>
      <p:sp>
        <p:nvSpPr>
          <p:cNvPr id="3" name="矩形 2"/>
          <p:cNvSpPr/>
          <p:nvPr/>
        </p:nvSpPr>
        <p:spPr>
          <a:xfrm>
            <a:off x="285720" y="714356"/>
            <a:ext cx="8786874" cy="830997"/>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p:spPr>
        <p:txBody>
          <a:bodyPr wrap="square" lIns="36000" rIns="36000" rtlCol="0">
            <a:spAutoFit/>
          </a:bodyPr>
          <a:lstStyle/>
          <a:p>
            <a:pPr marL="268288" indent="-268288">
              <a:buSzPct val="100000"/>
              <a:buFont typeface="Wingdings" pitchFamily="2" charset="2"/>
              <a:buAutoNum type="circleNumWdWhitePlain"/>
            </a:pPr>
            <a:r>
              <a:rPr lang="zh-TW" altLang="en-US" sz="2300" b="1" dirty="0" smtClean="0">
                <a:solidFill>
                  <a:srgbClr val="0000CC"/>
                </a:solidFill>
                <a:latin typeface="Times New Roman" pitchFamily="18" charset="0"/>
                <a:ea typeface="DFKai-SB" pitchFamily="65" charset="-120"/>
                <a:cs typeface="Times New Roman" pitchFamily="18" charset="0"/>
              </a:rPr>
              <a:t>三個</a:t>
            </a:r>
            <a:r>
              <a:rPr lang="en-US" altLang="zh-TW" sz="2300" b="1" dirty="0" smtClean="0">
                <a:solidFill>
                  <a:srgbClr val="0000CC"/>
                </a:solidFill>
                <a:latin typeface="Times New Roman" pitchFamily="18" charset="0"/>
                <a:ea typeface="DFKai-SB" pitchFamily="65" charset="-120"/>
                <a:cs typeface="Times New Roman" pitchFamily="18" charset="0"/>
              </a:rPr>
              <a:t>D1, D6, D8 LED</a:t>
            </a:r>
            <a:r>
              <a:rPr lang="zh-TW" altLang="en-US" sz="2300" b="1" dirty="0" smtClean="0">
                <a:solidFill>
                  <a:srgbClr val="0000CC"/>
                </a:solidFill>
                <a:latin typeface="Times New Roman" pitchFamily="18" charset="0"/>
                <a:ea typeface="DFKai-SB" pitchFamily="65" charset="-120"/>
                <a:cs typeface="Times New Roman" pitchFamily="18" charset="0"/>
              </a:rPr>
              <a:t>並聯</a:t>
            </a:r>
            <a:r>
              <a:rPr lang="zh-TW" altLang="en-US" sz="2300" dirty="0" smtClean="0">
                <a:latin typeface="Times New Roman" pitchFamily="18" charset="0"/>
                <a:ea typeface="DFKai-SB" pitchFamily="65" charset="-120"/>
                <a:cs typeface="Times New Roman" pitchFamily="18" charset="0"/>
              </a:rPr>
              <a:t>於</a:t>
            </a:r>
            <a:r>
              <a:rPr lang="en-US" altLang="zh-TW" sz="2300" dirty="0" smtClean="0">
                <a:latin typeface="Times New Roman" pitchFamily="18" charset="0"/>
                <a:ea typeface="DFKai-SB" pitchFamily="65" charset="-120"/>
                <a:cs typeface="Times New Roman" pitchFamily="18" charset="0"/>
              </a:rPr>
              <a:t>U23</a:t>
            </a:r>
            <a:r>
              <a:rPr lang="zh-TW" altLang="en-US" sz="2300" dirty="0" smtClean="0">
                <a:latin typeface="Times New Roman" pitchFamily="18" charset="0"/>
                <a:ea typeface="DFKai-SB" pitchFamily="65" charset="-120"/>
                <a:cs typeface="Times New Roman" pitchFamily="18" charset="0"/>
              </a:rPr>
              <a:t>的＋極電源輸入端與輸出端</a:t>
            </a:r>
            <a:r>
              <a:rPr lang="en-US" altLang="zh-TW" sz="2300" dirty="0" smtClean="0">
                <a:latin typeface="Times New Roman" pitchFamily="18" charset="0"/>
                <a:ea typeface="DFKai-SB" pitchFamily="65" charset="-120"/>
                <a:cs typeface="Times New Roman" pitchFamily="18" charset="0"/>
              </a:rPr>
              <a:t>OUT</a:t>
            </a:r>
            <a:r>
              <a:rPr lang="zh-TW" altLang="en-US" sz="2300" dirty="0" smtClean="0">
                <a:latin typeface="Times New Roman" pitchFamily="18" charset="0"/>
                <a:ea typeface="DFKai-SB" pitchFamily="65" charset="-120"/>
                <a:cs typeface="Times New Roman" pitchFamily="18" charset="0"/>
              </a:rPr>
              <a:t>間</a:t>
            </a:r>
            <a:endParaRPr lang="en-US" altLang="zh-TW" sz="2300" dirty="0" smtClean="0">
              <a:latin typeface="Times New Roman" pitchFamily="18" charset="0"/>
              <a:ea typeface="DFKai-SB" pitchFamily="65" charset="-120"/>
              <a:cs typeface="Times New Roman" pitchFamily="18" charset="0"/>
            </a:endParaRPr>
          </a:p>
          <a:p>
            <a:pPr marL="268288" indent="-268288">
              <a:buSzPct val="100000"/>
              <a:buFont typeface="Wingdings" pitchFamily="2" charset="2"/>
              <a:buAutoNum type="circleNumWdWhitePlain"/>
            </a:pPr>
            <a:r>
              <a:rPr lang="zh-TW" altLang="en-US" sz="2300" dirty="0" smtClean="0">
                <a:latin typeface="Times New Roman" pitchFamily="18" charset="0"/>
                <a:ea typeface="DFKai-SB" pitchFamily="65" charset="-120"/>
                <a:cs typeface="Times New Roman" pitchFamily="18" charset="0"/>
              </a:rPr>
              <a:t>其中一個</a:t>
            </a:r>
            <a:r>
              <a:rPr lang="en-US" altLang="zh-TW" sz="2300" dirty="0" smtClean="0">
                <a:latin typeface="Times New Roman" pitchFamily="18" charset="0"/>
                <a:ea typeface="DFKai-SB" pitchFamily="65" charset="-120"/>
                <a:cs typeface="Times New Roman" pitchFamily="18" charset="0"/>
              </a:rPr>
              <a:t>LED</a:t>
            </a:r>
            <a:r>
              <a:rPr lang="zh-TW" altLang="en-US" sz="2300" dirty="0" smtClean="0">
                <a:latin typeface="Times New Roman" pitchFamily="18" charset="0"/>
                <a:ea typeface="DFKai-SB" pitchFamily="65" charset="-120"/>
                <a:cs typeface="Times New Roman" pitchFamily="18" charset="0"/>
              </a:rPr>
              <a:t> 以揚聲器</a:t>
            </a:r>
            <a:r>
              <a:rPr lang="en-US" altLang="zh-TW" sz="2300" dirty="0" smtClean="0">
                <a:latin typeface="Times New Roman" pitchFamily="18" charset="0"/>
                <a:ea typeface="DFKai-SB" pitchFamily="65" charset="-120"/>
                <a:cs typeface="Times New Roman" pitchFamily="18" charset="0"/>
              </a:rPr>
              <a:t>SP</a:t>
            </a:r>
            <a:r>
              <a:rPr lang="zh-TW" altLang="en-US" sz="2300" dirty="0" smtClean="0">
                <a:latin typeface="Times New Roman" pitchFamily="18" charset="0"/>
                <a:ea typeface="DFKai-SB" pitchFamily="65" charset="-120"/>
                <a:cs typeface="Times New Roman" pitchFamily="18" charset="0"/>
              </a:rPr>
              <a:t>替代之。</a:t>
            </a:r>
            <a:endParaRPr lang="en-US" altLang="zh-TW" sz="2300" dirty="0" smtClean="0">
              <a:latin typeface="Times New Roman" pitchFamily="18" charset="0"/>
              <a:ea typeface="DFKai-SB" pitchFamily="65" charset="-120"/>
              <a:cs typeface="Times New Roman" pitchFamily="18" charset="0"/>
            </a:endParaRPr>
          </a:p>
        </p:txBody>
      </p:sp>
      <p:grpSp>
        <p:nvGrpSpPr>
          <p:cNvPr id="8" name="群組 7"/>
          <p:cNvGrpSpPr/>
          <p:nvPr/>
        </p:nvGrpSpPr>
        <p:grpSpPr>
          <a:xfrm rot="16200000">
            <a:off x="-255518" y="2955333"/>
            <a:ext cx="2643205" cy="1703603"/>
            <a:chOff x="6500827" y="2071678"/>
            <a:chExt cx="2500329" cy="1703603"/>
          </a:xfrm>
        </p:grpSpPr>
        <p:pic>
          <p:nvPicPr>
            <p:cNvPr id="9" name="Picture 2"/>
            <p:cNvPicPr>
              <a:picLocks noChangeAspect="1" noChangeArrowheads="1"/>
            </p:cNvPicPr>
            <p:nvPr/>
          </p:nvPicPr>
          <p:blipFill>
            <a:blip r:embed="rId3"/>
            <a:srcRect/>
            <a:stretch>
              <a:fillRect/>
            </a:stretch>
          </p:blipFill>
          <p:spPr bwMode="auto">
            <a:xfrm rot="5400000">
              <a:off x="5923948" y="2648581"/>
              <a:ext cx="1703579" cy="549822"/>
            </a:xfrm>
            <a:prstGeom prst="rect">
              <a:avLst/>
            </a:prstGeom>
            <a:noFill/>
            <a:ln w="9525">
              <a:noFill/>
              <a:miter lim="800000"/>
              <a:headEnd/>
              <a:tailEnd/>
            </a:ln>
            <a:effectLst/>
          </p:spPr>
        </p:pic>
        <p:pic>
          <p:nvPicPr>
            <p:cNvPr id="10" name="Picture 3"/>
            <p:cNvPicPr>
              <a:picLocks noChangeAspect="1" noChangeArrowheads="1"/>
            </p:cNvPicPr>
            <p:nvPr/>
          </p:nvPicPr>
          <p:blipFill>
            <a:blip r:embed="rId4"/>
            <a:srcRect/>
            <a:stretch>
              <a:fillRect/>
            </a:stretch>
          </p:blipFill>
          <p:spPr bwMode="auto">
            <a:xfrm rot="5400000">
              <a:off x="7079492" y="2698992"/>
              <a:ext cx="1645337" cy="482952"/>
            </a:xfrm>
            <a:prstGeom prst="rect">
              <a:avLst/>
            </a:prstGeom>
            <a:noFill/>
            <a:ln w="9525">
              <a:noFill/>
              <a:miter lim="800000"/>
              <a:headEnd/>
              <a:tailEnd/>
            </a:ln>
            <a:effectLst/>
          </p:spPr>
        </p:pic>
        <p:pic>
          <p:nvPicPr>
            <p:cNvPr id="11" name="Picture 4"/>
            <p:cNvPicPr>
              <a:picLocks noChangeAspect="1" noChangeArrowheads="1"/>
            </p:cNvPicPr>
            <p:nvPr/>
          </p:nvPicPr>
          <p:blipFill>
            <a:blip r:embed="rId5"/>
            <a:srcRect/>
            <a:stretch>
              <a:fillRect/>
            </a:stretch>
          </p:blipFill>
          <p:spPr bwMode="auto">
            <a:xfrm rot="5400000">
              <a:off x="6461163" y="2611407"/>
              <a:ext cx="1703579" cy="624122"/>
            </a:xfrm>
            <a:prstGeom prst="rect">
              <a:avLst/>
            </a:prstGeom>
            <a:noFill/>
            <a:ln w="9525">
              <a:noFill/>
              <a:miter lim="800000"/>
              <a:headEnd/>
              <a:tailEnd/>
            </a:ln>
            <a:effectLst/>
          </p:spPr>
        </p:pic>
        <p:pic>
          <p:nvPicPr>
            <p:cNvPr id="12" name="Picture 2"/>
            <p:cNvPicPr>
              <a:picLocks noChangeAspect="1" noChangeArrowheads="1"/>
            </p:cNvPicPr>
            <p:nvPr/>
          </p:nvPicPr>
          <p:blipFill>
            <a:blip r:embed="rId6"/>
            <a:srcRect/>
            <a:stretch>
              <a:fillRect/>
            </a:stretch>
          </p:blipFill>
          <p:spPr bwMode="auto">
            <a:xfrm rot="16200000" flipH="1" flipV="1">
              <a:off x="7946496" y="2660092"/>
              <a:ext cx="1582474" cy="526846"/>
            </a:xfrm>
            <a:prstGeom prst="rect">
              <a:avLst/>
            </a:prstGeom>
            <a:noFill/>
            <a:ln w="9525">
              <a:noFill/>
              <a:miter lim="800000"/>
              <a:headEnd/>
              <a:tailEnd/>
            </a:ln>
            <a:effectLst/>
          </p:spPr>
        </p:pic>
        <p:sp>
          <p:nvSpPr>
            <p:cNvPr id="13" name="向右箭號 12"/>
            <p:cNvSpPr/>
            <p:nvPr/>
          </p:nvSpPr>
          <p:spPr>
            <a:xfrm flipH="1">
              <a:off x="8215338" y="2828618"/>
              <a:ext cx="182165" cy="243192"/>
            </a:xfrm>
            <a:prstGeom prst="rightArrow">
              <a:avLst/>
            </a:prstGeom>
            <a:gradFill>
              <a:gsLst>
                <a:gs pos="0">
                  <a:schemeClr val="accent1">
                    <a:lumMod val="20000"/>
                    <a:lumOff val="80000"/>
                  </a:schemeClr>
                </a:gs>
                <a:gs pos="60000">
                  <a:schemeClr val="bg1"/>
                </a:gs>
                <a:gs pos="100000">
                  <a:schemeClr val="accent1">
                    <a:tint val="23500"/>
                    <a:satMod val="160000"/>
                  </a:schemeClr>
                </a:gs>
              </a:gsLst>
              <a:lin ang="5400000" scaled="0"/>
            </a:gradFill>
            <a:ln w="25400" cap="sq" cmpd="sng">
              <a:solidFill>
                <a:srgbClr val="0000CC"/>
              </a:solidFill>
            </a:ln>
            <a:effectLst/>
          </p:spPr>
          <p:txBody>
            <a:bodyPr wrap="square" rtlCol="0" anchor="ctr">
              <a:sp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grpSp>
      <p:grpSp>
        <p:nvGrpSpPr>
          <p:cNvPr id="15" name="群組 14"/>
          <p:cNvGrpSpPr/>
          <p:nvPr/>
        </p:nvGrpSpPr>
        <p:grpSpPr>
          <a:xfrm>
            <a:off x="2071670" y="1604805"/>
            <a:ext cx="6786610" cy="4896029"/>
            <a:chOff x="2071670" y="1771151"/>
            <a:chExt cx="6786610" cy="4896029"/>
          </a:xfrm>
        </p:grpSpPr>
        <p:pic>
          <p:nvPicPr>
            <p:cNvPr id="12290"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071670" y="1771151"/>
              <a:ext cx="6786610" cy="4896029"/>
            </a:xfrm>
            <a:prstGeom prst="rect">
              <a:avLst/>
            </a:prstGeom>
            <a:noFill/>
            <a:ln w="6350">
              <a:solidFill>
                <a:srgbClr val="CC33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圓角矩形 13"/>
            <p:cNvSpPr/>
            <p:nvPr/>
          </p:nvSpPr>
          <p:spPr>
            <a:xfrm>
              <a:off x="4714876" y="2643182"/>
              <a:ext cx="2214578" cy="2428892"/>
            </a:xfrm>
            <a:prstGeom prst="roundRect">
              <a:avLst/>
            </a:prstGeom>
            <a:noFill/>
            <a:ln w="44450">
              <a:solidFill>
                <a:srgbClr val="CC3300"/>
              </a:solidFill>
              <a:prstDash val="dash"/>
            </a:ln>
            <a:effectLst/>
          </p:spPr>
          <p:txBody>
            <a:bodyPr wrap="square" rtlCol="0" anchor="ctr">
              <a:no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grpSp>
      <p:sp>
        <p:nvSpPr>
          <p:cNvPr id="16" name="矩形 15"/>
          <p:cNvSpPr/>
          <p:nvPr/>
        </p:nvSpPr>
        <p:spPr>
          <a:xfrm>
            <a:off x="1928794" y="5357826"/>
            <a:ext cx="2036362" cy="1107996"/>
          </a:xfrm>
          <a:prstGeom prst="rect">
            <a:avLst/>
          </a:prstGeom>
          <a:solidFill>
            <a:schemeClr val="bg2"/>
          </a:solidFill>
          <a:ln w="25400">
            <a:solidFill>
              <a:srgbClr val="008000"/>
            </a:solidFill>
          </a:ln>
        </p:spPr>
        <p:txBody>
          <a:bodyPr wrap="square">
            <a:spAutoFit/>
          </a:bodyPr>
          <a:lstStyle/>
          <a:p>
            <a:pPr lvl="0">
              <a:buSzPct val="85000"/>
            </a:pPr>
            <a:r>
              <a:rPr lang="zh-TW" altLang="en-US" sz="2200" dirty="0" smtClean="0">
                <a:solidFill>
                  <a:prstClr val="black"/>
                </a:solidFill>
                <a:latin typeface="Times New Roman" pitchFamily="18" charset="0"/>
                <a:ea typeface="DFKai-SB" pitchFamily="65" charset="-120"/>
                <a:cs typeface="Times New Roman" pitchFamily="18" charset="0"/>
              </a:rPr>
              <a:t>以</a:t>
            </a:r>
            <a:r>
              <a:rPr lang="en-US" altLang="zh-TW" sz="2200" dirty="0" smtClean="0">
                <a:solidFill>
                  <a:prstClr val="black"/>
                </a:solidFill>
                <a:latin typeface="Times New Roman" pitchFamily="18" charset="0"/>
                <a:ea typeface="DFKai-SB" pitchFamily="65" charset="-120"/>
                <a:cs typeface="Times New Roman" pitchFamily="18" charset="0"/>
              </a:rPr>
              <a:t>RV+S2 on/off </a:t>
            </a:r>
            <a:r>
              <a:rPr lang="zh-TW" altLang="en-US" sz="2200" dirty="0" smtClean="0">
                <a:solidFill>
                  <a:prstClr val="black"/>
                </a:solidFill>
                <a:latin typeface="Times New Roman" pitchFamily="18" charset="0"/>
                <a:ea typeface="DFKai-SB" pitchFamily="65" charset="-120"/>
                <a:cs typeface="Times New Roman" pitchFamily="18" charset="0"/>
              </a:rPr>
              <a:t>調控閃頻</a:t>
            </a:r>
            <a:r>
              <a:rPr lang="en-US" altLang="zh-TW" sz="2200" dirty="0" smtClean="0">
                <a:solidFill>
                  <a:prstClr val="black"/>
                </a:solidFill>
                <a:latin typeface="Times New Roman" pitchFamily="18" charset="0"/>
                <a:ea typeface="DFKai-SB" pitchFamily="65" charset="-120"/>
                <a:cs typeface="Times New Roman" pitchFamily="18" charset="0"/>
              </a:rPr>
              <a:t>U23</a:t>
            </a:r>
            <a:r>
              <a:rPr lang="zh-TW" altLang="en-US" sz="2200" dirty="0" smtClean="0">
                <a:solidFill>
                  <a:prstClr val="black"/>
                </a:solidFill>
                <a:latin typeface="Times New Roman" pitchFamily="18" charset="0"/>
                <a:ea typeface="DFKai-SB" pitchFamily="65" charset="-120"/>
                <a:cs typeface="Times New Roman" pitchFamily="18" charset="0"/>
              </a:rPr>
              <a:t>的閃爍頻率。</a:t>
            </a:r>
            <a:endParaRPr lang="zh-TW" altLang="en-US" sz="2200" dirty="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14475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2508" y="764704"/>
            <a:ext cx="8898172"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771556" y="0"/>
            <a:ext cx="8229600" cy="850106"/>
          </a:xfrm>
        </p:spPr>
        <p:txBody>
          <a:bodyPr>
            <a:normAutofit fontScale="90000"/>
          </a:bodyPr>
          <a:lstStyle/>
          <a:p>
            <a:r>
              <a:rPr lang="en-US" altLang="zh-TW" sz="3200" b="1" dirty="0">
                <a:solidFill>
                  <a:srgbClr val="0000CC"/>
                </a:solidFill>
                <a:effectLst>
                  <a:outerShdw blurRad="38100" dist="38100" dir="2700000" algn="tl">
                    <a:srgbClr val="000000">
                      <a:alpha val="43137"/>
                    </a:srgbClr>
                  </a:outerShdw>
                </a:effectLst>
              </a:rPr>
              <a:t>SCL-175 </a:t>
            </a:r>
            <a:r>
              <a:rPr lang="zh-TW" altLang="en-US" sz="3200" b="1" dirty="0" smtClean="0">
                <a:solidFill>
                  <a:srgbClr val="0000CC"/>
                </a:solidFill>
                <a:effectLst>
                  <a:outerShdw blurRad="38100" dist="38100" dir="2700000" algn="tl">
                    <a:srgbClr val="000000">
                      <a:alpha val="43137"/>
                    </a:srgbClr>
                  </a:outerShdw>
                </a:effectLst>
                <a:latin typeface="標楷體" pitchFamily="65" charset="-120"/>
                <a:ea typeface="標楷體" pitchFamily="65" charset="-120"/>
              </a:rPr>
              <a:t>光電套件零件清單 </a:t>
            </a:r>
            <a:r>
              <a:rPr lang="en-US" altLang="zh-TW" sz="3200" b="1" dirty="0" smtClean="0">
                <a:solidFill>
                  <a:srgbClr val="0000CC"/>
                </a:solidFill>
                <a:effectLst>
                  <a:outerShdw blurRad="38100" dist="38100" dir="2700000" algn="tl">
                    <a:srgbClr val="000000">
                      <a:alpha val="43137"/>
                    </a:srgbClr>
                  </a:outerShdw>
                </a:effectLst>
                <a:latin typeface="標楷體" pitchFamily="65" charset="-120"/>
                <a:ea typeface="標楷體" pitchFamily="65" charset="-120"/>
              </a:rPr>
              <a:t>(</a:t>
            </a:r>
            <a:r>
              <a:rPr lang="en-US" altLang="zh-TW" sz="3200" b="1" dirty="0" smtClean="0">
                <a:solidFill>
                  <a:srgbClr val="0000CC"/>
                </a:solidFill>
                <a:effectLst>
                  <a:outerShdw blurRad="38100" dist="38100" dir="2700000" algn="tl">
                    <a:srgbClr val="000000">
                      <a:alpha val="43137"/>
                    </a:srgbClr>
                  </a:outerShdw>
                </a:effectLst>
              </a:rPr>
              <a:t>LIGHT </a:t>
            </a:r>
            <a:r>
              <a:rPr lang="en-US" altLang="zh-TW" sz="3200" b="1" dirty="0">
                <a:solidFill>
                  <a:srgbClr val="0000CC"/>
                </a:solidFill>
                <a:effectLst>
                  <a:outerShdw blurRad="38100" dist="38100" dir="2700000" algn="tl">
                    <a:srgbClr val="000000">
                      <a:alpha val="43137"/>
                    </a:srgbClr>
                  </a:outerShdw>
                </a:effectLst>
              </a:rPr>
              <a:t>Block </a:t>
            </a:r>
            <a:r>
              <a:rPr lang="en-US" altLang="zh-TW" sz="3200" b="1" dirty="0" smtClean="0">
                <a:solidFill>
                  <a:srgbClr val="0000CC"/>
                </a:solidFill>
                <a:effectLst>
                  <a:outerShdw blurRad="38100" dist="38100" dir="2700000" algn="tl">
                    <a:srgbClr val="000000">
                      <a:alpha val="43137"/>
                    </a:srgbClr>
                  </a:outerShdw>
                </a:effectLst>
              </a:rPr>
              <a:t>Layout)</a:t>
            </a:r>
            <a:endParaRPr lang="zh-TW" altLang="en-US" sz="3200"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667510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4780" y="0"/>
            <a:ext cx="7956376"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雜響的三道閃光</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Noisy Triple </a:t>
            </a:r>
            <a:r>
              <a:rPr lang="en-US" altLang="zh-TW" sz="3200" b="1" dirty="0" err="1"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Strober</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3">
            <a:lum contrast="10000"/>
            <a:extLst>
              <a:ext uri="{28A0092B-C50C-407E-A947-70E740481C1C}">
                <a14:useLocalDpi xmlns:a14="http://schemas.microsoft.com/office/drawing/2010/main" xmlns="" val="0"/>
              </a:ext>
            </a:extLst>
          </a:blip>
          <a:srcRect l="1020" t="6327" r="-3061"/>
          <a:stretch>
            <a:fillRect/>
          </a:stretch>
        </p:blipFill>
        <p:spPr bwMode="auto">
          <a:xfrm>
            <a:off x="857224" y="1500174"/>
            <a:ext cx="7528944" cy="5143536"/>
          </a:xfrm>
          <a:prstGeom prst="rect">
            <a:avLst/>
          </a:prstGeom>
          <a:noFill/>
          <a:ln>
            <a:solidFill>
              <a:srgbClr val="CC33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矩形 5"/>
          <p:cNvSpPr/>
          <p:nvPr/>
        </p:nvSpPr>
        <p:spPr>
          <a:xfrm>
            <a:off x="285720" y="642918"/>
            <a:ext cx="8643998" cy="800219"/>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accent1"/>
            </a:solidFill>
          </a:ln>
          <a:effectLst/>
        </p:spPr>
        <p:txBody>
          <a:bodyPr wrap="square" lIns="36000" rIns="36000" rtlCol="0">
            <a:spAutoFit/>
          </a:bodyPr>
          <a:lstStyle/>
          <a:p>
            <a:pPr marL="268288" indent="-268288" algn="ctr">
              <a:buSzPct val="100000"/>
            </a:pPr>
            <a:r>
              <a:rPr lang="zh-TW" altLang="en-US" sz="2300" dirty="0" smtClean="0">
                <a:latin typeface="Times New Roman" pitchFamily="18" charset="0"/>
                <a:ea typeface="DFKai-SB" pitchFamily="65" charset="-120"/>
                <a:cs typeface="Times New Roman" pitchFamily="18" charset="0"/>
              </a:rPr>
              <a:t>將「</a:t>
            </a:r>
            <a:r>
              <a:rPr lang="zh-TW" altLang="en-US" sz="2300" b="1" dirty="0" smtClean="0">
                <a:solidFill>
                  <a:srgbClr val="0000CC"/>
                </a:solidFill>
                <a:latin typeface="Times New Roman" pitchFamily="18" charset="0"/>
                <a:ea typeface="DFKai-SB" pitchFamily="65" charset="-120"/>
                <a:cs typeface="Times New Roman" pitchFamily="18" charset="0"/>
              </a:rPr>
              <a:t>三個</a:t>
            </a:r>
            <a:r>
              <a:rPr lang="en-US" altLang="zh-TW" sz="2300" b="1" dirty="0" smtClean="0">
                <a:solidFill>
                  <a:srgbClr val="0000CC"/>
                </a:solidFill>
                <a:latin typeface="Times New Roman" pitchFamily="18" charset="0"/>
                <a:ea typeface="DFKai-SB" pitchFamily="65" charset="-120"/>
                <a:cs typeface="Times New Roman" pitchFamily="18" charset="0"/>
              </a:rPr>
              <a:t>D1, D6, D8 LEDs</a:t>
            </a:r>
            <a:r>
              <a:rPr lang="zh-TW" altLang="en-US" sz="2300" b="1" dirty="0" smtClean="0">
                <a:solidFill>
                  <a:srgbClr val="0000CC"/>
                </a:solidFill>
                <a:latin typeface="Times New Roman" pitchFamily="18" charset="0"/>
                <a:ea typeface="DFKai-SB" pitchFamily="65" charset="-120"/>
                <a:cs typeface="Times New Roman" pitchFamily="18" charset="0"/>
              </a:rPr>
              <a:t>先並聯後，再串聯</a:t>
            </a:r>
            <a:r>
              <a:rPr lang="en-US" altLang="zh-TW" sz="2300" b="1" dirty="0" smtClean="0">
                <a:solidFill>
                  <a:srgbClr val="0000CC"/>
                </a:solidFill>
                <a:latin typeface="Times New Roman" pitchFamily="18" charset="0"/>
                <a:ea typeface="DFKai-SB" pitchFamily="65" charset="-120"/>
                <a:cs typeface="Times New Roman" pitchFamily="18" charset="0"/>
              </a:rPr>
              <a:t>SP</a:t>
            </a:r>
            <a:r>
              <a:rPr lang="zh-TW" altLang="en-US" sz="2300" b="1" dirty="0" smtClean="0">
                <a:solidFill>
                  <a:srgbClr val="0000CC"/>
                </a:solidFill>
                <a:latin typeface="Times New Roman" pitchFamily="18" charset="0"/>
                <a:ea typeface="DFKai-SB" pitchFamily="65" charset="-120"/>
                <a:cs typeface="Times New Roman" pitchFamily="18" charset="0"/>
              </a:rPr>
              <a:t>揚聲器」的子電路</a:t>
            </a:r>
            <a:endParaRPr lang="en-US" altLang="zh-TW" sz="2300" b="1" dirty="0" smtClean="0">
              <a:solidFill>
                <a:srgbClr val="0000CC"/>
              </a:solidFill>
              <a:latin typeface="Times New Roman" pitchFamily="18" charset="0"/>
              <a:ea typeface="DFKai-SB" pitchFamily="65" charset="-120"/>
              <a:cs typeface="Times New Roman" pitchFamily="18" charset="0"/>
            </a:endParaRPr>
          </a:p>
          <a:p>
            <a:pPr marL="268288" indent="-268288" algn="ctr">
              <a:buSzPct val="100000"/>
            </a:pPr>
            <a:r>
              <a:rPr lang="zh-TW" altLang="en-US" sz="2300" dirty="0" smtClean="0">
                <a:latin typeface="Times New Roman" pitchFamily="18" charset="0"/>
                <a:ea typeface="DFKai-SB" pitchFamily="65" charset="-120"/>
                <a:cs typeface="Times New Roman" pitchFamily="18" charset="0"/>
              </a:rPr>
              <a:t>連接於</a:t>
            </a:r>
            <a:r>
              <a:rPr lang="en-US" altLang="zh-TW" sz="2300" dirty="0" smtClean="0">
                <a:latin typeface="Times New Roman" pitchFamily="18" charset="0"/>
                <a:ea typeface="DFKai-SB" pitchFamily="65" charset="-120"/>
                <a:cs typeface="Times New Roman" pitchFamily="18" charset="0"/>
              </a:rPr>
              <a:t>U23</a:t>
            </a:r>
            <a:r>
              <a:rPr lang="zh-TW" altLang="en-US" sz="2300" dirty="0" smtClean="0">
                <a:latin typeface="Times New Roman" pitchFamily="18" charset="0"/>
                <a:ea typeface="DFKai-SB" pitchFamily="65" charset="-120"/>
                <a:cs typeface="Times New Roman" pitchFamily="18" charset="0"/>
              </a:rPr>
              <a:t>的＋極電源輸入端與輸出端</a:t>
            </a:r>
            <a:r>
              <a:rPr lang="en-US" altLang="zh-TW" sz="2300" dirty="0" smtClean="0">
                <a:latin typeface="Times New Roman" pitchFamily="18" charset="0"/>
                <a:ea typeface="DFKai-SB" pitchFamily="65" charset="-120"/>
                <a:cs typeface="Times New Roman" pitchFamily="18" charset="0"/>
              </a:rPr>
              <a:t>OUT</a:t>
            </a:r>
            <a:r>
              <a:rPr lang="zh-TW" altLang="en-US" sz="2300" dirty="0" smtClean="0">
                <a:latin typeface="Times New Roman" pitchFamily="18" charset="0"/>
                <a:ea typeface="DFKai-SB" pitchFamily="65" charset="-120"/>
                <a:cs typeface="Times New Roman" pitchFamily="18" charset="0"/>
              </a:rPr>
              <a:t>間，</a:t>
            </a:r>
            <a:endParaRPr lang="en-US" altLang="zh-TW" sz="2300" dirty="0" smtClean="0">
              <a:latin typeface="Times New Roman" pitchFamily="18" charset="0"/>
              <a:ea typeface="DFKai-SB" pitchFamily="65" charset="-120"/>
              <a:cs typeface="Times New Roman" pitchFamily="18" charset="0"/>
            </a:endParaRPr>
          </a:p>
        </p:txBody>
      </p:sp>
      <p:sp>
        <p:nvSpPr>
          <p:cNvPr id="7" name="圓角矩形 6"/>
          <p:cNvSpPr/>
          <p:nvPr/>
        </p:nvSpPr>
        <p:spPr>
          <a:xfrm>
            <a:off x="4000496" y="1500174"/>
            <a:ext cx="2428892" cy="3714776"/>
          </a:xfrm>
          <a:prstGeom prst="roundRect">
            <a:avLst/>
          </a:prstGeom>
          <a:noFill/>
          <a:ln w="41275">
            <a:solidFill>
              <a:srgbClr val="006600"/>
            </a:solidFill>
            <a:prstDash val="dash"/>
          </a:ln>
          <a:effectLst/>
        </p:spPr>
        <p:txBody>
          <a:bodyPr wrap="square" rtlCol="0" anchor="ctr">
            <a:noAutofit/>
          </a:bodyPr>
          <a:lstStyle/>
          <a:p>
            <a:pPr marL="266700" indent="-266700" algn="ctr">
              <a:buFont typeface="Wingdings" pitchFamily="2" charset="2"/>
              <a:buChar char="l"/>
            </a:pPr>
            <a:endParaRPr lang="zh-TW" alt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20632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87624" y="0"/>
            <a:ext cx="7956376" cy="646331"/>
          </a:xfrm>
          <a:prstGeom prst="rect">
            <a:avLst/>
          </a:prstGeom>
        </p:spPr>
        <p:txBody>
          <a:bodyPr wrap="square">
            <a:spAutoFit/>
          </a:bodyPr>
          <a:lstStyle/>
          <a:p>
            <a:r>
              <a:rPr lang="en-US" altLang="zh-TW" sz="3600" b="1" dirty="0" smtClean="0">
                <a:solidFill>
                  <a:srgbClr val="0000CC"/>
                </a:solidFill>
                <a:latin typeface="Times New Roman" panose="02020603050405020304" pitchFamily="18" charset="0"/>
                <a:cs typeface="Times New Roman" panose="02020603050405020304" pitchFamily="18" charset="0"/>
              </a:rPr>
              <a:t>(</a:t>
            </a:r>
            <a:r>
              <a:rPr lang="en-US" altLang="zh-TW" sz="3600" b="1" dirty="0">
                <a:solidFill>
                  <a:srgbClr val="0000CC"/>
                </a:solidFill>
                <a:latin typeface="Times New Roman" panose="02020603050405020304" pitchFamily="18" charset="0"/>
                <a:cs typeface="Times New Roman" panose="02020603050405020304" pitchFamily="18" charset="0"/>
              </a:rPr>
              <a:t>31) Triple Light </a:t>
            </a:r>
            <a:r>
              <a:rPr lang="en-US" altLang="zh-TW" sz="3600" b="1" dirty="0" smtClean="0">
                <a:solidFill>
                  <a:srgbClr val="0000CC"/>
                </a:solidFill>
                <a:latin typeface="Times New Roman" panose="02020603050405020304" pitchFamily="18" charset="0"/>
                <a:cs typeface="Times New Roman" panose="02020603050405020304" pitchFamily="18" charset="0"/>
              </a:rPr>
              <a:t>Noisy</a:t>
            </a:r>
            <a:r>
              <a:rPr lang="zh-TW" altLang="en-US" sz="3600" b="1" dirty="0" smtClean="0">
                <a:solidFill>
                  <a:srgbClr val="0000CC"/>
                </a:solidFill>
                <a:latin typeface="Times New Roman" panose="02020603050405020304" pitchFamily="18" charset="0"/>
                <a:cs typeface="Times New Roman" panose="02020603050405020304" pitchFamily="18" charset="0"/>
              </a:rPr>
              <a:t> </a:t>
            </a:r>
            <a:r>
              <a:rPr lang="en-US" altLang="zh-TW" sz="3600" b="1" dirty="0" smtClean="0">
                <a:solidFill>
                  <a:srgbClr val="0000CC"/>
                </a:solidFill>
                <a:latin typeface="Times New Roman" panose="02020603050405020304" pitchFamily="18" charset="0"/>
                <a:cs typeface="Times New Roman" panose="02020603050405020304" pitchFamily="18" charset="0"/>
              </a:rPr>
              <a:t>Motion </a:t>
            </a:r>
            <a:r>
              <a:rPr lang="en-US" altLang="zh-TW" sz="3600" b="1" dirty="0">
                <a:solidFill>
                  <a:srgbClr val="0000CC"/>
                </a:solidFill>
                <a:latin typeface="Times New Roman" panose="02020603050405020304" pitchFamily="18" charset="0"/>
                <a:cs typeface="Times New Roman" panose="02020603050405020304" pitchFamily="18" charset="0"/>
              </a:rPr>
              <a:t>Strober</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
        <p:nvSpPr>
          <p:cNvPr id="3" name="矩形 2"/>
          <p:cNvSpPr/>
          <p:nvPr/>
        </p:nvSpPr>
        <p:spPr>
          <a:xfrm>
            <a:off x="142844" y="657035"/>
            <a:ext cx="8786874" cy="1200329"/>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accent1"/>
            </a:solidFill>
          </a:ln>
          <a:effectLst/>
        </p:spPr>
        <p:txBody>
          <a:bodyPr wrap="square" rtlCol="0">
            <a:spAutoFit/>
          </a:bodyPr>
          <a:lstStyle/>
          <a:p>
            <a:pPr marL="354013" indent="-354013">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前述電路</a:t>
            </a:r>
            <a:r>
              <a:rPr lang="en-US" altLang="zh-TW" sz="2400" dirty="0" smtClean="0">
                <a:latin typeface="Times New Roman" pitchFamily="18" charset="0"/>
                <a:ea typeface="DFKai-SB" pitchFamily="65" charset="-120"/>
                <a:cs typeface="Times New Roman" pitchFamily="18" charset="0"/>
              </a:rPr>
              <a:t>30</a:t>
            </a:r>
            <a:r>
              <a:rPr lang="zh-TW" altLang="en-US" sz="2400" dirty="0" smtClean="0">
                <a:latin typeface="Times New Roman" pitchFamily="18" charset="0"/>
                <a:ea typeface="DFKai-SB" pitchFamily="65" charset="-120"/>
                <a:cs typeface="Times New Roman" pitchFamily="18" charset="0"/>
              </a:rPr>
              <a:t>中，將</a:t>
            </a:r>
            <a:r>
              <a:rPr lang="en-US" altLang="zh-TW" sz="2400" b="1" dirty="0" smtClean="0">
                <a:latin typeface="Times New Roman" pitchFamily="18" charset="0"/>
                <a:ea typeface="DFKai-SB" pitchFamily="65" charset="-120"/>
                <a:cs typeface="Times New Roman" pitchFamily="18" charset="0"/>
              </a:rPr>
              <a:t>SP</a:t>
            </a:r>
            <a:r>
              <a:rPr lang="zh-TW" altLang="en-US" sz="2400" b="1" dirty="0" smtClean="0">
                <a:latin typeface="Times New Roman" pitchFamily="18" charset="0"/>
                <a:ea typeface="DFKai-SB" pitchFamily="65" charset="-120"/>
                <a:cs typeface="Times New Roman" pitchFamily="18" charset="0"/>
              </a:rPr>
              <a:t>揚聲器橫向跨接於圖中的</a:t>
            </a:r>
            <a:r>
              <a:rPr lang="en-US" altLang="zh-TW" sz="2400" b="1" dirty="0" smtClean="0">
                <a:latin typeface="Times New Roman" pitchFamily="18" charset="0"/>
                <a:ea typeface="DFKai-SB" pitchFamily="65" charset="-120"/>
                <a:cs typeface="Times New Roman" pitchFamily="18" charset="0"/>
              </a:rPr>
              <a:t>A</a:t>
            </a:r>
            <a:r>
              <a:rPr lang="zh-TW" altLang="en-US" sz="2400" b="1" dirty="0" smtClean="0">
                <a:latin typeface="Times New Roman" pitchFamily="18" charset="0"/>
                <a:ea typeface="DFKai-SB" pitchFamily="65" charset="-120"/>
                <a:cs typeface="Times New Roman" pitchFamily="18" charset="0"/>
              </a:rPr>
              <a:t>、</a:t>
            </a:r>
            <a:r>
              <a:rPr lang="en-US" altLang="zh-TW" sz="2400" b="1" dirty="0" smtClean="0">
                <a:latin typeface="Times New Roman" pitchFamily="18" charset="0"/>
                <a:ea typeface="DFKai-SB" pitchFamily="65" charset="-120"/>
                <a:cs typeface="Times New Roman" pitchFamily="18" charset="0"/>
              </a:rPr>
              <a:t>B</a:t>
            </a:r>
            <a:r>
              <a:rPr lang="zh-TW" altLang="en-US" sz="2400" b="1" dirty="0" smtClean="0">
                <a:latin typeface="Times New Roman" pitchFamily="18" charset="0"/>
                <a:ea typeface="DFKai-SB" pitchFamily="65" charset="-120"/>
                <a:cs typeface="Times New Roman" pitchFamily="18" charset="0"/>
              </a:rPr>
              <a:t>兩點上</a:t>
            </a:r>
            <a:r>
              <a:rPr lang="zh-TW" altLang="en-US" sz="2400" dirty="0" smtClean="0">
                <a:latin typeface="Times New Roman" pitchFamily="18" charset="0"/>
                <a:ea typeface="DFKai-SB" pitchFamily="65" charset="-120"/>
                <a:cs typeface="Times New Roman" pitchFamily="18" charset="0"/>
              </a:rPr>
              <a:t>；</a:t>
            </a:r>
            <a:endParaRPr lang="en-US" altLang="zh-TW" sz="2400" dirty="0" smtClean="0">
              <a:latin typeface="Times New Roman" pitchFamily="18" charset="0"/>
              <a:ea typeface="DFKai-SB" pitchFamily="65" charset="-120"/>
              <a:cs typeface="Times New Roman" pitchFamily="18" charset="0"/>
            </a:endParaRPr>
          </a:p>
          <a:p>
            <a:pPr marL="354013" indent="-354013">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原</a:t>
            </a:r>
            <a:r>
              <a:rPr lang="en-US" altLang="zh-TW" sz="2400" dirty="0" smtClean="0">
                <a:latin typeface="Times New Roman" pitchFamily="18" charset="0"/>
                <a:ea typeface="DFKai-SB" pitchFamily="65" charset="-120"/>
                <a:cs typeface="Times New Roman" pitchFamily="18" charset="0"/>
              </a:rPr>
              <a:t>SP</a:t>
            </a:r>
            <a:r>
              <a:rPr lang="zh-TW" altLang="en-US" sz="2400" dirty="0" smtClean="0">
                <a:latin typeface="Times New Roman" pitchFamily="18" charset="0"/>
                <a:ea typeface="DFKai-SB" pitchFamily="65" charset="-120"/>
                <a:cs typeface="Times New Roman" pitchFamily="18" charset="0"/>
              </a:rPr>
              <a:t>揚聲器的位置以馬達取代，且</a:t>
            </a:r>
            <a:r>
              <a:rPr lang="zh-TW" altLang="en-US" sz="2400" b="1" dirty="0" smtClean="0">
                <a:latin typeface="Times New Roman" pitchFamily="18" charset="0"/>
                <a:ea typeface="DFKai-SB" pitchFamily="65" charset="-120"/>
                <a:cs typeface="Times New Roman" pitchFamily="18" charset="0"/>
              </a:rPr>
              <a:t>馬達正極與</a:t>
            </a:r>
            <a:r>
              <a:rPr lang="en-US" altLang="zh-TW" sz="2400" b="1" dirty="0" smtClean="0">
                <a:latin typeface="Times New Roman" pitchFamily="18" charset="0"/>
                <a:ea typeface="DFKai-SB" pitchFamily="65" charset="-120"/>
                <a:cs typeface="Times New Roman" pitchFamily="18" charset="0"/>
              </a:rPr>
              <a:t>LED</a:t>
            </a:r>
            <a:r>
              <a:rPr lang="zh-TW" altLang="en-US" sz="2400" b="1" dirty="0" smtClean="0">
                <a:latin typeface="Times New Roman" pitchFamily="18" charset="0"/>
                <a:ea typeface="DFKai-SB" pitchFamily="65" charset="-120"/>
                <a:cs typeface="Times New Roman" pitchFamily="18" charset="0"/>
              </a:rPr>
              <a:t> 負極</a:t>
            </a:r>
            <a:r>
              <a:rPr lang="zh-TW" altLang="en-US" sz="2400" dirty="0" smtClean="0">
                <a:latin typeface="Times New Roman" pitchFamily="18" charset="0"/>
                <a:ea typeface="DFKai-SB" pitchFamily="65" charset="-120"/>
                <a:cs typeface="Times New Roman" pitchFamily="18" charset="0"/>
              </a:rPr>
              <a:t>連接；</a:t>
            </a:r>
            <a:r>
              <a:rPr lang="zh-TW" altLang="en-US" sz="2400" b="1" dirty="0" smtClean="0">
                <a:latin typeface="Times New Roman" pitchFamily="18" charset="0"/>
                <a:ea typeface="DFKai-SB" pitchFamily="65" charset="-120"/>
                <a:cs typeface="Times New Roman" pitchFamily="18" charset="0"/>
              </a:rPr>
              <a:t>馬達上要不要安裝風扇</a:t>
            </a:r>
            <a:r>
              <a:rPr lang="zh-TW" altLang="en-US" sz="2400" dirty="0" smtClean="0">
                <a:latin typeface="Times New Roman" pitchFamily="18" charset="0"/>
                <a:ea typeface="DFKai-SB" pitchFamily="65" charset="-120"/>
                <a:cs typeface="Times New Roman" pitchFamily="18" charset="0"/>
              </a:rPr>
              <a:t>。</a:t>
            </a:r>
            <a:endParaRPr lang="en-US" altLang="zh-TW" sz="2400" dirty="0" smtClean="0">
              <a:latin typeface="Times New Roman" pitchFamily="18" charset="0"/>
              <a:ea typeface="DFKai-SB" pitchFamily="65" charset="-120"/>
              <a:cs typeface="Times New Roman" pitchFamily="18" charset="0"/>
            </a:endParaRPr>
          </a:p>
        </p:txBody>
      </p:sp>
      <p:grpSp>
        <p:nvGrpSpPr>
          <p:cNvPr id="7" name="群組 6"/>
          <p:cNvGrpSpPr/>
          <p:nvPr/>
        </p:nvGrpSpPr>
        <p:grpSpPr>
          <a:xfrm>
            <a:off x="2357390" y="2000240"/>
            <a:ext cx="6786610" cy="4714884"/>
            <a:chOff x="1071538" y="2143116"/>
            <a:chExt cx="6786610" cy="4714884"/>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064" t="5652" r="-2128"/>
            <a:stretch>
              <a:fillRect/>
            </a:stretch>
          </p:blipFill>
          <p:spPr bwMode="auto">
            <a:xfrm>
              <a:off x="1071538" y="2143116"/>
              <a:ext cx="6786610" cy="4714884"/>
            </a:xfrm>
            <a:prstGeom prst="rect">
              <a:avLst/>
            </a:prstGeom>
            <a:noFill/>
            <a:ln>
              <a:solidFill>
                <a:srgbClr val="FF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4" name="Picture 2"/>
            <p:cNvPicPr>
              <a:picLocks noChangeAspect="1" noChangeArrowheads="1"/>
            </p:cNvPicPr>
            <p:nvPr/>
          </p:nvPicPr>
          <p:blipFill>
            <a:blip r:embed="rId4"/>
            <a:srcRect t="-11194" b="-15707"/>
            <a:stretch>
              <a:fillRect/>
            </a:stretch>
          </p:blipFill>
          <p:spPr bwMode="auto">
            <a:xfrm rot="16200000">
              <a:off x="4918627" y="4181583"/>
              <a:ext cx="1688032" cy="761985"/>
            </a:xfrm>
            <a:prstGeom prst="rect">
              <a:avLst/>
            </a:prstGeom>
            <a:solidFill>
              <a:schemeClr val="bg1"/>
            </a:solidFill>
            <a:ln w="9525">
              <a:noFill/>
              <a:miter lim="800000"/>
              <a:headEnd/>
              <a:tailEnd/>
            </a:ln>
            <a:effectLst>
              <a:softEdge rad="63500"/>
            </a:effectLst>
          </p:spPr>
        </p:pic>
        <p:pic>
          <p:nvPicPr>
            <p:cNvPr id="6" name="Picture 2"/>
            <p:cNvPicPr>
              <a:picLocks noChangeAspect="1" noChangeArrowheads="1"/>
            </p:cNvPicPr>
            <p:nvPr/>
          </p:nvPicPr>
          <p:blipFill>
            <a:blip r:embed="rId5"/>
            <a:srcRect/>
            <a:stretch>
              <a:fillRect/>
            </a:stretch>
          </p:blipFill>
          <p:spPr bwMode="auto">
            <a:xfrm rot="10800000" flipH="1" flipV="1">
              <a:off x="3500430" y="3571876"/>
              <a:ext cx="1643074" cy="414075"/>
            </a:xfrm>
            <a:prstGeom prst="rect">
              <a:avLst/>
            </a:prstGeom>
            <a:noFill/>
            <a:ln w="9525">
              <a:noFill/>
              <a:miter lim="800000"/>
              <a:headEnd/>
              <a:tailEnd/>
            </a:ln>
            <a:effectLst>
              <a:softEdge rad="31750"/>
            </a:effectLst>
          </p:spPr>
        </p:pic>
      </p:grpSp>
      <p:sp>
        <p:nvSpPr>
          <p:cNvPr id="8" name="矩形 7"/>
          <p:cNvSpPr/>
          <p:nvPr/>
        </p:nvSpPr>
        <p:spPr>
          <a:xfrm>
            <a:off x="0" y="2285992"/>
            <a:ext cx="2286000" cy="2462213"/>
          </a:xfrm>
          <a:prstGeom prst="rect">
            <a:avLst/>
          </a:prstGeom>
        </p:spPr>
        <p:txBody>
          <a:bodyPr>
            <a:spAutoFit/>
          </a:bodyPr>
          <a:lstStyle/>
          <a:p>
            <a:pPr marL="182563" lvl="0" indent="-182563">
              <a:buSzPct val="75000"/>
              <a:buFont typeface="Wingdings" panose="05000000000000000000" pitchFamily="2" charset="2"/>
              <a:buChar char="l"/>
            </a:pPr>
            <a:r>
              <a:rPr lang="zh-TW" altLang="en-US" sz="2200" dirty="0" smtClean="0">
                <a:solidFill>
                  <a:prstClr val="black"/>
                </a:solidFill>
                <a:latin typeface="Times New Roman" pitchFamily="18" charset="0"/>
                <a:ea typeface="DFKai-SB" pitchFamily="65" charset="-120"/>
                <a:cs typeface="Times New Roman" pitchFamily="18" charset="0"/>
              </a:rPr>
              <a:t>三個並聯的</a:t>
            </a:r>
            <a:r>
              <a:rPr lang="en-US" altLang="zh-TW" sz="2200" dirty="0" smtClean="0">
                <a:solidFill>
                  <a:prstClr val="black"/>
                </a:solidFill>
                <a:latin typeface="Times New Roman" pitchFamily="18" charset="0"/>
                <a:ea typeface="DFKai-SB" pitchFamily="65" charset="-120"/>
                <a:cs typeface="Times New Roman" pitchFamily="18" charset="0"/>
              </a:rPr>
              <a:t>LEDs (D1, D6, &amp; D8) </a:t>
            </a:r>
            <a:r>
              <a:rPr lang="zh-TW" altLang="en-US" sz="2200" dirty="0" smtClean="0">
                <a:solidFill>
                  <a:prstClr val="black"/>
                </a:solidFill>
                <a:latin typeface="Times New Roman" pitchFamily="18" charset="0"/>
                <a:ea typeface="DFKai-SB" pitchFamily="65" charset="-120"/>
                <a:cs typeface="Times New Roman" pitchFamily="18" charset="0"/>
              </a:rPr>
              <a:t>閃爍</a:t>
            </a:r>
            <a:endParaRPr lang="en-US" altLang="zh-TW" sz="2200" dirty="0" smtClean="0">
              <a:solidFill>
                <a:prstClr val="black"/>
              </a:solidFill>
              <a:latin typeface="Times New Roman" pitchFamily="18" charset="0"/>
              <a:ea typeface="DFKai-SB" pitchFamily="65" charset="-120"/>
              <a:cs typeface="Times New Roman" pitchFamily="18" charset="0"/>
            </a:endParaRPr>
          </a:p>
          <a:p>
            <a:pPr marL="182563" lvl="0" indent="-182563">
              <a:buSzPct val="75000"/>
              <a:buFont typeface="Wingdings" panose="05000000000000000000" pitchFamily="2" charset="2"/>
              <a:buChar char="l"/>
            </a:pPr>
            <a:r>
              <a:rPr lang="en-US" altLang="zh-TW" sz="2200" dirty="0" smtClean="0">
                <a:solidFill>
                  <a:prstClr val="black"/>
                </a:solidFill>
                <a:latin typeface="Times New Roman" pitchFamily="18" charset="0"/>
                <a:ea typeface="DFKai-SB" pitchFamily="65" charset="-120"/>
                <a:cs typeface="Times New Roman" pitchFamily="18" charset="0"/>
              </a:rPr>
              <a:t>SP </a:t>
            </a:r>
            <a:r>
              <a:rPr lang="zh-TW" altLang="en-US" sz="2200" dirty="0" smtClean="0">
                <a:solidFill>
                  <a:prstClr val="black"/>
                </a:solidFill>
                <a:latin typeface="Times New Roman" pitchFamily="18" charset="0"/>
                <a:ea typeface="DFKai-SB" pitchFamily="65" charset="-120"/>
                <a:cs typeface="Times New Roman" pitchFamily="18" charset="0"/>
              </a:rPr>
              <a:t>揚聲器製造噪音</a:t>
            </a:r>
            <a:endParaRPr lang="en-US" altLang="zh-TW" sz="2200" dirty="0" smtClean="0">
              <a:solidFill>
                <a:prstClr val="black"/>
              </a:solidFill>
              <a:latin typeface="Times New Roman" pitchFamily="18" charset="0"/>
              <a:ea typeface="DFKai-SB" pitchFamily="65" charset="-120"/>
              <a:cs typeface="Times New Roman" pitchFamily="18" charset="0"/>
            </a:endParaRPr>
          </a:p>
          <a:p>
            <a:pPr marL="182563" lvl="0" indent="-182563">
              <a:buSzPct val="75000"/>
              <a:buFont typeface="Wingdings" panose="05000000000000000000" pitchFamily="2" charset="2"/>
              <a:buChar char="l"/>
            </a:pPr>
            <a:r>
              <a:rPr lang="zh-TW" altLang="en-US" sz="2200" dirty="0" smtClean="0">
                <a:solidFill>
                  <a:prstClr val="black"/>
                </a:solidFill>
                <a:latin typeface="Times New Roman" pitchFamily="18" charset="0"/>
                <a:ea typeface="DFKai-SB" pitchFamily="65" charset="-120"/>
                <a:cs typeface="Times New Roman" pitchFamily="18" charset="0"/>
              </a:rPr>
              <a:t>馬達軸承旋轉或搖幌</a:t>
            </a:r>
            <a:r>
              <a:rPr lang="en-US" altLang="zh-TW" sz="2200" dirty="0" smtClean="0">
                <a:solidFill>
                  <a:prstClr val="black"/>
                </a:solidFill>
                <a:latin typeface="Times New Roman" pitchFamily="18" charset="0"/>
                <a:ea typeface="DFKai-SB" pitchFamily="65" charset="-120"/>
                <a:cs typeface="Times New Roman" pitchFamily="18" charset="0"/>
              </a:rPr>
              <a:t>(wiggles). </a:t>
            </a:r>
          </a:p>
        </p:txBody>
      </p:sp>
      <p:sp>
        <p:nvSpPr>
          <p:cNvPr id="9" name="矩形 8"/>
          <p:cNvSpPr/>
          <p:nvPr/>
        </p:nvSpPr>
        <p:spPr>
          <a:xfrm>
            <a:off x="2143108" y="4929198"/>
            <a:ext cx="1785950" cy="1446550"/>
          </a:xfrm>
          <a:prstGeom prst="rect">
            <a:avLst/>
          </a:prstGeom>
          <a:solidFill>
            <a:schemeClr val="bg2"/>
          </a:solidFill>
          <a:ln w="12700">
            <a:solidFill>
              <a:srgbClr val="008000"/>
            </a:solidFill>
          </a:ln>
        </p:spPr>
        <p:txBody>
          <a:bodyPr wrap="square">
            <a:spAutoFit/>
          </a:bodyPr>
          <a:lstStyle/>
          <a:p>
            <a:pPr lvl="0">
              <a:buSzPct val="85000"/>
            </a:pPr>
            <a:r>
              <a:rPr lang="zh-TW" altLang="en-US" sz="2200" dirty="0" smtClean="0">
                <a:solidFill>
                  <a:prstClr val="black"/>
                </a:solidFill>
                <a:latin typeface="Times New Roman" pitchFamily="18" charset="0"/>
                <a:ea typeface="DFKai-SB" pitchFamily="65" charset="-120"/>
                <a:cs typeface="Times New Roman" pitchFamily="18" charset="0"/>
              </a:rPr>
              <a:t>以</a:t>
            </a:r>
            <a:r>
              <a:rPr lang="en-US" altLang="zh-TW" sz="2200" dirty="0" smtClean="0">
                <a:solidFill>
                  <a:prstClr val="black"/>
                </a:solidFill>
                <a:latin typeface="Times New Roman" pitchFamily="18" charset="0"/>
                <a:ea typeface="DFKai-SB" pitchFamily="65" charset="-120"/>
                <a:cs typeface="Times New Roman" pitchFamily="18" charset="0"/>
              </a:rPr>
              <a:t>RV+S2 on/off </a:t>
            </a:r>
            <a:r>
              <a:rPr lang="zh-TW" altLang="en-US" sz="2200" dirty="0" smtClean="0">
                <a:solidFill>
                  <a:prstClr val="black"/>
                </a:solidFill>
                <a:latin typeface="Times New Roman" pitchFamily="18" charset="0"/>
                <a:ea typeface="DFKai-SB" pitchFamily="65" charset="-120"/>
                <a:cs typeface="Times New Roman" pitchFamily="18" charset="0"/>
              </a:rPr>
              <a:t>調控閃頻</a:t>
            </a:r>
            <a:r>
              <a:rPr lang="en-US" altLang="zh-TW" sz="2200" dirty="0" smtClean="0">
                <a:solidFill>
                  <a:prstClr val="black"/>
                </a:solidFill>
                <a:latin typeface="Times New Roman" pitchFamily="18" charset="0"/>
                <a:ea typeface="DFKai-SB" pitchFamily="65" charset="-120"/>
                <a:cs typeface="Times New Roman" pitchFamily="18" charset="0"/>
              </a:rPr>
              <a:t>U23</a:t>
            </a:r>
            <a:r>
              <a:rPr lang="zh-TW" altLang="en-US" sz="2200" dirty="0" smtClean="0">
                <a:solidFill>
                  <a:prstClr val="black"/>
                </a:solidFill>
                <a:latin typeface="Times New Roman" pitchFamily="18" charset="0"/>
                <a:ea typeface="DFKai-SB" pitchFamily="65" charset="-120"/>
                <a:cs typeface="Times New Roman" pitchFamily="18" charset="0"/>
              </a:rPr>
              <a:t>的閃爍頻率。</a:t>
            </a:r>
            <a:endParaRPr lang="zh-TW" altLang="en-US" sz="2200" dirty="0">
              <a:solidFill>
                <a:prstClr val="black"/>
              </a:solidFill>
              <a:latin typeface="Times New Roman" pitchFamily="18" charset="0"/>
              <a:ea typeface="DFKai-SB" pitchFamily="65" charset="-120"/>
              <a:cs typeface="Times New Roman" pitchFamily="18" charset="0"/>
            </a:endParaRPr>
          </a:p>
        </p:txBody>
      </p:sp>
      <p:sp>
        <p:nvSpPr>
          <p:cNvPr id="10" name="圓角矩形 9"/>
          <p:cNvSpPr/>
          <p:nvPr/>
        </p:nvSpPr>
        <p:spPr>
          <a:xfrm>
            <a:off x="4643438" y="1928802"/>
            <a:ext cx="2786082" cy="3500462"/>
          </a:xfrm>
          <a:prstGeom prst="roundRect">
            <a:avLst>
              <a:gd name="adj" fmla="val 6602"/>
            </a:avLst>
          </a:prstGeom>
          <a:noFill/>
          <a:ln w="34925" cmpd="sng">
            <a:solidFill>
              <a:srgbClr val="008000"/>
            </a:solidFill>
            <a:prstDash val="solid"/>
          </a:ln>
          <a:effectLst/>
        </p:spPr>
        <p:txBody>
          <a:bodyPr wrap="square" rtlCol="0" anchor="ctr">
            <a:no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sp>
        <p:nvSpPr>
          <p:cNvPr id="11" name="圓角矩形 10"/>
          <p:cNvSpPr/>
          <p:nvPr/>
        </p:nvSpPr>
        <p:spPr>
          <a:xfrm>
            <a:off x="2285984" y="1928802"/>
            <a:ext cx="2214578" cy="2714644"/>
          </a:xfrm>
          <a:prstGeom prst="roundRect">
            <a:avLst>
              <a:gd name="adj" fmla="val 6207"/>
            </a:avLst>
          </a:prstGeom>
          <a:noFill/>
          <a:ln w="34925">
            <a:solidFill>
              <a:srgbClr val="006600"/>
            </a:solidFill>
            <a:prstDash val="dash"/>
          </a:ln>
          <a:effectLst/>
        </p:spPr>
        <p:txBody>
          <a:bodyPr wrap="square" rtlCol="0" anchor="ctr">
            <a:sp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4232733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28760" y="-71462"/>
            <a:ext cx="6786578"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36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32</a:t>
            </a: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自動點滅路燈</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(Automatic Light)</a:t>
            </a:r>
            <a:endParaRPr lang="zh-TW" altLang="en-US" sz="32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584" r="-3336"/>
          <a:stretch>
            <a:fillRect/>
          </a:stretch>
        </p:blipFill>
        <p:spPr bwMode="auto">
          <a:xfrm>
            <a:off x="142844" y="1743208"/>
            <a:ext cx="6215106" cy="5114792"/>
          </a:xfrm>
          <a:prstGeom prst="rect">
            <a:avLst/>
          </a:prstGeom>
          <a:noFill/>
          <a:ln>
            <a:solidFill>
              <a:srgbClr val="CC33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6429388" y="1714489"/>
            <a:ext cx="2714612" cy="5143512"/>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noAutofit/>
          </a:bodyPr>
          <a:lstStyle/>
          <a:p>
            <a:pPr marL="182563" indent="-182563">
              <a:spcBef>
                <a:spcPts val="20"/>
              </a:spcBef>
              <a:buFont typeface="+mj-lt"/>
              <a:buAutoNum type="arabicPeriod" startAt="4"/>
            </a:pPr>
            <a:r>
              <a:rPr lang="zh-TW" altLang="en-US" sz="2000" smtClean="0">
                <a:latin typeface="Times New Roman" pitchFamily="18" charset="0"/>
                <a:ea typeface="DFKai-SB" pitchFamily="65" charset="-120"/>
                <a:cs typeface="Times New Roman" pitchFamily="18" charset="0"/>
              </a:rPr>
              <a:t>白光</a:t>
            </a:r>
            <a:r>
              <a:rPr lang="en-US" altLang="zh-TW" sz="2000" smtClean="0">
                <a:latin typeface="Times New Roman" pitchFamily="18" charset="0"/>
                <a:ea typeface="DFKai-SB" pitchFamily="65" charset="-120"/>
                <a:cs typeface="Times New Roman" pitchFamily="18" charset="0"/>
              </a:rPr>
              <a:t>LED</a:t>
            </a:r>
            <a:r>
              <a:rPr lang="zh-TW" altLang="en-US" sz="2000" smtClean="0">
                <a:latin typeface="Times New Roman" pitchFamily="18" charset="0"/>
                <a:ea typeface="DFKai-SB" pitchFamily="65" charset="-120"/>
                <a:cs typeface="Times New Roman" pitchFamily="18" charset="0"/>
              </a:rPr>
              <a:t> </a:t>
            </a:r>
            <a:r>
              <a:rPr lang="en-US" altLang="zh-TW" sz="2000" smtClean="0">
                <a:latin typeface="Times New Roman" pitchFamily="18" charset="0"/>
                <a:ea typeface="DFKai-SB" pitchFamily="65" charset="-120"/>
                <a:cs typeface="Times New Roman" pitchFamily="18" charset="0"/>
              </a:rPr>
              <a:t>D6</a:t>
            </a:r>
            <a:r>
              <a:rPr lang="zh-TW" altLang="en-US" sz="2000" smtClean="0">
                <a:latin typeface="Times New Roman" pitchFamily="18" charset="0"/>
                <a:ea typeface="DFKai-SB" pitchFamily="65" charset="-120"/>
                <a:cs typeface="Times New Roman" pitchFamily="18" charset="0"/>
              </a:rPr>
              <a:t>可更換為彩色</a:t>
            </a:r>
            <a:r>
              <a:rPr lang="en-US" altLang="zh-TW" sz="2000" smtClean="0">
                <a:latin typeface="Times New Roman" pitchFamily="18" charset="0"/>
                <a:ea typeface="DFKai-SB" pitchFamily="65" charset="-120"/>
                <a:cs typeface="Times New Roman" pitchFamily="18" charset="0"/>
              </a:rPr>
              <a:t>LED</a:t>
            </a:r>
            <a:r>
              <a:rPr lang="zh-TW" altLang="en-US" sz="2000" smtClean="0">
                <a:latin typeface="Times New Roman" pitchFamily="18" charset="0"/>
                <a:ea typeface="DFKai-SB" pitchFamily="65" charset="-120"/>
                <a:cs typeface="Times New Roman" pitchFamily="18" charset="0"/>
              </a:rPr>
              <a:t> </a:t>
            </a:r>
            <a:r>
              <a:rPr lang="en-US" altLang="zh-TW" sz="2000" smtClean="0">
                <a:latin typeface="Times New Roman" pitchFamily="18" charset="0"/>
                <a:ea typeface="DFKai-SB" pitchFamily="65" charset="-120"/>
                <a:cs typeface="Times New Roman" pitchFamily="18" charset="0"/>
              </a:rPr>
              <a:t>D8</a:t>
            </a:r>
            <a:r>
              <a:rPr lang="zh-TW" altLang="en-US" sz="2000" smtClean="0">
                <a:latin typeface="Times New Roman" pitchFamily="18" charset="0"/>
                <a:ea typeface="DFKai-SB" pitchFamily="65" charset="-120"/>
                <a:cs typeface="Times New Roman" pitchFamily="18" charset="0"/>
              </a:rPr>
              <a:t>或紅光</a:t>
            </a:r>
            <a:r>
              <a:rPr lang="en-US" altLang="zh-TW" sz="2000" smtClean="0">
                <a:latin typeface="Times New Roman" pitchFamily="18" charset="0"/>
                <a:ea typeface="DFKai-SB" pitchFamily="65" charset="-120"/>
                <a:cs typeface="Times New Roman" pitchFamily="18" charset="0"/>
              </a:rPr>
              <a:t>LED</a:t>
            </a:r>
            <a:r>
              <a:rPr lang="zh-TW" altLang="en-US" sz="2000" smtClean="0">
                <a:latin typeface="Times New Roman" pitchFamily="18" charset="0"/>
                <a:ea typeface="DFKai-SB" pitchFamily="65" charset="-120"/>
                <a:cs typeface="Times New Roman" pitchFamily="18" charset="0"/>
              </a:rPr>
              <a:t> </a:t>
            </a:r>
            <a:r>
              <a:rPr lang="en-US" altLang="zh-TW" sz="2000" smtClean="0">
                <a:latin typeface="Times New Roman" pitchFamily="18" charset="0"/>
                <a:ea typeface="DFKai-SB" pitchFamily="65" charset="-120"/>
                <a:cs typeface="Times New Roman" pitchFamily="18" charset="0"/>
              </a:rPr>
              <a:t>D1</a:t>
            </a:r>
            <a:r>
              <a:rPr lang="zh-TW" altLang="en-US" sz="2000" smtClean="0">
                <a:latin typeface="Times New Roman" pitchFamily="18" charset="0"/>
                <a:ea typeface="DFKai-SB" pitchFamily="65" charset="-120"/>
                <a:cs typeface="Times New Roman" pitchFamily="18" charset="0"/>
              </a:rPr>
              <a:t>。</a:t>
            </a:r>
            <a:endParaRPr lang="en-US" altLang="zh-TW" sz="2000" smtClean="0">
              <a:latin typeface="Times New Roman" pitchFamily="18" charset="0"/>
              <a:ea typeface="DFKai-SB" pitchFamily="65" charset="-120"/>
              <a:cs typeface="Times New Roman" pitchFamily="18" charset="0"/>
            </a:endParaRPr>
          </a:p>
          <a:p>
            <a:pPr marL="182563" indent="-182563">
              <a:spcBef>
                <a:spcPts val="20"/>
              </a:spcBef>
              <a:buFont typeface="+mj-lt"/>
              <a:buAutoNum type="arabicPeriod" startAt="4"/>
            </a:pPr>
            <a:r>
              <a:rPr lang="zh-TW" altLang="en-US" sz="2000" smtClean="0">
                <a:latin typeface="Times New Roman" pitchFamily="18" charset="0"/>
                <a:ea typeface="DFKai-SB" pitchFamily="65" charset="-120"/>
                <a:cs typeface="Times New Roman" pitchFamily="18" charset="0"/>
              </a:rPr>
              <a:t>但需要重新調整</a:t>
            </a:r>
            <a:r>
              <a:rPr lang="en-US" altLang="zh-TW" sz="2000" smtClean="0">
                <a:latin typeface="Times New Roman" pitchFamily="18" charset="0"/>
                <a:ea typeface="DFKai-SB" pitchFamily="65" charset="-120"/>
                <a:cs typeface="Times New Roman" pitchFamily="18" charset="0"/>
              </a:rPr>
              <a:t>RV</a:t>
            </a:r>
            <a:r>
              <a:rPr lang="zh-TW" altLang="en-US" sz="2000" smtClean="0">
                <a:latin typeface="Times New Roman" pitchFamily="18" charset="0"/>
                <a:ea typeface="DFKai-SB" pitchFamily="65" charset="-120"/>
                <a:cs typeface="Times New Roman" pitchFamily="18" charset="0"/>
              </a:rPr>
              <a:t>調整桿的位置，因不同的</a:t>
            </a:r>
            <a:r>
              <a:rPr lang="en-US" altLang="zh-TW" sz="2000" smtClean="0">
                <a:latin typeface="Times New Roman" pitchFamily="18" charset="0"/>
                <a:ea typeface="DFKai-SB" pitchFamily="65" charset="-120"/>
                <a:cs typeface="Times New Roman" pitchFamily="18" charset="0"/>
              </a:rPr>
              <a:t>LED</a:t>
            </a:r>
            <a:r>
              <a:rPr lang="zh-TW" altLang="en-US" sz="2000" smtClean="0">
                <a:latin typeface="Times New Roman" pitchFamily="18" charset="0"/>
                <a:ea typeface="DFKai-SB" pitchFamily="65" charset="-120"/>
                <a:cs typeface="Times New Roman" pitchFamily="18" charset="0"/>
              </a:rPr>
              <a:t>，對光強度的靈敏度有所會異動。</a:t>
            </a:r>
            <a:endParaRPr lang="en-US" altLang="zh-TW" sz="2000" smtClean="0">
              <a:latin typeface="Times New Roman" pitchFamily="18" charset="0"/>
              <a:ea typeface="DFKai-SB" pitchFamily="65" charset="-120"/>
              <a:cs typeface="Times New Roman" pitchFamily="18" charset="0"/>
            </a:endParaRPr>
          </a:p>
          <a:p>
            <a:pPr>
              <a:spcBef>
                <a:spcPts val="600"/>
              </a:spcBef>
            </a:pPr>
            <a:r>
              <a:rPr lang="zh-TW" altLang="en-US" sz="2000" smtClean="0">
                <a:latin typeface="Times New Roman" pitchFamily="18" charset="0"/>
                <a:ea typeface="DFKai-SB" pitchFamily="65" charset="-120"/>
                <a:cs typeface="Times New Roman" pitchFamily="18" charset="0"/>
              </a:rPr>
              <a:t>此為一自動亮滅的路燈裝置電路，當光線暗到某一個程度時，路燈會自動打開；當光現達到某一亮度時，則路燈會自動關閉。多安裝在戶外的燈座上，以節省電力或因安全考</a:t>
            </a:r>
            <a:r>
              <a:rPr lang="zh-TW" altLang="en-US" smtClean="0">
                <a:latin typeface="Times New Roman" pitchFamily="18" charset="0"/>
                <a:ea typeface="DFKai-SB" pitchFamily="65" charset="-120"/>
                <a:cs typeface="Times New Roman" pitchFamily="18" charset="0"/>
              </a:rPr>
              <a:t>量。</a:t>
            </a:r>
            <a:endParaRPr lang="en-US" altLang="zh-TW" smtClean="0">
              <a:latin typeface="Times New Roman" pitchFamily="18" charset="0"/>
              <a:ea typeface="DFKai-SB" pitchFamily="65" charset="-120"/>
              <a:cs typeface="Times New Roman" pitchFamily="18" charset="0"/>
            </a:endParaRPr>
          </a:p>
        </p:txBody>
      </p:sp>
      <p:sp>
        <p:nvSpPr>
          <p:cNvPr id="5" name="矩形 4"/>
          <p:cNvSpPr/>
          <p:nvPr/>
        </p:nvSpPr>
        <p:spPr>
          <a:xfrm>
            <a:off x="25020" y="500042"/>
            <a:ext cx="9072626" cy="1200329"/>
          </a:xfrm>
          <a:prstGeom prst="rect">
            <a:avLst/>
          </a:prstGeom>
          <a:noFill/>
          <a:ln>
            <a:solidFill>
              <a:schemeClr val="accent1"/>
            </a:solidFill>
          </a:ln>
        </p:spPr>
        <p:txBody>
          <a:bodyPr wrap="square">
            <a:spAutoFit/>
          </a:bodyPr>
          <a:lstStyle/>
          <a:p>
            <a:pPr marL="182563" lvl="0" indent="-182563">
              <a:spcBef>
                <a:spcPts val="20"/>
              </a:spcBef>
              <a:buFont typeface="+mj-lt"/>
              <a:buAutoNum type="arabicPeriod"/>
            </a:pPr>
            <a:r>
              <a:rPr lang="zh-TW" altLang="en-US" sz="2400" dirty="0" smtClean="0">
                <a:solidFill>
                  <a:prstClr val="black"/>
                </a:solidFill>
                <a:latin typeface="Times New Roman" pitchFamily="18" charset="0"/>
                <a:ea typeface="DFKai-SB" pitchFamily="65" charset="-120"/>
                <a:cs typeface="Times New Roman" pitchFamily="18" charset="0"/>
              </a:rPr>
              <a:t>接通</a:t>
            </a:r>
            <a:r>
              <a:rPr lang="en-US" altLang="zh-TW" sz="2400" dirty="0" smtClean="0">
                <a:solidFill>
                  <a:prstClr val="black"/>
                </a:solidFill>
                <a:latin typeface="Times New Roman" pitchFamily="18" charset="0"/>
                <a:ea typeface="DFKai-SB" pitchFamily="65" charset="-120"/>
                <a:cs typeface="Times New Roman" pitchFamily="18" charset="0"/>
              </a:rPr>
              <a:t>S1</a:t>
            </a:r>
            <a:r>
              <a:rPr lang="zh-TW" altLang="en-US" sz="2400" dirty="0" smtClean="0">
                <a:solidFill>
                  <a:prstClr val="black"/>
                </a:solidFill>
                <a:latin typeface="Times New Roman" pitchFamily="18" charset="0"/>
                <a:ea typeface="DFKai-SB" pitchFamily="65" charset="-120"/>
                <a:cs typeface="Times New Roman" pitchFamily="18" charset="0"/>
              </a:rPr>
              <a:t>開關</a:t>
            </a:r>
            <a:r>
              <a:rPr lang="en-US" altLang="zh-TW" sz="2400" dirty="0" smtClean="0">
                <a:solidFill>
                  <a:prstClr val="black"/>
                </a:solidFill>
                <a:latin typeface="Times New Roman" pitchFamily="18" charset="0"/>
                <a:ea typeface="DFKai-SB" pitchFamily="65" charset="-120"/>
                <a:cs typeface="Times New Roman" pitchFamily="18" charset="0"/>
              </a:rPr>
              <a:t>, </a:t>
            </a:r>
            <a:r>
              <a:rPr lang="zh-TW" altLang="en-US" sz="2400" dirty="0" smtClean="0">
                <a:solidFill>
                  <a:prstClr val="black"/>
                </a:solidFill>
                <a:latin typeface="Times New Roman" pitchFamily="18" charset="0"/>
                <a:ea typeface="DFKai-SB" pitchFamily="65" charset="-120"/>
                <a:cs typeface="Times New Roman" pitchFamily="18" charset="0"/>
              </a:rPr>
              <a:t>移動可變電阻</a:t>
            </a:r>
            <a:r>
              <a:rPr lang="en-US" altLang="zh-TW" sz="2400" dirty="0" smtClean="0">
                <a:solidFill>
                  <a:prstClr val="black"/>
                </a:solidFill>
                <a:latin typeface="Times New Roman" pitchFamily="18" charset="0"/>
                <a:ea typeface="DFKai-SB" pitchFamily="65" charset="-120"/>
                <a:cs typeface="Times New Roman" pitchFamily="18" charset="0"/>
              </a:rPr>
              <a:t>RV</a:t>
            </a:r>
            <a:r>
              <a:rPr lang="zh-TW" altLang="en-US" sz="2400" dirty="0" smtClean="0">
                <a:solidFill>
                  <a:prstClr val="black"/>
                </a:solidFill>
                <a:latin typeface="Times New Roman" pitchFamily="18" charset="0"/>
                <a:ea typeface="DFKai-SB" pitchFamily="65" charset="-120"/>
                <a:cs typeface="Times New Roman" pitchFamily="18" charset="0"/>
              </a:rPr>
              <a:t>調整桿</a:t>
            </a:r>
            <a:r>
              <a:rPr lang="en-US" altLang="zh-TW" sz="2400" dirty="0" smtClean="0">
                <a:solidFill>
                  <a:prstClr val="black"/>
                </a:solidFill>
                <a:latin typeface="Times New Roman" pitchFamily="18" charset="0"/>
                <a:ea typeface="DFKai-SB" pitchFamily="65" charset="-120"/>
                <a:cs typeface="Times New Roman" pitchFamily="18" charset="0"/>
              </a:rPr>
              <a:t>, </a:t>
            </a:r>
            <a:r>
              <a:rPr lang="zh-TW" altLang="en-US" sz="2400" dirty="0" smtClean="0">
                <a:solidFill>
                  <a:prstClr val="black"/>
                </a:solidFill>
                <a:latin typeface="Times New Roman" pitchFamily="18" charset="0"/>
                <a:ea typeface="DFKai-SB" pitchFamily="65" charset="-120"/>
                <a:cs typeface="Times New Roman" pitchFamily="18" charset="0"/>
              </a:rPr>
              <a:t>使白光</a:t>
            </a:r>
            <a:r>
              <a:rPr lang="en-US" altLang="zh-TW" sz="2400" dirty="0" smtClean="0">
                <a:solidFill>
                  <a:prstClr val="black"/>
                </a:solidFill>
                <a:latin typeface="Times New Roman" pitchFamily="18" charset="0"/>
                <a:ea typeface="DFKai-SB" pitchFamily="65" charset="-120"/>
                <a:cs typeface="Times New Roman" pitchFamily="18" charset="0"/>
              </a:rPr>
              <a:t>LED</a:t>
            </a:r>
            <a:r>
              <a:rPr lang="zh-TW" altLang="en-US" sz="2400" dirty="0" smtClean="0">
                <a:solidFill>
                  <a:prstClr val="black"/>
                </a:solidFill>
                <a:latin typeface="Times New Roman" pitchFamily="18" charset="0"/>
                <a:ea typeface="DFKai-SB" pitchFamily="65" charset="-120"/>
                <a:cs typeface="Times New Roman" pitchFamily="18" charset="0"/>
              </a:rPr>
              <a:t> </a:t>
            </a:r>
            <a:r>
              <a:rPr lang="en-US" altLang="zh-TW" sz="2400" dirty="0" smtClean="0">
                <a:solidFill>
                  <a:prstClr val="black"/>
                </a:solidFill>
                <a:latin typeface="Times New Roman" pitchFamily="18" charset="0"/>
                <a:ea typeface="DFKai-SB" pitchFamily="65" charset="-120"/>
                <a:cs typeface="Times New Roman" pitchFamily="18" charset="0"/>
              </a:rPr>
              <a:t>D6</a:t>
            </a:r>
            <a:r>
              <a:rPr lang="zh-TW" altLang="en-US" sz="2400" dirty="0" smtClean="0">
                <a:solidFill>
                  <a:prstClr val="black"/>
                </a:solidFill>
                <a:latin typeface="Times New Roman" pitchFamily="18" charset="0"/>
                <a:ea typeface="DFKai-SB" pitchFamily="65" charset="-120"/>
                <a:cs typeface="Times New Roman" pitchFamily="18" charset="0"/>
              </a:rPr>
              <a:t> 恰好不會亮。</a:t>
            </a:r>
            <a:endParaRPr lang="en-US" altLang="zh-TW" sz="2400" dirty="0" smtClean="0">
              <a:solidFill>
                <a:prstClr val="black"/>
              </a:solidFill>
              <a:latin typeface="Times New Roman" pitchFamily="18" charset="0"/>
              <a:ea typeface="DFKai-SB" pitchFamily="65" charset="-120"/>
              <a:cs typeface="Times New Roman" pitchFamily="18" charset="0"/>
            </a:endParaRPr>
          </a:p>
          <a:p>
            <a:pPr marL="182563" lvl="0" indent="-182563">
              <a:spcBef>
                <a:spcPts val="20"/>
              </a:spcBef>
              <a:buFont typeface="+mj-lt"/>
              <a:buAutoNum type="arabicPeriod"/>
            </a:pPr>
            <a:r>
              <a:rPr lang="zh-TW" altLang="en-US" sz="2400" dirty="0" smtClean="0">
                <a:solidFill>
                  <a:prstClr val="black"/>
                </a:solidFill>
                <a:latin typeface="Times New Roman" pitchFamily="18" charset="0"/>
                <a:ea typeface="DFKai-SB" pitchFamily="65" charset="-120"/>
                <a:cs typeface="Times New Roman" pitchFamily="18" charset="0"/>
              </a:rPr>
              <a:t>慢慢遮住光電晶體管</a:t>
            </a:r>
            <a:r>
              <a:rPr lang="en-US" altLang="zh-TW" sz="2400" dirty="0" smtClean="0">
                <a:solidFill>
                  <a:prstClr val="black"/>
                </a:solidFill>
                <a:latin typeface="Times New Roman" pitchFamily="18" charset="0"/>
                <a:ea typeface="DFKai-SB" pitchFamily="65" charset="-120"/>
                <a:cs typeface="Times New Roman" pitchFamily="18" charset="0"/>
              </a:rPr>
              <a:t>Q4</a:t>
            </a:r>
            <a:r>
              <a:rPr lang="zh-TW" altLang="en-US" sz="2400" dirty="0" smtClean="0">
                <a:solidFill>
                  <a:prstClr val="black"/>
                </a:solidFill>
                <a:latin typeface="Times New Roman" pitchFamily="18" charset="0"/>
                <a:ea typeface="DFKai-SB" pitchFamily="65" charset="-120"/>
                <a:cs typeface="Times New Roman" pitchFamily="18" charset="0"/>
              </a:rPr>
              <a:t>，可使白光</a:t>
            </a:r>
            <a:r>
              <a:rPr lang="en-US" altLang="zh-TW" sz="2400" dirty="0" smtClean="0">
                <a:solidFill>
                  <a:prstClr val="black"/>
                </a:solidFill>
                <a:latin typeface="Times New Roman" pitchFamily="18" charset="0"/>
                <a:ea typeface="DFKai-SB" pitchFamily="65" charset="-120"/>
                <a:cs typeface="Times New Roman" pitchFamily="18" charset="0"/>
              </a:rPr>
              <a:t>LED</a:t>
            </a:r>
            <a:r>
              <a:rPr lang="zh-TW" altLang="en-US" sz="2400" dirty="0" smtClean="0">
                <a:solidFill>
                  <a:prstClr val="black"/>
                </a:solidFill>
                <a:latin typeface="Times New Roman" pitchFamily="18" charset="0"/>
                <a:ea typeface="DFKai-SB" pitchFamily="65" charset="-120"/>
                <a:cs typeface="Times New Roman" pitchFamily="18" charset="0"/>
              </a:rPr>
              <a:t>變亮。</a:t>
            </a:r>
            <a:endParaRPr lang="en-US" altLang="zh-TW" sz="2400" dirty="0" smtClean="0">
              <a:solidFill>
                <a:prstClr val="black"/>
              </a:solidFill>
              <a:latin typeface="Times New Roman" pitchFamily="18" charset="0"/>
              <a:ea typeface="DFKai-SB" pitchFamily="65" charset="-120"/>
              <a:cs typeface="Times New Roman" pitchFamily="18" charset="0"/>
            </a:endParaRPr>
          </a:p>
          <a:p>
            <a:pPr marL="182563" lvl="0" indent="-182563">
              <a:spcBef>
                <a:spcPts val="20"/>
              </a:spcBef>
              <a:buFont typeface="+mj-lt"/>
              <a:buAutoNum type="arabicPeriod"/>
            </a:pPr>
            <a:r>
              <a:rPr lang="zh-TW" altLang="en-US" sz="2400" dirty="0" smtClean="0">
                <a:solidFill>
                  <a:prstClr val="black"/>
                </a:solidFill>
                <a:latin typeface="Times New Roman" pitchFamily="18" charset="0"/>
                <a:ea typeface="DFKai-SB" pitchFamily="65" charset="-120"/>
                <a:cs typeface="Times New Roman" pitchFamily="18" charset="0"/>
              </a:rPr>
              <a:t>調整打到光電晶體</a:t>
            </a:r>
            <a:r>
              <a:rPr lang="en-US" altLang="zh-TW" sz="2400" dirty="0" smtClean="0">
                <a:solidFill>
                  <a:prstClr val="black"/>
                </a:solidFill>
                <a:latin typeface="Times New Roman" pitchFamily="18" charset="0"/>
                <a:ea typeface="DFKai-SB" pitchFamily="65" charset="-120"/>
                <a:cs typeface="Times New Roman" pitchFamily="18" charset="0"/>
              </a:rPr>
              <a:t>Q4</a:t>
            </a:r>
            <a:r>
              <a:rPr lang="zh-TW" altLang="en-US" sz="2400" dirty="0" smtClean="0">
                <a:solidFill>
                  <a:prstClr val="black"/>
                </a:solidFill>
                <a:latin typeface="Times New Roman" pitchFamily="18" charset="0"/>
                <a:ea typeface="DFKai-SB" pitchFamily="65" charset="-120"/>
                <a:cs typeface="Times New Roman" pitchFamily="18" charset="0"/>
              </a:rPr>
              <a:t>上的光強度，可控制白光</a:t>
            </a:r>
            <a:r>
              <a:rPr lang="en-US" altLang="zh-TW" sz="2400" dirty="0" smtClean="0">
                <a:solidFill>
                  <a:prstClr val="black"/>
                </a:solidFill>
                <a:latin typeface="Times New Roman" pitchFamily="18" charset="0"/>
                <a:ea typeface="DFKai-SB" pitchFamily="65" charset="-120"/>
                <a:cs typeface="Times New Roman" pitchFamily="18" charset="0"/>
              </a:rPr>
              <a:t>LED</a:t>
            </a:r>
            <a:r>
              <a:rPr lang="zh-TW" altLang="en-US" sz="2400" dirty="0" smtClean="0">
                <a:solidFill>
                  <a:prstClr val="black"/>
                </a:solidFill>
                <a:latin typeface="Times New Roman" pitchFamily="18" charset="0"/>
                <a:ea typeface="DFKai-SB" pitchFamily="65" charset="-120"/>
                <a:cs typeface="Times New Roman" pitchFamily="18" charset="0"/>
              </a:rPr>
              <a:t>的開啟或關閉。</a:t>
            </a:r>
            <a:endParaRPr lang="en-US" altLang="zh-TW" sz="2400" dirty="0" smtClean="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786908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87624" y="0"/>
            <a:ext cx="7956376"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33</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彩光震盪器</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(Color Oscillator)</a:t>
            </a:r>
            <a:endParaRPr lang="zh-TW" altLang="en-US"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4929190" y="1142984"/>
            <a:ext cx="3929090" cy="3570208"/>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85750" indent="-285750">
              <a:spcBef>
                <a:spcPts val="600"/>
              </a:spcBef>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電路連接如圖，在彩光控制器</a:t>
            </a:r>
            <a:r>
              <a:rPr lang="en-US" altLang="zh-TW" sz="2400" dirty="0" smtClean="0">
                <a:latin typeface="Times New Roman" pitchFamily="18" charset="0"/>
                <a:ea typeface="DFKai-SB" pitchFamily="65" charset="-120"/>
                <a:cs typeface="Times New Roman" pitchFamily="18" charset="0"/>
              </a:rPr>
              <a:t>U22</a:t>
            </a:r>
            <a:r>
              <a:rPr lang="zh-TW" altLang="en-US" sz="2400" dirty="0" smtClean="0">
                <a:latin typeface="Times New Roman" pitchFamily="18" charset="0"/>
                <a:ea typeface="DFKai-SB" pitchFamily="65" charset="-120"/>
                <a:cs typeface="Times New Roman" pitchFamily="18" charset="0"/>
              </a:rPr>
              <a:t>的</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上安置一個塔型，蛋型，或光纖束的燈具。</a:t>
            </a:r>
          </a:p>
          <a:p>
            <a:pPr marL="285750" indent="-285750">
              <a:spcBef>
                <a:spcPts val="600"/>
              </a:spcBef>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啟動開關</a:t>
            </a:r>
            <a:r>
              <a:rPr lang="en-US" altLang="zh-TW" sz="2400" dirty="0" smtClean="0">
                <a:latin typeface="Times New Roman" pitchFamily="18" charset="0"/>
                <a:ea typeface="DFKai-SB" pitchFamily="65" charset="-120"/>
                <a:cs typeface="Times New Roman" pitchFamily="18" charset="0"/>
              </a:rPr>
              <a:t>S1</a:t>
            </a:r>
            <a:r>
              <a:rPr lang="zh-TW" altLang="en-US" sz="2400" dirty="0" smtClean="0">
                <a:latin typeface="Times New Roman" pitchFamily="18" charset="0"/>
                <a:ea typeface="DFKai-SB" pitchFamily="65" charset="-120"/>
                <a:cs typeface="Times New Roman" pitchFamily="18" charset="0"/>
              </a:rPr>
              <a:t>，彩光控制器</a:t>
            </a:r>
            <a:r>
              <a:rPr lang="en-US" altLang="zh-TW" sz="2400" dirty="0" smtClean="0">
                <a:latin typeface="Times New Roman" pitchFamily="18" charset="0"/>
                <a:ea typeface="DFKai-SB" pitchFamily="65" charset="-120"/>
                <a:cs typeface="Times New Roman" pitchFamily="18" charset="0"/>
              </a:rPr>
              <a:t>U22</a:t>
            </a:r>
            <a:r>
              <a:rPr lang="zh-TW" altLang="en-US" sz="2400" dirty="0" smtClean="0">
                <a:latin typeface="Times New Roman" pitchFamily="18" charset="0"/>
                <a:ea typeface="DFKai-SB" pitchFamily="65" charset="-120"/>
                <a:cs typeface="Times New Roman" pitchFamily="18" charset="0"/>
              </a:rPr>
              <a:t>上之</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光的顏色會自己變化。</a:t>
            </a:r>
            <a:endParaRPr lang="en-US" altLang="zh-TW" sz="2400" dirty="0" smtClean="0">
              <a:latin typeface="Times New Roman" pitchFamily="18" charset="0"/>
              <a:ea typeface="DFKai-SB" pitchFamily="65" charset="-120"/>
              <a:cs typeface="Times New Roman" pitchFamily="18" charset="0"/>
            </a:endParaRPr>
          </a:p>
          <a:p>
            <a:pPr>
              <a:spcBef>
                <a:spcPts val="600"/>
              </a:spcBef>
            </a:pPr>
            <a:r>
              <a:rPr lang="zh-TW" altLang="en-US" sz="2400" dirty="0" smtClean="0">
                <a:latin typeface="Times New Roman" pitchFamily="18" charset="0"/>
                <a:ea typeface="DFKai-SB" pitchFamily="65" charset="-120"/>
                <a:cs typeface="Times New Roman" pitchFamily="18" charset="0"/>
              </a:rPr>
              <a:t>此為振盪器；控制器</a:t>
            </a:r>
            <a:r>
              <a:rPr lang="en-US" altLang="zh-TW" sz="2400" dirty="0" smtClean="0">
                <a:latin typeface="Times New Roman" pitchFamily="18" charset="0"/>
                <a:ea typeface="DFKai-SB" pitchFamily="65" charset="-120"/>
                <a:cs typeface="Times New Roman" pitchFamily="18" charset="0"/>
              </a:rPr>
              <a:t>U22</a:t>
            </a:r>
            <a:r>
              <a:rPr lang="zh-TW" altLang="en-US" sz="2400" dirty="0" smtClean="0">
                <a:latin typeface="Times New Roman" pitchFamily="18" charset="0"/>
                <a:ea typeface="DFKai-SB" pitchFamily="65" charset="-120"/>
                <a:cs typeface="Times New Roman" pitchFamily="18" charset="0"/>
              </a:rPr>
              <a:t>自己控制振盪。</a:t>
            </a:r>
            <a:endParaRPr lang="en-US" altLang="zh-TW" sz="2400" dirty="0" smtClean="0">
              <a:latin typeface="Times New Roman" pitchFamily="18" charset="0"/>
              <a:ea typeface="DFKai-SB" pitchFamily="65" charset="-120"/>
              <a:cs typeface="Times New Roman" pitchFamily="18" charset="0"/>
            </a:endParaRPr>
          </a:p>
        </p:txBody>
      </p:sp>
      <p:grpSp>
        <p:nvGrpSpPr>
          <p:cNvPr id="9" name="群組 8"/>
          <p:cNvGrpSpPr/>
          <p:nvPr/>
        </p:nvGrpSpPr>
        <p:grpSpPr>
          <a:xfrm>
            <a:off x="285720" y="1071563"/>
            <a:ext cx="4500562" cy="5786437"/>
            <a:chOff x="285720" y="1071563"/>
            <a:chExt cx="4500562" cy="5786437"/>
          </a:xfrm>
        </p:grpSpPr>
        <p:pic>
          <p:nvPicPr>
            <p:cNvPr id="4098" name="Picture 2"/>
            <p:cNvPicPr>
              <a:picLocks noChangeAspect="1" noChangeArrowheads="1"/>
            </p:cNvPicPr>
            <p:nvPr/>
          </p:nvPicPr>
          <p:blipFill>
            <a:blip r:embed="rId3">
              <a:lum bright="-10000" contrast="30000"/>
            </a:blip>
            <a:srcRect/>
            <a:stretch>
              <a:fillRect/>
            </a:stretch>
          </p:blipFill>
          <p:spPr bwMode="auto">
            <a:xfrm>
              <a:off x="285720" y="1071563"/>
              <a:ext cx="4500562" cy="5786437"/>
            </a:xfrm>
            <a:prstGeom prst="rect">
              <a:avLst/>
            </a:prstGeom>
            <a:noFill/>
            <a:ln w="9525">
              <a:noFill/>
              <a:miter lim="800000"/>
              <a:headEnd/>
              <a:tailEnd/>
            </a:ln>
            <a:effectLst/>
          </p:spPr>
        </p:pic>
        <p:sp>
          <p:nvSpPr>
            <p:cNvPr id="8" name="矩形 7"/>
            <p:cNvSpPr/>
            <p:nvPr/>
          </p:nvSpPr>
          <p:spPr>
            <a:xfrm>
              <a:off x="3214678" y="6432935"/>
              <a:ext cx="642942" cy="382393"/>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p:spPr>
          <p:txBody>
            <a:bodyPr wrap="square" rtlCol="0" anchor="ctr">
              <a:no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grpSp>
      <p:pic>
        <p:nvPicPr>
          <p:cNvPr id="1536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00364" y="714356"/>
            <a:ext cx="1493028" cy="1357298"/>
          </a:xfrm>
          <a:prstGeom prst="rect">
            <a:avLst/>
          </a:prstGeom>
          <a:noFill/>
          <a:ln w="22225">
            <a:solidFill>
              <a:schemeClr val="tx2">
                <a:lumMod val="20000"/>
                <a:lumOff val="8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7221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4077420" cy="864096"/>
          </a:xfrm>
        </p:spPr>
        <p:txBody>
          <a:bodyPr>
            <a:normAutofit fontScale="90000"/>
          </a:bodyPr>
          <a:lstStyle/>
          <a:p>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積體電路套件</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
            </a:r>
            <a:b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b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U22</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U23</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各接點用途</a:t>
            </a:r>
            <a:endParaRPr lang="zh-TW" altLang="en-US" sz="3200" b="1" dirty="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47305" y="1013194"/>
            <a:ext cx="3680679" cy="3135886"/>
          </a:xfrm>
          <a:prstGeom prst="rect">
            <a:avLst/>
          </a:prstGeom>
          <a:noFill/>
          <a:ln>
            <a:noFill/>
          </a:ln>
          <a:effectLst>
            <a:softEdge rad="63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4427" y="4239057"/>
            <a:ext cx="4438030" cy="2363818"/>
          </a:xfrm>
          <a:prstGeom prst="rect">
            <a:avLst/>
          </a:prstGeom>
          <a:noFill/>
          <a:ln>
            <a:noFill/>
          </a:ln>
          <a:effectLst>
            <a:softEdge rad="63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文字方塊 15"/>
          <p:cNvSpPr txBox="1"/>
          <p:nvPr/>
        </p:nvSpPr>
        <p:spPr>
          <a:xfrm>
            <a:off x="4946228" y="4294551"/>
            <a:ext cx="3813865" cy="2308324"/>
          </a:xfrm>
          <a:prstGeom prst="rect">
            <a:avLst/>
          </a:prstGeom>
          <a:noFill/>
          <a:ln>
            <a:solidFill>
              <a:schemeClr val="accent1"/>
            </a:solidFill>
          </a:ln>
        </p:spPr>
        <p:txBody>
          <a:bodyPr wrap="none" rtlCol="0">
            <a:spAutoFit/>
          </a:bodyPr>
          <a:lstStyle/>
          <a:p>
            <a:r>
              <a:rPr lang="en-US" altLang="zh-TW" sz="2400" b="1" dirty="0">
                <a:latin typeface="Times New Roman" panose="02020603050405020304" pitchFamily="18" charset="0"/>
                <a:cs typeface="Times New Roman" panose="02020603050405020304" pitchFamily="18" charset="0"/>
              </a:rPr>
              <a:t>Connections:</a:t>
            </a:r>
          </a:p>
          <a:p>
            <a:r>
              <a:rPr lang="en-US" altLang="zh-TW" sz="2400" dirty="0">
                <a:latin typeface="Times New Roman" panose="02020603050405020304" pitchFamily="18" charset="0"/>
                <a:cs typeface="Times New Roman" panose="02020603050405020304" pitchFamily="18" charset="0"/>
              </a:rPr>
              <a:t>(+) - power from batteries</a:t>
            </a:r>
          </a:p>
          <a:p>
            <a:r>
              <a:rPr lang="en-US" altLang="zh-TW" sz="2400" dirty="0">
                <a:latin typeface="Times New Roman" panose="02020603050405020304" pitchFamily="18" charset="0"/>
                <a:cs typeface="Times New Roman" panose="02020603050405020304" pitchFamily="18" charset="0"/>
              </a:rPr>
              <a:t>(–) - power return to batteries</a:t>
            </a:r>
          </a:p>
          <a:p>
            <a:r>
              <a:rPr lang="en-US" altLang="zh-TW" sz="2400" dirty="0">
                <a:latin typeface="Times New Roman" panose="02020603050405020304" pitchFamily="18" charset="0"/>
                <a:cs typeface="Times New Roman" panose="02020603050405020304" pitchFamily="18" charset="0"/>
              </a:rPr>
              <a:t>OUT - output connection</a:t>
            </a:r>
          </a:p>
          <a:p>
            <a:r>
              <a:rPr lang="en-US" altLang="zh-TW" sz="2400" dirty="0">
                <a:latin typeface="Times New Roman" panose="02020603050405020304" pitchFamily="18" charset="0"/>
                <a:cs typeface="Times New Roman" panose="02020603050405020304" pitchFamily="18" charset="0"/>
              </a:rPr>
              <a:t>CTL - strobe speed control</a:t>
            </a:r>
          </a:p>
          <a:p>
            <a:r>
              <a:rPr lang="en-US" altLang="zh-TW" sz="2400" dirty="0">
                <a:latin typeface="Times New Roman" panose="02020603050405020304" pitchFamily="18" charset="0"/>
                <a:cs typeface="Times New Roman" panose="02020603050405020304" pitchFamily="18" charset="0"/>
              </a:rPr>
              <a:t>NC - not </a:t>
            </a:r>
            <a:r>
              <a:rPr lang="en-US" altLang="zh-TW" sz="2400" dirty="0" smtClean="0">
                <a:latin typeface="Times New Roman" panose="02020603050405020304" pitchFamily="18" charset="0"/>
                <a:cs typeface="Times New Roman" panose="02020603050405020304" pitchFamily="18" charset="0"/>
              </a:rPr>
              <a:t>used</a:t>
            </a:r>
          </a:p>
        </p:txBody>
      </p:sp>
      <p:sp>
        <p:nvSpPr>
          <p:cNvPr id="18" name="文字方塊 17"/>
          <p:cNvSpPr txBox="1"/>
          <p:nvPr/>
        </p:nvSpPr>
        <p:spPr>
          <a:xfrm>
            <a:off x="4934599" y="332656"/>
            <a:ext cx="3813865" cy="3785652"/>
          </a:xfrm>
          <a:prstGeom prst="rect">
            <a:avLst/>
          </a:prstGeom>
          <a:noFill/>
          <a:ln>
            <a:solidFill>
              <a:schemeClr val="accent1"/>
            </a:solidFill>
          </a:ln>
        </p:spPr>
        <p:txBody>
          <a:bodyPr wrap="none" rtlCol="0">
            <a:spAutoFit/>
          </a:bodyPr>
          <a:lstStyle/>
          <a:p>
            <a:r>
              <a:rPr lang="en-US" altLang="zh-TW" sz="2400" b="1" dirty="0">
                <a:latin typeface="Times New Roman" panose="02020603050405020304" pitchFamily="18" charset="0"/>
                <a:cs typeface="Times New Roman" panose="02020603050405020304" pitchFamily="18" charset="0"/>
              </a:rPr>
              <a:t>Connections:</a:t>
            </a:r>
          </a:p>
          <a:p>
            <a:r>
              <a:rPr lang="en-US" altLang="zh-TW" sz="2400" dirty="0">
                <a:latin typeface="Times New Roman" panose="02020603050405020304" pitchFamily="18" charset="0"/>
                <a:cs typeface="Times New Roman" panose="02020603050405020304" pitchFamily="18" charset="0"/>
              </a:rPr>
              <a:t>R - red color control</a:t>
            </a:r>
          </a:p>
          <a:p>
            <a:r>
              <a:rPr lang="en-US" altLang="zh-TW" sz="2400" dirty="0">
                <a:latin typeface="Times New Roman" panose="02020603050405020304" pitchFamily="18" charset="0"/>
                <a:cs typeface="Times New Roman" panose="02020603050405020304" pitchFamily="18" charset="0"/>
              </a:rPr>
              <a:t>G - green color control</a:t>
            </a:r>
          </a:p>
          <a:p>
            <a:r>
              <a:rPr lang="en-US" altLang="zh-TW" sz="2400" dirty="0">
                <a:latin typeface="Times New Roman" panose="02020603050405020304" pitchFamily="18" charset="0"/>
                <a:cs typeface="Times New Roman" panose="02020603050405020304" pitchFamily="18" charset="0"/>
              </a:rPr>
              <a:t>B - blue color control</a:t>
            </a:r>
          </a:p>
          <a:p>
            <a:r>
              <a:rPr lang="en-US" altLang="zh-TW" sz="2400" dirty="0">
                <a:latin typeface="Times New Roman" panose="02020603050405020304" pitchFamily="18" charset="0"/>
                <a:cs typeface="Times New Roman" panose="02020603050405020304" pitchFamily="18" charset="0"/>
              </a:rPr>
              <a:t>(+) - power from batteries</a:t>
            </a:r>
          </a:p>
          <a:p>
            <a:r>
              <a:rPr lang="en-US" altLang="zh-TW" sz="2400" dirty="0">
                <a:latin typeface="Times New Roman" panose="02020603050405020304" pitchFamily="18" charset="0"/>
                <a:cs typeface="Times New Roman" panose="02020603050405020304" pitchFamily="18" charset="0"/>
              </a:rPr>
              <a:t>INP - circuit input</a:t>
            </a:r>
          </a:p>
          <a:p>
            <a:r>
              <a:rPr lang="en-US" altLang="zh-TW" sz="2400" dirty="0">
                <a:latin typeface="Times New Roman" panose="02020603050405020304" pitchFamily="18" charset="0"/>
                <a:cs typeface="Times New Roman" panose="02020603050405020304" pitchFamily="18" charset="0"/>
              </a:rPr>
              <a:t>FB - feedback connection</a:t>
            </a:r>
          </a:p>
          <a:p>
            <a:r>
              <a:rPr lang="en-US" altLang="zh-TW" sz="2400" dirty="0">
                <a:latin typeface="Times New Roman" panose="02020603050405020304" pitchFamily="18" charset="0"/>
                <a:cs typeface="Times New Roman" panose="02020603050405020304" pitchFamily="18" charset="0"/>
              </a:rPr>
              <a:t>(–) - power return to batteries</a:t>
            </a:r>
          </a:p>
          <a:p>
            <a:r>
              <a:rPr lang="en-US" altLang="zh-TW" sz="2400" dirty="0">
                <a:latin typeface="Times New Roman" panose="02020603050405020304" pitchFamily="18" charset="0"/>
                <a:cs typeface="Times New Roman" panose="02020603050405020304" pitchFamily="18" charset="0"/>
              </a:rPr>
              <a:t>IN - audio input jack</a:t>
            </a:r>
          </a:p>
          <a:p>
            <a:r>
              <a:rPr lang="en-US" altLang="zh-TW" sz="2400" dirty="0">
                <a:latin typeface="Times New Roman" panose="02020603050405020304" pitchFamily="18" charset="0"/>
                <a:cs typeface="Times New Roman" panose="02020603050405020304" pitchFamily="18" charset="0"/>
              </a:rPr>
              <a:t>OUT - audio output jack</a:t>
            </a:r>
            <a:endParaRPr lang="zh-TW"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379620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0100" y="0"/>
            <a:ext cx="8258964" cy="584775"/>
          </a:xfrm>
          <a:prstGeom prst="rect">
            <a:avLst/>
          </a:prstGeom>
        </p:spPr>
        <p:txBody>
          <a:bodyPr wrap="square">
            <a:spAutoFit/>
          </a:bodyPr>
          <a:lstStyle/>
          <a:p>
            <a:pPr lvl="0"/>
            <a:r>
              <a:rPr lang="en-US" altLang="zh-TW" sz="3200" b="1" dirty="0" smtClean="0">
                <a:solidFill>
                  <a:srgbClr val="0000CC"/>
                </a:solidFill>
                <a:latin typeface="Times New Roman" panose="02020603050405020304" pitchFamily="18" charset="0"/>
                <a:cs typeface="Times New Roman" panose="02020603050405020304" pitchFamily="18" charset="0"/>
              </a:rPr>
              <a:t>(34)</a:t>
            </a:r>
            <a:r>
              <a:rPr lang="zh-TW" altLang="en-US" sz="3200" b="1" dirty="0" smtClean="0">
                <a:solidFill>
                  <a:srgbClr val="0000CC"/>
                </a:solidFill>
                <a:latin typeface="DFKai-SB" pitchFamily="65" charset="-120"/>
                <a:ea typeface="DFKai-SB" pitchFamily="65" charset="-120"/>
                <a:cs typeface="Times New Roman" panose="02020603050405020304" pitchFamily="18" charset="0"/>
              </a:rPr>
              <a:t>讓光隨音樂起舞</a:t>
            </a:r>
            <a:r>
              <a:rPr lang="en-US" altLang="zh-TW" sz="3200" b="1" dirty="0" smtClean="0">
                <a:solidFill>
                  <a:srgbClr val="0000CC"/>
                </a:solidFill>
                <a:latin typeface="Times New Roman" panose="02020603050405020304" pitchFamily="18" charset="0"/>
                <a:cs typeface="Times New Roman" panose="02020603050405020304" pitchFamily="18" charset="0"/>
              </a:rPr>
              <a:t>(Dance </a:t>
            </a:r>
            <a:r>
              <a:rPr lang="en-US" altLang="zh-TW" sz="3200" b="1" dirty="0">
                <a:solidFill>
                  <a:srgbClr val="0000CC"/>
                </a:solidFill>
                <a:latin typeface="Times New Roman" panose="02020603050405020304" pitchFamily="18" charset="0"/>
                <a:cs typeface="Times New Roman" panose="02020603050405020304" pitchFamily="18" charset="0"/>
              </a:rPr>
              <a:t>to the </a:t>
            </a:r>
            <a:r>
              <a:rPr lang="en-US" altLang="zh-TW" sz="3200" b="1" dirty="0" smtClean="0">
                <a:solidFill>
                  <a:srgbClr val="0000CC"/>
                </a:solidFill>
                <a:latin typeface="Times New Roman" panose="02020603050405020304" pitchFamily="18" charset="0"/>
                <a:cs typeface="Times New Roman" panose="02020603050405020304" pitchFamily="18" charset="0"/>
              </a:rPr>
              <a:t>Music)</a:t>
            </a:r>
            <a:endParaRPr lang="zh-TW" altLang="en-US" sz="3200" b="1" dirty="0">
              <a:solidFill>
                <a:srgbClr val="0000CC"/>
              </a:solidFill>
              <a:latin typeface="Times New Roman" panose="02020603050405020304" pitchFamily="18" charset="0"/>
              <a:cs typeface="Times New Roman" panose="02020603050405020304" pitchFamily="18" charset="0"/>
            </a:endParaRPr>
          </a:p>
        </p:txBody>
      </p:sp>
      <p:sp>
        <p:nvSpPr>
          <p:cNvPr id="3" name="矩形 2"/>
          <p:cNvSpPr/>
          <p:nvPr/>
        </p:nvSpPr>
        <p:spPr>
          <a:xfrm>
            <a:off x="285720" y="571480"/>
            <a:ext cx="8572560" cy="1438855"/>
          </a:xfrm>
          <a:prstGeom prst="rect">
            <a:avLst/>
          </a:prstGeom>
          <a:noFill/>
          <a:ln w="15875">
            <a:solidFill>
              <a:schemeClr val="accent4">
                <a:lumMod val="60000"/>
                <a:lumOff val="40000"/>
              </a:schemeClr>
            </a:solidFill>
          </a:ln>
          <a:effectLst/>
        </p:spPr>
        <p:txBody>
          <a:bodyPr wrap="square" rtlCol="0">
            <a:spAutoFit/>
          </a:bodyPr>
          <a:lstStyle/>
          <a:p>
            <a:pPr marL="182563" indent="-182563">
              <a:spcBef>
                <a:spcPts val="300"/>
              </a:spcBef>
              <a:buSzPct val="85000"/>
              <a:buFont typeface="Wingdings" panose="05000000000000000000" pitchFamily="2" charset="2"/>
              <a:buChar char="l"/>
            </a:pPr>
            <a:r>
              <a:rPr lang="zh-TW" altLang="en-US" sz="2000" dirty="0" smtClean="0">
                <a:latin typeface="Times New Roman" pitchFamily="18" charset="0"/>
                <a:ea typeface="DFKai-SB" pitchFamily="65" charset="-120"/>
                <a:cs typeface="Times New Roman" pitchFamily="18" charset="0"/>
              </a:rPr>
              <a:t>將音樂裝置連接到</a:t>
            </a:r>
            <a:r>
              <a:rPr lang="en-US" altLang="zh-TW" sz="2000" dirty="0" smtClean="0">
                <a:latin typeface="Times New Roman" pitchFamily="18" charset="0"/>
                <a:ea typeface="DFKai-SB" pitchFamily="65" charset="-120"/>
                <a:cs typeface="Times New Roman" pitchFamily="18" charset="0"/>
              </a:rPr>
              <a:t>U22</a:t>
            </a:r>
            <a:r>
              <a:rPr lang="zh-TW" altLang="en-US" sz="2000" dirty="0" smtClean="0">
                <a:latin typeface="Times New Roman" pitchFamily="18" charset="0"/>
                <a:ea typeface="DFKai-SB" pitchFamily="65" charset="-120"/>
                <a:cs typeface="Times New Roman" pitchFamily="18" charset="0"/>
              </a:rPr>
              <a:t>右側標示「</a:t>
            </a:r>
            <a:r>
              <a:rPr lang="en-US" altLang="zh-TW" sz="2000" dirty="0" smtClean="0">
                <a:latin typeface="Times New Roman" pitchFamily="18" charset="0"/>
                <a:ea typeface="DFKai-SB" pitchFamily="65" charset="-120"/>
                <a:cs typeface="Times New Roman" pitchFamily="18" charset="0"/>
              </a:rPr>
              <a:t>in</a:t>
            </a:r>
            <a:r>
              <a:rPr lang="zh-TW" altLang="en-US" sz="2000" dirty="0" smtClean="0">
                <a:latin typeface="Times New Roman" pitchFamily="18" charset="0"/>
                <a:ea typeface="DFKai-SB" pitchFamily="65" charset="-120"/>
                <a:cs typeface="Times New Roman" pitchFamily="18" charset="0"/>
              </a:rPr>
              <a:t>」的輸入口，並開始播放音樂。</a:t>
            </a:r>
          </a:p>
          <a:p>
            <a:pPr marL="182563" indent="-182563">
              <a:spcBef>
                <a:spcPts val="300"/>
              </a:spcBef>
              <a:buSzPct val="85000"/>
              <a:buFont typeface="Wingdings" panose="05000000000000000000" pitchFamily="2" charset="2"/>
              <a:buChar char="l"/>
            </a:pPr>
            <a:r>
              <a:rPr lang="zh-TW" altLang="en-US" sz="2000" dirty="0" smtClean="0">
                <a:latin typeface="Times New Roman" pitchFamily="18" charset="0"/>
                <a:ea typeface="DFKai-SB" pitchFamily="65" charset="-120"/>
                <a:cs typeface="Times New Roman" pitchFamily="18" charset="0"/>
              </a:rPr>
              <a:t>調整</a:t>
            </a:r>
            <a:r>
              <a:rPr lang="en-US" altLang="zh-TW" sz="2000" dirty="0" smtClean="0">
                <a:latin typeface="Times New Roman" pitchFamily="18" charset="0"/>
                <a:ea typeface="DFKai-SB" pitchFamily="65" charset="-120"/>
                <a:cs typeface="Times New Roman" pitchFamily="18" charset="0"/>
              </a:rPr>
              <a:t>RV</a:t>
            </a:r>
            <a:r>
              <a:rPr lang="zh-TW" altLang="en-US" sz="2000" dirty="0" smtClean="0">
                <a:latin typeface="Times New Roman" pitchFamily="18" charset="0"/>
                <a:ea typeface="DFKai-SB" pitchFamily="65" charset="-120"/>
                <a:cs typeface="Times New Roman" pitchFamily="18" charset="0"/>
              </a:rPr>
              <a:t>的電阻 </a:t>
            </a:r>
            <a:r>
              <a:rPr lang="en-US" altLang="zh-TW" sz="2000" dirty="0" smtClean="0">
                <a:latin typeface="Times New Roman" pitchFamily="18" charset="0"/>
                <a:ea typeface="DFKai-SB" pitchFamily="65" charset="-120"/>
                <a:cs typeface="Times New Roman" pitchFamily="18" charset="0"/>
              </a:rPr>
              <a:t>&amp;</a:t>
            </a:r>
            <a:r>
              <a:rPr lang="zh-TW" altLang="en-US" sz="2000" dirty="0" smtClean="0">
                <a:latin typeface="Times New Roman" pitchFamily="18" charset="0"/>
                <a:ea typeface="DFKai-SB" pitchFamily="65" charset="-120"/>
                <a:cs typeface="Times New Roman" pitchFamily="18" charset="0"/>
              </a:rPr>
              <a:t>音樂裝置的音量控制器，以獲得最佳的音質和燈光效果。</a:t>
            </a:r>
          </a:p>
          <a:p>
            <a:pPr marL="182563" indent="-182563">
              <a:spcBef>
                <a:spcPts val="300"/>
              </a:spcBef>
              <a:buSzPct val="85000"/>
              <a:buFont typeface="Wingdings" panose="05000000000000000000" pitchFamily="2" charset="2"/>
              <a:buChar char="l"/>
            </a:pPr>
            <a:r>
              <a:rPr lang="en-US" altLang="zh-TW" sz="2000" dirty="0" smtClean="0">
                <a:latin typeface="Times New Roman" pitchFamily="18" charset="0"/>
                <a:ea typeface="DFKai-SB" pitchFamily="65" charset="-120"/>
                <a:cs typeface="Times New Roman" pitchFamily="18" charset="0"/>
              </a:rPr>
              <a:t>U22</a:t>
            </a:r>
            <a:r>
              <a:rPr lang="zh-TW" altLang="en-US" sz="2000" dirty="0" smtClean="0">
                <a:latin typeface="Times New Roman" pitchFamily="18" charset="0"/>
                <a:ea typeface="DFKai-SB" pitchFamily="65" charset="-120"/>
                <a:cs typeface="Times New Roman" pitchFamily="18" charset="0"/>
              </a:rPr>
              <a:t>的</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所發之光的顏色和亮度將會與音樂同步變化喔！。</a:t>
            </a:r>
          </a:p>
          <a:p>
            <a:pPr marL="182563" indent="-182563">
              <a:spcBef>
                <a:spcPts val="300"/>
              </a:spcBef>
              <a:buSzPct val="85000"/>
              <a:buFont typeface="Wingdings" panose="05000000000000000000" pitchFamily="2" charset="2"/>
              <a:buChar char="l"/>
            </a:pPr>
            <a:r>
              <a:rPr lang="zh-TW" altLang="en-US" sz="2000" dirty="0" smtClean="0">
                <a:latin typeface="Times New Roman" pitchFamily="18" charset="0"/>
                <a:ea typeface="DFKai-SB" pitchFamily="65" charset="-120"/>
                <a:cs typeface="Times New Roman" pitchFamily="18" charset="0"/>
              </a:rPr>
              <a:t>比較快歌、慢歌，和不同的響度級的音樂播放情形。</a:t>
            </a:r>
            <a:endParaRPr lang="en-US" altLang="zh-TW" sz="2000" dirty="0" smtClean="0">
              <a:latin typeface="Times New Roman" pitchFamily="18" charset="0"/>
              <a:ea typeface="DFKai-SB" pitchFamily="65" charset="-120"/>
              <a:cs typeface="Times New Roman" pitchFamily="18" charset="0"/>
            </a:endParaRPr>
          </a:p>
        </p:txBody>
      </p:sp>
      <p:sp>
        <p:nvSpPr>
          <p:cNvPr id="4" name="矩形 3"/>
          <p:cNvSpPr/>
          <p:nvPr/>
        </p:nvSpPr>
        <p:spPr>
          <a:xfrm>
            <a:off x="95790" y="4429132"/>
            <a:ext cx="2643206" cy="2286016"/>
          </a:xfrm>
          <a:prstGeom prst="rect">
            <a:avLst/>
          </a:prstGeom>
          <a:solidFill>
            <a:srgbClr val="FFFFCC"/>
          </a:solidFill>
          <a:ln w="9525">
            <a:solidFill>
              <a:schemeClr val="accent6">
                <a:lumMod val="75000"/>
              </a:schemeClr>
            </a:solidFill>
          </a:ln>
          <a:scene3d>
            <a:camera prst="orthographicFront"/>
            <a:lightRig rig="threePt" dir="t"/>
          </a:scene3d>
          <a:sp3d>
            <a:bevelB w="152400" h="50800" prst="softRound"/>
          </a:sp3d>
        </p:spPr>
        <p:txBody>
          <a:bodyPr wrap="square" lIns="36000" tIns="36000" rIns="36000" bIns="36000">
            <a:noAutofit/>
          </a:bodyPr>
          <a:lstStyle/>
          <a:p>
            <a:r>
              <a:rPr lang="zh-TW" altLang="en-US" sz="2200" spc="-100" dirty="0" smtClean="0">
                <a:latin typeface="DFKai-SB" pitchFamily="65" charset="-120"/>
                <a:ea typeface="DFKai-SB" pitchFamily="65" charset="-120"/>
                <a:cs typeface="Times New Roman" panose="02020603050405020304" pitchFamily="18" charset="0"/>
              </a:rPr>
              <a:t>此電路將音樂裝置所傳入的信號放大，使可由揚聲器播放出來。</a:t>
            </a:r>
            <a:endParaRPr lang="en-US" altLang="zh-TW" sz="2200" spc="-100" dirty="0" smtClean="0">
              <a:latin typeface="DFKai-SB" pitchFamily="65" charset="-120"/>
              <a:ea typeface="DFKai-SB" pitchFamily="65" charset="-120"/>
              <a:cs typeface="Times New Roman" panose="02020603050405020304" pitchFamily="18" charset="0"/>
            </a:endParaRPr>
          </a:p>
          <a:p>
            <a:pPr>
              <a:spcBef>
                <a:spcPts val="600"/>
              </a:spcBef>
            </a:pPr>
            <a:r>
              <a:rPr lang="zh-TW" altLang="en-US" sz="2200" spc="-100" dirty="0" smtClean="0">
                <a:latin typeface="DFKai-SB" pitchFamily="65" charset="-120"/>
                <a:ea typeface="DFKai-SB" pitchFamily="65" charset="-120"/>
                <a:cs typeface="Times New Roman" panose="02020603050405020304" pitchFamily="18" charset="0"/>
              </a:rPr>
              <a:t>因僅是簡單電路，故所播音樂品質當然不如一般音樂播放器好</a:t>
            </a:r>
            <a:r>
              <a:rPr lang="zh-TW" altLang="en-US" sz="2200" dirty="0" smtClean="0">
                <a:latin typeface="DFKai-SB" pitchFamily="65" charset="-120"/>
                <a:ea typeface="DFKai-SB" pitchFamily="65" charset="-120"/>
                <a:cs typeface="Times New Roman" panose="02020603050405020304" pitchFamily="18" charset="0"/>
              </a:rPr>
              <a:t>。</a:t>
            </a:r>
            <a:endParaRPr lang="zh-TW" altLang="en-US" sz="2200" dirty="0">
              <a:latin typeface="DFKai-SB" pitchFamily="65" charset="-120"/>
              <a:ea typeface="DFKai-SB" pitchFamily="65" charset="-120"/>
              <a:cs typeface="Times New Roman" panose="02020603050405020304" pitchFamily="18" charset="0"/>
            </a:endParaRPr>
          </a:p>
        </p:txBody>
      </p:sp>
      <p:sp>
        <p:nvSpPr>
          <p:cNvPr id="8" name="矩形 7"/>
          <p:cNvSpPr/>
          <p:nvPr/>
        </p:nvSpPr>
        <p:spPr>
          <a:xfrm>
            <a:off x="9358346" y="357166"/>
            <a:ext cx="3807304" cy="5355312"/>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Build </a:t>
            </a:r>
            <a:r>
              <a:rPr lang="en-US" altLang="zh-TW" dirty="0">
                <a:latin typeface="Times New Roman" panose="02020603050405020304" pitchFamily="18" charset="0"/>
                <a:cs typeface="Times New Roman" panose="02020603050405020304" pitchFamily="18" charset="0"/>
              </a:rPr>
              <a:t>the circuit. Connect </a:t>
            </a:r>
            <a:r>
              <a:rPr lang="en-US" altLang="zh-TW" dirty="0" smtClean="0">
                <a:latin typeface="Times New Roman" panose="02020603050405020304" pitchFamily="18" charset="0"/>
                <a:cs typeface="Times New Roman" panose="02020603050405020304" pitchFamily="18" charset="0"/>
              </a:rPr>
              <a:t>a</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music </a:t>
            </a:r>
            <a:r>
              <a:rPr lang="en-US" altLang="zh-TW" dirty="0">
                <a:latin typeface="Times New Roman" panose="02020603050405020304" pitchFamily="18" charset="0"/>
                <a:cs typeface="Times New Roman" panose="02020603050405020304" pitchFamily="18" charset="0"/>
              </a:rPr>
              <a:t>device (</a:t>
            </a:r>
            <a:r>
              <a:rPr lang="en-US" altLang="zh-TW" dirty="0" smtClean="0">
                <a:latin typeface="Times New Roman" panose="02020603050405020304" pitchFamily="18" charset="0"/>
                <a:cs typeface="Times New Roman" panose="02020603050405020304" pitchFamily="18" charset="0"/>
              </a:rPr>
              <a:t>not</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included</a:t>
            </a:r>
            <a:r>
              <a:rPr lang="en-US" altLang="zh-TW" dirty="0">
                <a:latin typeface="Times New Roman" panose="02020603050405020304" pitchFamily="18" charset="0"/>
                <a:cs typeface="Times New Roman" panose="02020603050405020304" pitchFamily="18" charset="0"/>
              </a:rPr>
              <a:t>) to the </a:t>
            </a:r>
            <a:r>
              <a:rPr lang="en-US" altLang="zh-TW" dirty="0" smtClean="0">
                <a:latin typeface="Times New Roman" panose="02020603050405020304" pitchFamily="18" charset="0"/>
                <a:cs typeface="Times New Roman" panose="02020603050405020304" pitchFamily="18" charset="0"/>
              </a:rPr>
              <a:t>color</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organ </a:t>
            </a:r>
            <a:r>
              <a:rPr lang="en-US" altLang="zh-TW" dirty="0">
                <a:latin typeface="Times New Roman" panose="02020603050405020304" pitchFamily="18" charset="0"/>
                <a:cs typeface="Times New Roman" panose="02020603050405020304" pitchFamily="18" charset="0"/>
              </a:rPr>
              <a:t>(U22) as </a:t>
            </a:r>
            <a:r>
              <a:rPr lang="en-US" altLang="zh-TW" dirty="0" smtClean="0">
                <a:latin typeface="Times New Roman" panose="02020603050405020304" pitchFamily="18" charset="0"/>
                <a:cs typeface="Times New Roman" panose="02020603050405020304" pitchFamily="18" charset="0"/>
              </a:rPr>
              <a:t>shown,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and </a:t>
            </a:r>
            <a:r>
              <a:rPr lang="en-US" altLang="zh-TW" dirty="0">
                <a:latin typeface="Times New Roman" panose="02020603050405020304" pitchFamily="18" charset="0"/>
                <a:cs typeface="Times New Roman" panose="02020603050405020304" pitchFamily="18" charset="0"/>
              </a:rPr>
              <a:t>start music on it.</a:t>
            </a:r>
          </a:p>
          <a:p>
            <a:pPr marL="285750" indent="-285750">
              <a:buFont typeface="Wingdings" panose="05000000000000000000" pitchFamily="2" charset="2"/>
              <a:buChar char="l"/>
            </a:pPr>
            <a:r>
              <a:rPr lang="en-US" altLang="zh-TW" dirty="0">
                <a:latin typeface="Times New Roman" panose="02020603050405020304" pitchFamily="18" charset="0"/>
                <a:cs typeface="Times New Roman" panose="02020603050405020304" pitchFamily="18" charset="0"/>
              </a:rPr>
              <a:t>Place one of the </a:t>
            </a:r>
            <a:r>
              <a:rPr lang="en-US" altLang="zh-TW" dirty="0" smtClean="0">
                <a:latin typeface="Times New Roman" panose="02020603050405020304" pitchFamily="18" charset="0"/>
                <a:cs typeface="Times New Roman" panose="02020603050405020304" pitchFamily="18" charset="0"/>
              </a:rPr>
              <a:t>LED</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attachments </a:t>
            </a:r>
            <a:r>
              <a:rPr lang="en-US" altLang="zh-TW" dirty="0">
                <a:latin typeface="Times New Roman" panose="02020603050405020304" pitchFamily="18" charset="0"/>
                <a:cs typeface="Times New Roman" panose="02020603050405020304" pitchFamily="18" charset="0"/>
              </a:rPr>
              <a:t>over the </a:t>
            </a:r>
            <a:r>
              <a:rPr lang="en-US" altLang="zh-TW" dirty="0" smtClean="0">
                <a:latin typeface="Times New Roman" panose="02020603050405020304" pitchFamily="18" charset="0"/>
                <a:cs typeface="Times New Roman" panose="02020603050405020304" pitchFamily="18" charset="0"/>
              </a:rPr>
              <a:t>light</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on </a:t>
            </a:r>
            <a:r>
              <a:rPr lang="en-US" altLang="zh-TW" dirty="0">
                <a:latin typeface="Times New Roman" panose="02020603050405020304" pitchFamily="18" charset="0"/>
                <a:cs typeface="Times New Roman" panose="02020603050405020304" pitchFamily="18" charset="0"/>
              </a:rPr>
              <a:t>the color organ. </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Set the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lever </a:t>
            </a:r>
            <a:r>
              <a:rPr lang="en-US" altLang="zh-TW" dirty="0">
                <a:latin typeface="Times New Roman" panose="02020603050405020304" pitchFamily="18" charset="0"/>
                <a:cs typeface="Times New Roman" panose="02020603050405020304" pitchFamily="18" charset="0"/>
              </a:rPr>
              <a:t>on the </a:t>
            </a:r>
            <a:r>
              <a:rPr lang="en-US" altLang="zh-TW" dirty="0" smtClean="0">
                <a:latin typeface="Times New Roman" panose="02020603050405020304" pitchFamily="18" charset="0"/>
                <a:cs typeface="Times New Roman" panose="02020603050405020304" pitchFamily="18" charset="0"/>
              </a:rPr>
              <a:t>adjustable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resistor </a:t>
            </a:r>
            <a:r>
              <a:rPr lang="en-US" altLang="zh-TW" dirty="0">
                <a:latin typeface="Times New Roman" panose="02020603050405020304" pitchFamily="18" charset="0"/>
                <a:cs typeface="Times New Roman" panose="02020603050405020304" pitchFamily="18" charset="0"/>
              </a:rPr>
              <a:t>(RV), and </a:t>
            </a:r>
            <a:r>
              <a:rPr lang="en-US" altLang="zh-TW" dirty="0" smtClean="0">
                <a:latin typeface="Times New Roman" panose="02020603050405020304" pitchFamily="18" charset="0"/>
                <a:cs typeface="Times New Roman" panose="02020603050405020304" pitchFamily="18" charset="0"/>
              </a:rPr>
              <a:t>the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volume </a:t>
            </a:r>
            <a:r>
              <a:rPr lang="en-US" altLang="zh-TW" dirty="0">
                <a:latin typeface="Times New Roman" panose="02020603050405020304" pitchFamily="18" charset="0"/>
                <a:cs typeface="Times New Roman" panose="02020603050405020304" pitchFamily="18" charset="0"/>
              </a:rPr>
              <a:t>control on </a:t>
            </a:r>
            <a:r>
              <a:rPr lang="en-US" altLang="zh-TW" dirty="0" smtClean="0">
                <a:latin typeface="Times New Roman" panose="02020603050405020304" pitchFamily="18" charset="0"/>
                <a:cs typeface="Times New Roman" panose="02020603050405020304" pitchFamily="18" charset="0"/>
              </a:rPr>
              <a:t>your</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music </a:t>
            </a:r>
            <a:r>
              <a:rPr lang="en-US" altLang="zh-TW" dirty="0">
                <a:latin typeface="Times New Roman" panose="02020603050405020304" pitchFamily="18" charset="0"/>
                <a:cs typeface="Times New Roman" panose="02020603050405020304" pitchFamily="18" charset="0"/>
              </a:rPr>
              <a:t>device, for </a:t>
            </a:r>
            <a:r>
              <a:rPr lang="en-US" altLang="zh-TW" dirty="0" smtClean="0">
                <a:latin typeface="Times New Roman" panose="02020603050405020304" pitchFamily="18" charset="0"/>
                <a:cs typeface="Times New Roman" panose="02020603050405020304" pitchFamily="18" charset="0"/>
              </a:rPr>
              <a:t>best</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sound </a:t>
            </a:r>
            <a:r>
              <a:rPr lang="en-US" altLang="zh-TW" dirty="0">
                <a:latin typeface="Times New Roman" panose="02020603050405020304" pitchFamily="18" charset="0"/>
                <a:cs typeface="Times New Roman" panose="02020603050405020304" pitchFamily="18" charset="0"/>
              </a:rPr>
              <a:t>quality and </a:t>
            </a:r>
            <a:r>
              <a:rPr lang="en-US" altLang="zh-TW" dirty="0" smtClean="0">
                <a:latin typeface="Times New Roman" panose="02020603050405020304" pitchFamily="18" charset="0"/>
                <a:cs typeface="Times New Roman" panose="02020603050405020304" pitchFamily="18" charset="0"/>
              </a:rPr>
              <a:t>light</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effects</a:t>
            </a:r>
            <a:r>
              <a:rPr lang="en-US" altLang="zh-TW" dirty="0">
                <a:latin typeface="Times New Roman" panose="02020603050405020304" pitchFamily="18" charset="0"/>
                <a:cs typeface="Times New Roman" panose="02020603050405020304" pitchFamily="18" charset="0"/>
              </a:rPr>
              <a:t>. </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The </a:t>
            </a:r>
            <a:r>
              <a:rPr lang="en-US" altLang="zh-TW" dirty="0">
                <a:latin typeface="Times New Roman" panose="02020603050405020304" pitchFamily="18" charset="0"/>
                <a:cs typeface="Times New Roman" panose="02020603050405020304" pitchFamily="18" charset="0"/>
              </a:rPr>
              <a:t>color </a:t>
            </a:r>
            <a:r>
              <a:rPr lang="en-US" altLang="zh-TW" dirty="0" smtClean="0">
                <a:latin typeface="Times New Roman" panose="02020603050405020304" pitchFamily="18" charset="0"/>
                <a:cs typeface="Times New Roman" panose="02020603050405020304" pitchFamily="18" charset="0"/>
              </a:rPr>
              <a:t>organ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light </a:t>
            </a:r>
            <a:r>
              <a:rPr lang="en-US" altLang="zh-TW" dirty="0">
                <a:latin typeface="Times New Roman" panose="02020603050405020304" pitchFamily="18" charset="0"/>
                <a:cs typeface="Times New Roman" panose="02020603050405020304" pitchFamily="18" charset="0"/>
              </a:rPr>
              <a:t>will “dance” in </a:t>
            </a:r>
            <a:r>
              <a:rPr lang="en-US" altLang="zh-TW" dirty="0" smtClean="0">
                <a:latin typeface="Times New Roman" panose="02020603050405020304" pitchFamily="18" charset="0"/>
                <a:cs typeface="Times New Roman" panose="02020603050405020304" pitchFamily="18" charset="0"/>
              </a:rPr>
              <a:t>synch</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with </a:t>
            </a:r>
            <a:r>
              <a:rPr lang="en-US" altLang="zh-TW" dirty="0">
                <a:latin typeface="Times New Roman" panose="02020603050405020304" pitchFamily="18" charset="0"/>
                <a:cs typeface="Times New Roman" panose="02020603050405020304" pitchFamily="18" charset="0"/>
              </a:rPr>
              <a:t>the music. </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Compare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fast </a:t>
            </a:r>
            <a:r>
              <a:rPr lang="en-US" altLang="zh-TW" dirty="0">
                <a:latin typeface="Times New Roman" panose="02020603050405020304" pitchFamily="18" charset="0"/>
                <a:cs typeface="Times New Roman" panose="02020603050405020304" pitchFamily="18" charset="0"/>
              </a:rPr>
              <a:t>and slow songs, </a:t>
            </a:r>
            <a:r>
              <a:rPr lang="en-US" altLang="zh-TW" dirty="0" smtClean="0">
                <a:latin typeface="Times New Roman" panose="02020603050405020304" pitchFamily="18" charset="0"/>
                <a:cs typeface="Times New Roman" panose="02020603050405020304" pitchFamily="18" charset="0"/>
              </a:rPr>
              <a:t>and</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different </a:t>
            </a:r>
            <a:r>
              <a:rPr lang="en-US" altLang="zh-TW" dirty="0">
                <a:latin typeface="Times New Roman" panose="02020603050405020304" pitchFamily="18" charset="0"/>
                <a:cs typeface="Times New Roman" panose="02020603050405020304" pitchFamily="18" charset="0"/>
              </a:rPr>
              <a:t>loudness levels</a:t>
            </a:r>
            <a:r>
              <a:rPr lang="en-US" altLang="zh-TW" dirty="0" smtClean="0">
                <a:latin typeface="Times New Roman" panose="02020603050405020304" pitchFamily="18" charset="0"/>
                <a:cs typeface="Times New Roman" panose="02020603050405020304" pitchFamily="18" charset="0"/>
              </a:rPr>
              <a:t>.</a:t>
            </a:r>
            <a:r>
              <a:rPr lang="en-US" altLang="zh-TW" dirty="0" smtClean="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l"/>
            </a:pPr>
            <a:r>
              <a:rPr lang="en-US" altLang="zh-TW" dirty="0" smtClean="0">
                <a:solidFill>
                  <a:prstClr val="black"/>
                </a:solidFill>
                <a:latin typeface="Times New Roman" panose="02020603050405020304" pitchFamily="18" charset="0"/>
                <a:cs typeface="Times New Roman" panose="02020603050405020304" pitchFamily="18" charset="0"/>
              </a:rPr>
              <a:t>This circuit amplifies the</a:t>
            </a:r>
            <a:r>
              <a:rPr lang="zh-TW" altLang="en-US" dirty="0" smtClean="0">
                <a:solidFill>
                  <a:prstClr val="black"/>
                </a:solidFill>
                <a:latin typeface="Times New Roman" panose="02020603050405020304" pitchFamily="18" charset="0"/>
                <a:cs typeface="Times New Roman" panose="02020603050405020304" pitchFamily="18" charset="0"/>
              </a:rPr>
              <a:t> </a:t>
            </a:r>
            <a:r>
              <a:rPr lang="en-US" altLang="zh-TW" dirty="0" smtClean="0">
                <a:solidFill>
                  <a:prstClr val="black"/>
                </a:solidFill>
                <a:latin typeface="Times New Roman" panose="02020603050405020304" pitchFamily="18" charset="0"/>
                <a:cs typeface="Times New Roman" panose="02020603050405020304" pitchFamily="18" charset="0"/>
              </a:rPr>
              <a:t>music so it can be heard</a:t>
            </a:r>
            <a:r>
              <a:rPr lang="zh-TW" altLang="en-US" dirty="0" smtClean="0">
                <a:solidFill>
                  <a:prstClr val="black"/>
                </a:solidFill>
                <a:latin typeface="Times New Roman" panose="02020603050405020304" pitchFamily="18" charset="0"/>
                <a:cs typeface="Times New Roman" panose="02020603050405020304" pitchFamily="18" charset="0"/>
              </a:rPr>
              <a:t> </a:t>
            </a:r>
            <a:r>
              <a:rPr lang="en-US" altLang="zh-TW" dirty="0" smtClean="0">
                <a:solidFill>
                  <a:prstClr val="black"/>
                </a:solidFill>
                <a:latin typeface="Times New Roman" panose="02020603050405020304" pitchFamily="18" charset="0"/>
                <a:cs typeface="Times New Roman" panose="02020603050405020304" pitchFamily="18" charset="0"/>
              </a:rPr>
              <a:t>on the speaker. This is a</a:t>
            </a:r>
            <a:r>
              <a:rPr lang="zh-TW" altLang="en-US" dirty="0" smtClean="0">
                <a:solidFill>
                  <a:prstClr val="black"/>
                </a:solidFill>
                <a:latin typeface="Times New Roman" panose="02020603050405020304" pitchFamily="18" charset="0"/>
                <a:cs typeface="Times New Roman" panose="02020603050405020304" pitchFamily="18" charset="0"/>
              </a:rPr>
              <a:t> </a:t>
            </a:r>
            <a:r>
              <a:rPr lang="en-US" altLang="zh-TW" dirty="0" smtClean="0">
                <a:solidFill>
                  <a:prstClr val="black"/>
                </a:solidFill>
                <a:latin typeface="Times New Roman" panose="02020603050405020304" pitchFamily="18" charset="0"/>
                <a:cs typeface="Times New Roman" panose="02020603050405020304" pitchFamily="18" charset="0"/>
              </a:rPr>
              <a:t>simple circuit, so sound</a:t>
            </a:r>
            <a:r>
              <a:rPr lang="zh-TW" altLang="en-US" dirty="0" smtClean="0">
                <a:solidFill>
                  <a:prstClr val="black"/>
                </a:solidFill>
                <a:latin typeface="Times New Roman" panose="02020603050405020304" pitchFamily="18" charset="0"/>
                <a:cs typeface="Times New Roman" panose="02020603050405020304" pitchFamily="18" charset="0"/>
              </a:rPr>
              <a:t> </a:t>
            </a:r>
            <a:r>
              <a:rPr lang="en-US" altLang="zh-TW" dirty="0" smtClean="0">
                <a:solidFill>
                  <a:prstClr val="black"/>
                </a:solidFill>
                <a:latin typeface="Times New Roman" panose="02020603050405020304" pitchFamily="18" charset="0"/>
                <a:cs typeface="Times New Roman" panose="02020603050405020304" pitchFamily="18" charset="0"/>
              </a:rPr>
              <a:t>quality may not be as good</a:t>
            </a:r>
            <a:r>
              <a:rPr lang="zh-TW" altLang="en-US" dirty="0" smtClean="0">
                <a:solidFill>
                  <a:prstClr val="black"/>
                </a:solidFill>
                <a:latin typeface="Times New Roman" panose="02020603050405020304" pitchFamily="18" charset="0"/>
                <a:cs typeface="Times New Roman" panose="02020603050405020304" pitchFamily="18" charset="0"/>
              </a:rPr>
              <a:t> </a:t>
            </a:r>
            <a:r>
              <a:rPr lang="en-US" altLang="zh-TW" dirty="0" smtClean="0">
                <a:solidFill>
                  <a:prstClr val="black"/>
                </a:solidFill>
                <a:latin typeface="Times New Roman" panose="02020603050405020304" pitchFamily="18" charset="0"/>
                <a:cs typeface="Times New Roman" panose="02020603050405020304" pitchFamily="18" charset="0"/>
              </a:rPr>
              <a:t>as your other music</a:t>
            </a:r>
            <a:r>
              <a:rPr lang="zh-TW" altLang="en-US" dirty="0" smtClean="0">
                <a:solidFill>
                  <a:prstClr val="black"/>
                </a:solidFill>
                <a:latin typeface="Times New Roman" panose="02020603050405020304" pitchFamily="18" charset="0"/>
                <a:cs typeface="Times New Roman" panose="02020603050405020304" pitchFamily="18" charset="0"/>
              </a:rPr>
              <a:t> </a:t>
            </a:r>
            <a:r>
              <a:rPr lang="en-US" altLang="zh-TW" dirty="0" smtClean="0">
                <a:solidFill>
                  <a:prstClr val="black"/>
                </a:solidFill>
                <a:latin typeface="Times New Roman" panose="02020603050405020304" pitchFamily="18" charset="0"/>
                <a:cs typeface="Times New Roman" panose="02020603050405020304" pitchFamily="18" charset="0"/>
              </a:rPr>
              <a:t>players.</a:t>
            </a:r>
            <a:endParaRPr lang="zh-TW" altLang="en-US" dirty="0">
              <a:latin typeface="Times New Roman" panose="02020603050405020304" pitchFamily="18" charset="0"/>
              <a:cs typeface="Times New Roman" panose="02020603050405020304" pitchFamily="18" charset="0"/>
            </a:endParaRPr>
          </a:p>
        </p:txBody>
      </p:sp>
      <p:sp>
        <p:nvSpPr>
          <p:cNvPr id="10" name="矩形 9"/>
          <p:cNvSpPr/>
          <p:nvPr/>
        </p:nvSpPr>
        <p:spPr>
          <a:xfrm>
            <a:off x="357158" y="2428868"/>
            <a:ext cx="1285884" cy="830997"/>
          </a:xfrm>
          <a:prstGeom prst="rect">
            <a:avLst/>
          </a:prstGeom>
        </p:spPr>
        <p:txBody>
          <a:bodyPr wrap="square">
            <a:spAutoFit/>
          </a:bodyPr>
          <a:lstStyle/>
          <a:p>
            <a:pPr lvl="0">
              <a:buSzPct val="85000"/>
            </a:pPr>
            <a:r>
              <a:rPr lang="en-US" altLang="zh-TW" sz="1600" dirty="0" smtClean="0">
                <a:solidFill>
                  <a:prstClr val="black"/>
                </a:solidFill>
                <a:latin typeface="Times New Roman" pitchFamily="18" charset="0"/>
                <a:ea typeface="DFKai-SB" pitchFamily="65" charset="-120"/>
                <a:cs typeface="Times New Roman" pitchFamily="18" charset="0"/>
              </a:rPr>
              <a:t>LED</a:t>
            </a:r>
            <a:r>
              <a:rPr lang="zh-TW" altLang="en-US" sz="1600" dirty="0" smtClean="0">
                <a:solidFill>
                  <a:prstClr val="black"/>
                </a:solidFill>
                <a:latin typeface="Times New Roman" pitchFamily="18" charset="0"/>
                <a:ea typeface="DFKai-SB" pitchFamily="65" charset="-120"/>
                <a:cs typeface="Times New Roman" pitchFamily="18" charset="0"/>
              </a:rPr>
              <a:t>燈具安裝在</a:t>
            </a:r>
            <a:r>
              <a:rPr lang="en-US" altLang="zh-TW" sz="1600" dirty="0" smtClean="0">
                <a:solidFill>
                  <a:prstClr val="black"/>
                </a:solidFill>
                <a:latin typeface="Times New Roman" pitchFamily="18" charset="0"/>
                <a:ea typeface="DFKai-SB" pitchFamily="65" charset="-120"/>
                <a:cs typeface="Times New Roman" pitchFamily="18" charset="0"/>
              </a:rPr>
              <a:t>U22</a:t>
            </a:r>
            <a:r>
              <a:rPr lang="zh-TW" altLang="en-US" sz="1600" dirty="0" smtClean="0">
                <a:solidFill>
                  <a:prstClr val="black"/>
                </a:solidFill>
                <a:latin typeface="Times New Roman" pitchFamily="18" charset="0"/>
                <a:ea typeface="DFKai-SB" pitchFamily="65" charset="-120"/>
                <a:cs typeface="Times New Roman" pitchFamily="18" charset="0"/>
              </a:rPr>
              <a:t>上方的</a:t>
            </a:r>
            <a:r>
              <a:rPr lang="en-US" altLang="zh-TW" sz="1600" dirty="0" smtClean="0">
                <a:solidFill>
                  <a:prstClr val="black"/>
                </a:solidFill>
                <a:latin typeface="Times New Roman" pitchFamily="18" charset="0"/>
                <a:ea typeface="DFKai-SB" pitchFamily="65" charset="-120"/>
                <a:cs typeface="Times New Roman" pitchFamily="18" charset="0"/>
              </a:rPr>
              <a:t>LED</a:t>
            </a:r>
            <a:r>
              <a:rPr lang="zh-TW" altLang="en-US" sz="1600" dirty="0" smtClean="0">
                <a:solidFill>
                  <a:prstClr val="black"/>
                </a:solidFill>
                <a:latin typeface="Times New Roman" pitchFamily="18" charset="0"/>
                <a:ea typeface="DFKai-SB" pitchFamily="65" charset="-120"/>
                <a:cs typeface="Times New Roman" pitchFamily="18" charset="0"/>
              </a:rPr>
              <a:t>上。</a:t>
            </a:r>
          </a:p>
        </p:txBody>
      </p:sp>
      <p:grpSp>
        <p:nvGrpSpPr>
          <p:cNvPr id="9" name="群組 8"/>
          <p:cNvGrpSpPr/>
          <p:nvPr/>
        </p:nvGrpSpPr>
        <p:grpSpPr>
          <a:xfrm>
            <a:off x="1571604" y="1957074"/>
            <a:ext cx="7429552" cy="4686636"/>
            <a:chOff x="-44680" y="1241140"/>
            <a:chExt cx="7429552" cy="4686636"/>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4680" y="1241140"/>
              <a:ext cx="1147212" cy="10432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6" name="Picture 2"/>
            <p:cNvPicPr>
              <a:picLocks noChangeAspect="1" noChangeArrowheads="1"/>
            </p:cNvPicPr>
            <p:nvPr/>
          </p:nvPicPr>
          <p:blipFill>
            <a:blip r:embed="rId4">
              <a:lum bright="-10000" contrast="30000"/>
              <a:extLst>
                <a:ext uri="{28A0092B-C50C-407E-A947-70E740481C1C}">
                  <a14:useLocalDpi xmlns:a14="http://schemas.microsoft.com/office/drawing/2010/main" xmlns="" val="0"/>
                </a:ext>
              </a:extLst>
            </a:blip>
            <a:srcRect l="1110" t="1001"/>
            <a:stretch>
              <a:fillRect/>
            </a:stretch>
          </p:blipFill>
          <p:spPr bwMode="auto">
            <a:xfrm>
              <a:off x="1212260" y="1332322"/>
              <a:ext cx="6172612" cy="4595454"/>
            </a:xfrm>
            <a:prstGeom prst="rect">
              <a:avLst/>
            </a:prstGeom>
            <a:noFill/>
            <a:ln w="12700">
              <a:solidFill>
                <a:srgbClr val="FF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79875" y="2284439"/>
              <a:ext cx="937496" cy="14287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144751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87623" y="1"/>
            <a:ext cx="7956377" cy="584775"/>
          </a:xfrm>
          <a:prstGeom prst="rect">
            <a:avLst/>
          </a:prstGeom>
        </p:spPr>
        <p:txBody>
          <a:bodyPr wrap="square">
            <a:spAutoFit/>
          </a:bodyPr>
          <a:lstStyle/>
          <a:p>
            <a:pPr lvl="0"/>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讓光隨音樂勁舞</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Super </a:t>
            </a:r>
            <a:r>
              <a:rPr lang="en-US" altLang="zh-TW"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Dance to the </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Music)</a:t>
            </a:r>
            <a:endParaRPr lang="zh-TW"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85852" y="3000373"/>
            <a:ext cx="894504" cy="13632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71538" y="2000240"/>
            <a:ext cx="1071570" cy="9741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184562" y="571480"/>
            <a:ext cx="8816594" cy="1446550"/>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tx2">
                <a:lumMod val="60000"/>
                <a:lumOff val="40000"/>
              </a:schemeClr>
            </a:solidFill>
          </a:ln>
          <a:effectLst/>
        </p:spPr>
        <p:txBody>
          <a:bodyPr wrap="square" rtlCol="0">
            <a:spAutoFit/>
          </a:bodyPr>
          <a:lstStyle/>
          <a:p>
            <a:pPr marL="182563" indent="-182563">
              <a:buSzPct val="85000"/>
              <a:buFont typeface="Wingdings" pitchFamily="2" charset="2"/>
              <a:buChar char="l"/>
            </a:pPr>
            <a:r>
              <a:rPr lang="zh-TW" altLang="en-US" sz="2200" dirty="0" smtClean="0">
                <a:latin typeface="Times New Roman" pitchFamily="18" charset="0"/>
                <a:ea typeface="DFKai-SB" pitchFamily="65" charset="-120"/>
                <a:cs typeface="Times New Roman" pitchFamily="18" charset="0"/>
              </a:rPr>
              <a:t>相較前一個電路，此電路能使揚聲器播放出更響亮、更靈敏的音樂。</a:t>
            </a:r>
            <a:endParaRPr lang="en-US" altLang="zh-TW" sz="2200" dirty="0" smtClean="0">
              <a:latin typeface="Times New Roman" pitchFamily="18" charset="0"/>
              <a:ea typeface="DFKai-SB" pitchFamily="65" charset="-120"/>
              <a:cs typeface="Times New Roman" pitchFamily="18" charset="0"/>
            </a:endParaRPr>
          </a:p>
          <a:p>
            <a:pPr marL="182563" indent="-182563">
              <a:buSzPct val="85000"/>
              <a:buFont typeface="Wingdings" pitchFamily="2" charset="2"/>
              <a:buChar char="l"/>
            </a:pPr>
            <a:r>
              <a:rPr lang="zh-TW" altLang="en-US" sz="2200" dirty="0" smtClean="0">
                <a:latin typeface="Times New Roman" pitchFamily="18" charset="0"/>
                <a:ea typeface="DFKai-SB" pitchFamily="65" charset="-120"/>
                <a:cs typeface="Times New Roman" pitchFamily="18" charset="0"/>
              </a:rPr>
              <a:t>開啟</a:t>
            </a:r>
            <a:r>
              <a:rPr lang="en-US" altLang="zh-TW" sz="2200" dirty="0" smtClean="0">
                <a:latin typeface="Times New Roman" pitchFamily="18" charset="0"/>
                <a:ea typeface="DFKai-SB" pitchFamily="65" charset="-120"/>
                <a:cs typeface="Times New Roman" pitchFamily="18" charset="0"/>
              </a:rPr>
              <a:t>S1</a:t>
            </a:r>
            <a:r>
              <a:rPr lang="zh-TW" altLang="en-US" sz="2200" dirty="0" smtClean="0">
                <a:latin typeface="Times New Roman" pitchFamily="18" charset="0"/>
                <a:ea typeface="DFKai-SB" pitchFamily="65" charset="-120"/>
                <a:cs typeface="Times New Roman" pitchFamily="18" charset="0"/>
              </a:rPr>
              <a:t>開關，</a:t>
            </a:r>
            <a:r>
              <a:rPr lang="zh-TW" altLang="en-US" sz="2200" b="1" dirty="0" smtClean="0">
                <a:solidFill>
                  <a:srgbClr val="C00000"/>
                </a:solidFill>
                <a:latin typeface="Times New Roman" pitchFamily="18" charset="0"/>
                <a:ea typeface="DFKai-SB" pitchFamily="65" charset="-120"/>
                <a:cs typeface="Times New Roman" pitchFamily="18" charset="0"/>
              </a:rPr>
              <a:t>慢慢地</a:t>
            </a:r>
            <a:r>
              <a:rPr lang="zh-TW" altLang="en-US" sz="2200" dirty="0" smtClean="0">
                <a:latin typeface="Times New Roman" pitchFamily="18" charset="0"/>
                <a:ea typeface="DFKai-SB" pitchFamily="65" charset="-120"/>
                <a:cs typeface="Times New Roman" pitchFamily="18" charset="0"/>
              </a:rPr>
              <a:t>調動</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Times New Roman" pitchFamily="18" charset="0"/>
                <a:ea typeface="DFKai-SB" pitchFamily="65" charset="-120"/>
                <a:cs typeface="Times New Roman" pitchFamily="18" charset="0"/>
              </a:rPr>
              <a:t>的電阻，使能得到最好且清晰的聲音；僅在很窄的電阻範圍內能獲得清晰的音樂聲。</a:t>
            </a:r>
            <a:endParaRPr lang="en-US" altLang="zh-TW" sz="2200" dirty="0" smtClean="0">
              <a:latin typeface="Times New Roman" pitchFamily="18" charset="0"/>
              <a:ea typeface="DFKai-SB" pitchFamily="65" charset="-120"/>
              <a:cs typeface="Times New Roman" pitchFamily="18" charset="0"/>
            </a:endParaRPr>
          </a:p>
          <a:p>
            <a:pPr marL="182563" indent="-182563">
              <a:buSzPct val="85000"/>
              <a:buFont typeface="Wingdings" pitchFamily="2" charset="2"/>
              <a:buChar char="l"/>
            </a:pPr>
            <a:r>
              <a:rPr lang="zh-TW" altLang="en-US" sz="2200" dirty="0" smtClean="0">
                <a:latin typeface="Times New Roman" pitchFamily="18" charset="0"/>
                <a:ea typeface="DFKai-SB" pitchFamily="65" charset="-120"/>
                <a:cs typeface="Times New Roman" pitchFamily="18" charset="0"/>
              </a:rPr>
              <a:t>然後，再調整音樂裝置的音量，以得到最佳的音樂品質。</a:t>
            </a:r>
            <a:endParaRPr lang="zh-TW" altLang="en-US" sz="2200" dirty="0">
              <a:latin typeface="Times New Roman" pitchFamily="18" charset="0"/>
              <a:ea typeface="DFKai-SB" pitchFamily="65" charset="-120"/>
              <a:cs typeface="Times New Roman" pitchFamily="18" charset="0"/>
            </a:endParaRPr>
          </a:p>
        </p:txBody>
      </p:sp>
      <p:pic>
        <p:nvPicPr>
          <p:cNvPr id="17410" name="Picture 2"/>
          <p:cNvPicPr>
            <a:picLocks noChangeAspect="1" noChangeArrowheads="1"/>
          </p:cNvPicPr>
          <p:nvPr/>
        </p:nvPicPr>
        <p:blipFill>
          <a:blip r:embed="rId5">
            <a:lum bright="-10000" contrast="30000"/>
            <a:extLst>
              <a:ext uri="{28A0092B-C50C-407E-A947-70E740481C1C}">
                <a14:useLocalDpi xmlns:a14="http://schemas.microsoft.com/office/drawing/2010/main" xmlns="" val="0"/>
              </a:ext>
            </a:extLst>
          </a:blip>
          <a:srcRect l="1456" t="4798"/>
          <a:stretch>
            <a:fillRect/>
          </a:stretch>
        </p:blipFill>
        <p:spPr bwMode="auto">
          <a:xfrm>
            <a:off x="2357422" y="1996753"/>
            <a:ext cx="6643734" cy="4789809"/>
          </a:xfrm>
          <a:prstGeom prst="rect">
            <a:avLst/>
          </a:prstGeom>
          <a:noFill/>
          <a:ln w="12700">
            <a:solidFill>
              <a:srgbClr val="FF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乘號 7"/>
          <p:cNvSpPr/>
          <p:nvPr/>
        </p:nvSpPr>
        <p:spPr>
          <a:xfrm>
            <a:off x="4332310" y="5429264"/>
            <a:ext cx="1071570" cy="635794"/>
          </a:xfrm>
          <a:prstGeom prst="mathMultiply">
            <a:avLst/>
          </a:prstGeom>
          <a:noFill/>
          <a:ln w="22225">
            <a:solidFill>
              <a:srgbClr val="C00000"/>
            </a:solidFill>
          </a:ln>
          <a:effectLst/>
        </p:spPr>
        <p:txBody>
          <a:bodyPr wrap="square" rtlCol="0" anchor="ctr">
            <a:sp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sp>
        <p:nvSpPr>
          <p:cNvPr id="9" name="矩形 8"/>
          <p:cNvSpPr/>
          <p:nvPr/>
        </p:nvSpPr>
        <p:spPr>
          <a:xfrm>
            <a:off x="71438" y="4357694"/>
            <a:ext cx="2214546" cy="2462213"/>
          </a:xfrm>
          <a:prstGeom prst="rect">
            <a:avLst/>
          </a:prstGeom>
          <a:solidFill>
            <a:srgbClr val="CCFFCC"/>
          </a:solidFill>
          <a:ln w="12700">
            <a:solidFill>
              <a:srgbClr val="006600"/>
            </a:solidFill>
          </a:ln>
        </p:spPr>
        <p:txBody>
          <a:bodyPr wrap="square">
            <a:spAutoFit/>
          </a:bodyPr>
          <a:lstStyle/>
          <a:p>
            <a:r>
              <a:rPr lang="en-US" altLang="zh-TW" sz="2200" b="1" dirty="0" smtClean="0">
                <a:latin typeface="Times New Roman" pitchFamily="18" charset="0"/>
                <a:ea typeface="DFKai-SB" pitchFamily="65" charset="-120"/>
                <a:cs typeface="Times New Roman" pitchFamily="18" charset="0"/>
              </a:rPr>
              <a:t>(36)</a:t>
            </a:r>
            <a:r>
              <a:rPr lang="zh-TW" altLang="en-US" sz="2200" b="1" dirty="0" smtClean="0">
                <a:solidFill>
                  <a:srgbClr val="C00000"/>
                </a:solidFill>
                <a:latin typeface="Times New Roman" pitchFamily="18" charset="0"/>
                <a:ea typeface="DFKai-SB" pitchFamily="65" charset="-120"/>
                <a:cs typeface="Times New Roman" pitchFamily="18" charset="0"/>
              </a:rPr>
              <a:t>除去 </a:t>
            </a:r>
            <a:r>
              <a:rPr lang="en-US" altLang="zh-TW" sz="2200" b="1" dirty="0" smtClean="0">
                <a:solidFill>
                  <a:srgbClr val="C00000"/>
                </a:solidFill>
                <a:latin typeface="Times New Roman" pitchFamily="18" charset="0"/>
                <a:ea typeface="DFKai-SB" pitchFamily="65" charset="-120"/>
                <a:cs typeface="Times New Roman" pitchFamily="18" charset="0"/>
              </a:rPr>
              <a:t>C4</a:t>
            </a:r>
            <a:r>
              <a:rPr lang="zh-TW" altLang="en-US" sz="2200" b="1" dirty="0" smtClean="0">
                <a:solidFill>
                  <a:srgbClr val="C00000"/>
                </a:solidFill>
                <a:latin typeface="Times New Roman" pitchFamily="18" charset="0"/>
                <a:ea typeface="DFKai-SB" pitchFamily="65" charset="-120"/>
                <a:cs typeface="Times New Roman" pitchFamily="18" charset="0"/>
              </a:rPr>
              <a:t>電容器</a:t>
            </a:r>
            <a:r>
              <a:rPr lang="en-US" altLang="zh-TW" sz="2200" dirty="0" smtClean="0">
                <a:latin typeface="Times New Roman" pitchFamily="18" charset="0"/>
                <a:ea typeface="DFKai-SB" pitchFamily="65" charset="-120"/>
                <a:cs typeface="Times New Roman" pitchFamily="18" charset="0"/>
              </a:rPr>
              <a:t>( </a:t>
            </a:r>
            <a:r>
              <a:rPr lang="zh-TW" altLang="en-US" sz="2200" dirty="0" smtClean="0">
                <a:latin typeface="Times New Roman" pitchFamily="18" charset="0"/>
                <a:ea typeface="DFKai-SB" pitchFamily="65" charset="-120"/>
                <a:cs typeface="Times New Roman" pitchFamily="18" charset="0"/>
              </a:rPr>
              <a:t>電容值</a:t>
            </a:r>
            <a:r>
              <a:rPr lang="en-US" altLang="zh-TW" sz="2200" i="1" dirty="0" smtClean="0">
                <a:latin typeface="Times New Roman" pitchFamily="18" charset="0"/>
                <a:ea typeface="DFKai-SB" pitchFamily="65" charset="-120"/>
                <a:cs typeface="Times New Roman" pitchFamily="18" charset="0"/>
              </a:rPr>
              <a:t>C</a:t>
            </a:r>
            <a:r>
              <a:rPr lang="en-US" altLang="zh-TW" sz="2200" dirty="0" smtClean="0">
                <a:latin typeface="Times New Roman" pitchFamily="18" charset="0"/>
                <a:ea typeface="DFKai-SB" pitchFamily="65" charset="-120"/>
                <a:cs typeface="Times New Roman" pitchFamily="18" charset="0"/>
              </a:rPr>
              <a:t> =</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100</a:t>
            </a:r>
            <a:r>
              <a:rPr lang="en-US" altLang="zh-TW" sz="2200" dirty="0" smtClean="0">
                <a:latin typeface="Times New Roman" pitchFamily="18" charset="0"/>
                <a:ea typeface="DFKai-SB" pitchFamily="65" charset="-120"/>
                <a:cs typeface="Times New Roman" pitchFamily="18" charset="0"/>
                <a:sym typeface="Symbol"/>
              </a:rPr>
              <a:t>F)</a:t>
            </a:r>
            <a:r>
              <a:rPr lang="zh-TW" altLang="en-US" sz="2200" dirty="0" smtClean="0">
                <a:latin typeface="Times New Roman" pitchFamily="18" charset="0"/>
                <a:ea typeface="DFKai-SB" pitchFamily="65" charset="-120"/>
                <a:cs typeface="Times New Roman" pitchFamily="18" charset="0"/>
                <a:sym typeface="Symbol"/>
              </a:rPr>
              <a:t>，揚聲器播出的聲音將</a:t>
            </a:r>
            <a:r>
              <a:rPr lang="zh-TW" altLang="en-US" sz="2200" b="1" dirty="0" smtClean="0">
                <a:solidFill>
                  <a:srgbClr val="C00000"/>
                </a:solidFill>
                <a:latin typeface="Times New Roman" pitchFamily="18" charset="0"/>
                <a:ea typeface="DFKai-SB" pitchFamily="65" charset="-120"/>
                <a:cs typeface="Times New Roman" pitchFamily="18" charset="0"/>
                <a:sym typeface="Symbol"/>
              </a:rPr>
              <a:t>比較不響亮，但音樂的失真度卻比較低了</a:t>
            </a:r>
            <a:r>
              <a:rPr lang="zh-TW" altLang="en-US" sz="2200" dirty="0" smtClean="0">
                <a:latin typeface="Times New Roman" pitchFamily="18" charset="0"/>
                <a:ea typeface="DFKai-SB" pitchFamily="65" charset="-120"/>
                <a:cs typeface="Times New Roman" pitchFamily="18" charset="0"/>
                <a:sym typeface="Symbol"/>
              </a:rPr>
              <a:t>。</a:t>
            </a:r>
            <a:endParaRPr lang="zh-TW" altLang="en-US" sz="2200" dirty="0"/>
          </a:p>
        </p:txBody>
      </p:sp>
    </p:spTree>
    <p:extLst>
      <p:ext uri="{BB962C8B-B14F-4D97-AF65-F5344CB8AC3E}">
        <p14:creationId xmlns:p14="http://schemas.microsoft.com/office/powerpoint/2010/main" xmlns="" val="33708613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7224" y="0"/>
            <a:ext cx="8242160" cy="584775"/>
          </a:xfrm>
          <a:prstGeom prst="rect">
            <a:avLst/>
          </a:prstGeom>
          <a:effectLst/>
        </p:spPr>
        <p:txBody>
          <a:bodyPr wrap="square">
            <a:spAutoFit/>
          </a:bodyPr>
          <a:lstStyle/>
          <a:p>
            <a:pPr lvl="0"/>
            <a:r>
              <a:rPr lang="en-US" altLang="zh-TW" sz="3200" b="1" dirty="0" smtClean="0">
                <a:solidFill>
                  <a:srgbClr val="0000CC"/>
                </a:solidFill>
                <a:latin typeface="Times New Roman" panose="02020603050405020304" pitchFamily="18" charset="0"/>
                <a:cs typeface="Times New Roman" panose="02020603050405020304" pitchFamily="18" charset="0"/>
              </a:rPr>
              <a:t>(36)</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讓光隨音樂勁舞</a:t>
            </a:r>
            <a:r>
              <a:rPr lang="en-US" altLang="zh-TW" sz="2800" b="1" dirty="0" smtClean="0">
                <a:solidFill>
                  <a:srgbClr val="0000CC"/>
                </a:solidFill>
                <a:latin typeface="Times New Roman" panose="02020603050405020304" pitchFamily="18" charset="0"/>
                <a:cs typeface="Times New Roman" panose="02020603050405020304" pitchFamily="18" charset="0"/>
              </a:rPr>
              <a:t>Super</a:t>
            </a:r>
            <a:r>
              <a:rPr lang="zh-TW" altLang="en-US" sz="2800" b="1" dirty="0" smtClean="0">
                <a:solidFill>
                  <a:srgbClr val="0000CC"/>
                </a:solidFill>
                <a:latin typeface="Times New Roman" panose="02020603050405020304" pitchFamily="18" charset="0"/>
                <a:cs typeface="Times New Roman" panose="02020603050405020304" pitchFamily="18" charset="0"/>
              </a:rPr>
              <a:t> </a:t>
            </a:r>
            <a:r>
              <a:rPr lang="en-US" altLang="zh-TW" sz="2800" b="1" dirty="0" smtClean="0">
                <a:solidFill>
                  <a:srgbClr val="0000CC"/>
                </a:solidFill>
                <a:latin typeface="Times New Roman" panose="02020603050405020304" pitchFamily="18" charset="0"/>
                <a:cs typeface="Times New Roman" panose="02020603050405020304" pitchFamily="18" charset="0"/>
              </a:rPr>
              <a:t>Dance</a:t>
            </a:r>
            <a:r>
              <a:rPr lang="zh-TW" altLang="en-US" sz="2800" b="1" dirty="0" smtClean="0">
                <a:solidFill>
                  <a:srgbClr val="0000CC"/>
                </a:solidFill>
                <a:latin typeface="Times New Roman" panose="02020603050405020304" pitchFamily="18" charset="0"/>
                <a:cs typeface="Times New Roman" panose="02020603050405020304" pitchFamily="18" charset="0"/>
              </a:rPr>
              <a:t> </a:t>
            </a:r>
            <a:r>
              <a:rPr lang="en-US" altLang="zh-TW" sz="2800" b="1" dirty="0" smtClean="0">
                <a:solidFill>
                  <a:srgbClr val="0000CC"/>
                </a:solidFill>
                <a:latin typeface="Times New Roman" panose="02020603050405020304" pitchFamily="18" charset="0"/>
                <a:cs typeface="Times New Roman" panose="02020603050405020304" pitchFamily="18" charset="0"/>
              </a:rPr>
              <a:t>to the</a:t>
            </a:r>
            <a:r>
              <a:rPr lang="zh-TW" altLang="en-US" sz="2800" b="1" dirty="0" smtClean="0">
                <a:solidFill>
                  <a:srgbClr val="0000CC"/>
                </a:solidFill>
                <a:latin typeface="Times New Roman" panose="02020603050405020304" pitchFamily="18" charset="0"/>
                <a:cs typeface="Times New Roman" panose="02020603050405020304" pitchFamily="18" charset="0"/>
              </a:rPr>
              <a:t> </a:t>
            </a:r>
            <a:r>
              <a:rPr lang="en-US" altLang="zh-TW" sz="2800" b="1" dirty="0" smtClean="0">
                <a:solidFill>
                  <a:srgbClr val="0000CC"/>
                </a:solidFill>
                <a:latin typeface="Times New Roman" panose="02020603050405020304" pitchFamily="18" charset="0"/>
                <a:cs typeface="Times New Roman" panose="02020603050405020304" pitchFamily="18" charset="0"/>
              </a:rPr>
              <a:t>Music</a:t>
            </a:r>
            <a:r>
              <a:rPr lang="zh-TW" altLang="en-US" sz="2800" b="1" dirty="0" smtClean="0">
                <a:solidFill>
                  <a:srgbClr val="0000CC"/>
                </a:solidFill>
                <a:latin typeface="Times New Roman" panose="02020603050405020304" pitchFamily="18" charset="0"/>
                <a:cs typeface="Times New Roman" panose="02020603050405020304" pitchFamily="18" charset="0"/>
              </a:rPr>
              <a:t> </a:t>
            </a:r>
            <a:r>
              <a:rPr lang="en-US" altLang="zh-TW" sz="2800" b="1" dirty="0" smtClean="0">
                <a:solidFill>
                  <a:srgbClr val="0000CC"/>
                </a:solidFill>
                <a:latin typeface="Times New Roman" panose="02020603050405020304" pitchFamily="18" charset="0"/>
                <a:cs typeface="Times New Roman" panose="02020603050405020304" pitchFamily="18" charset="0"/>
              </a:rPr>
              <a:t>(II</a:t>
            </a:r>
            <a:r>
              <a:rPr lang="en-US" altLang="zh-TW" sz="2800" b="1" dirty="0">
                <a:solidFill>
                  <a:srgbClr val="0000CC"/>
                </a:solidFill>
                <a:latin typeface="Times New Roman" panose="02020603050405020304" pitchFamily="18" charset="0"/>
                <a:cs typeface="Times New Roman" panose="02020603050405020304" pitchFamily="18" charset="0"/>
              </a:rPr>
              <a:t>)</a:t>
            </a:r>
            <a:endParaRPr lang="zh-TW" altLang="en-US" sz="2800" b="1" dirty="0">
              <a:solidFill>
                <a:srgbClr val="0000CC"/>
              </a:solidFill>
              <a:latin typeface="Times New Roman" panose="02020603050405020304" pitchFamily="18" charset="0"/>
              <a:cs typeface="Times New Roman" panose="02020603050405020304" pitchFamily="18" charset="0"/>
            </a:endParaRPr>
          </a:p>
        </p:txBody>
      </p:sp>
      <p:sp>
        <p:nvSpPr>
          <p:cNvPr id="3" name="矩形 2"/>
          <p:cNvSpPr/>
          <p:nvPr/>
        </p:nvSpPr>
        <p:spPr>
          <a:xfrm>
            <a:off x="349226" y="606492"/>
            <a:ext cx="8723368" cy="1107996"/>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tx2">
                <a:lumMod val="60000"/>
                <a:lumOff val="40000"/>
              </a:schemeClr>
            </a:solidFill>
          </a:ln>
          <a:effectLst/>
        </p:spPr>
        <p:txBody>
          <a:bodyPr wrap="square" rtlCol="0">
            <a:spAutoFit/>
          </a:bodyPr>
          <a:lstStyle/>
          <a:p>
            <a:pPr marL="182563" indent="-182563">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如前一個電路連接，但除去 </a:t>
            </a:r>
            <a:r>
              <a:rPr lang="en-US" altLang="zh-TW" sz="2200" dirty="0" smtClean="0">
                <a:latin typeface="Times New Roman" pitchFamily="18" charset="0"/>
                <a:ea typeface="DFKai-SB" pitchFamily="65" charset="-120"/>
                <a:cs typeface="Times New Roman" pitchFamily="18" charset="0"/>
              </a:rPr>
              <a:t>C4</a:t>
            </a:r>
            <a:r>
              <a:rPr lang="zh-TW" altLang="en-US" sz="2200" dirty="0" smtClean="0">
                <a:latin typeface="Times New Roman" pitchFamily="18" charset="0"/>
                <a:ea typeface="DFKai-SB" pitchFamily="65" charset="-120"/>
                <a:cs typeface="Times New Roman" pitchFamily="18" charset="0"/>
              </a:rPr>
              <a:t>電容器</a:t>
            </a:r>
            <a:r>
              <a:rPr lang="en-US" altLang="zh-TW" sz="2200" dirty="0" smtClean="0">
                <a:latin typeface="Times New Roman" pitchFamily="18" charset="0"/>
                <a:ea typeface="DFKai-SB" pitchFamily="65" charset="-120"/>
                <a:cs typeface="Times New Roman" pitchFamily="18" charset="0"/>
              </a:rPr>
              <a:t>( </a:t>
            </a:r>
            <a:r>
              <a:rPr lang="zh-TW" altLang="en-US" sz="2200" dirty="0" smtClean="0">
                <a:latin typeface="Times New Roman" pitchFamily="18" charset="0"/>
                <a:ea typeface="DFKai-SB" pitchFamily="65" charset="-120"/>
                <a:cs typeface="Times New Roman" pitchFamily="18" charset="0"/>
              </a:rPr>
              <a:t>電容值</a:t>
            </a:r>
            <a:r>
              <a:rPr lang="en-US" altLang="zh-TW" sz="2200" i="1" dirty="0" smtClean="0">
                <a:latin typeface="Times New Roman" pitchFamily="18" charset="0"/>
                <a:ea typeface="DFKai-SB" pitchFamily="65" charset="-120"/>
                <a:cs typeface="Times New Roman" pitchFamily="18" charset="0"/>
              </a:rPr>
              <a:t>C</a:t>
            </a:r>
            <a:r>
              <a:rPr lang="en-US" altLang="zh-TW" sz="2200" dirty="0" smtClean="0">
                <a:latin typeface="Times New Roman" pitchFamily="18" charset="0"/>
                <a:ea typeface="DFKai-SB" pitchFamily="65" charset="-120"/>
                <a:cs typeface="Times New Roman" pitchFamily="18" charset="0"/>
              </a:rPr>
              <a:t> =</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100</a:t>
            </a:r>
            <a:r>
              <a:rPr lang="en-US" altLang="zh-TW" sz="2200" dirty="0" smtClean="0">
                <a:latin typeface="Times New Roman" pitchFamily="18" charset="0"/>
                <a:ea typeface="DFKai-SB" pitchFamily="65" charset="-120"/>
                <a:cs typeface="Times New Roman" pitchFamily="18" charset="0"/>
                <a:sym typeface="Symbol"/>
              </a:rPr>
              <a:t>F)</a:t>
            </a:r>
            <a:r>
              <a:rPr lang="zh-TW" altLang="en-US" sz="2200" dirty="0" smtClean="0">
                <a:latin typeface="Times New Roman" pitchFamily="18" charset="0"/>
                <a:ea typeface="DFKai-SB" pitchFamily="65" charset="-120"/>
                <a:cs typeface="Times New Roman" pitchFamily="18" charset="0"/>
                <a:sym typeface="Symbol"/>
              </a:rPr>
              <a:t>，此時揚聲器所播放的聲音不再那麼響亮，但音樂的失真度卻比較低了。</a:t>
            </a:r>
            <a:endParaRPr lang="en-US" altLang="zh-TW" sz="2200" dirty="0" smtClean="0">
              <a:latin typeface="Times New Roman" pitchFamily="18" charset="0"/>
              <a:ea typeface="DFKai-SB" pitchFamily="65" charset="-120"/>
              <a:cs typeface="Times New Roman" pitchFamily="18" charset="0"/>
            </a:endParaRPr>
          </a:p>
          <a:p>
            <a:pPr marL="182563" indent="-182563">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調整</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Times New Roman" pitchFamily="18" charset="0"/>
                <a:ea typeface="DFKai-SB" pitchFamily="65" charset="-120"/>
                <a:cs typeface="Times New Roman" pitchFamily="18" charset="0"/>
              </a:rPr>
              <a:t>的電阻值和控制音樂裝置的音量，使能得到最佳的音樂聲響。</a:t>
            </a:r>
            <a:endParaRPr lang="zh-TW" altLang="en-US" sz="2200" dirty="0">
              <a:latin typeface="Times New Roman" pitchFamily="18" charset="0"/>
              <a:ea typeface="DFKai-SB" pitchFamily="65" charset="-120"/>
              <a:cs typeface="Times New Roman" pitchFamily="18" charset="0"/>
            </a:endParaRPr>
          </a:p>
        </p:txBody>
      </p:sp>
      <p:pic>
        <p:nvPicPr>
          <p:cNvPr id="4" name="Picture 2"/>
          <p:cNvPicPr>
            <a:picLocks noChangeAspect="1" noChangeArrowheads="1"/>
          </p:cNvPicPr>
          <p:nvPr/>
        </p:nvPicPr>
        <p:blipFill>
          <a:blip r:embed="rId2">
            <a:lum contrast="30000"/>
            <a:extLst>
              <a:ext uri="{28A0092B-C50C-407E-A947-70E740481C1C}">
                <a14:useLocalDpi xmlns:a14="http://schemas.microsoft.com/office/drawing/2010/main" xmlns="" val="0"/>
              </a:ext>
            </a:extLst>
          </a:blip>
          <a:srcRect l="1095" t="1467"/>
          <a:stretch>
            <a:fillRect/>
          </a:stretch>
        </p:blipFill>
        <p:spPr bwMode="auto">
          <a:xfrm>
            <a:off x="1714480" y="1785926"/>
            <a:ext cx="6630107" cy="4929222"/>
          </a:xfrm>
          <a:prstGeom prst="rect">
            <a:avLst/>
          </a:prstGeom>
          <a:noFill/>
          <a:ln>
            <a:solidFill>
              <a:srgbClr val="FF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8642" y="2643182"/>
            <a:ext cx="890197" cy="13566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乘號 7"/>
          <p:cNvSpPr/>
          <p:nvPr/>
        </p:nvSpPr>
        <p:spPr>
          <a:xfrm>
            <a:off x="3714744" y="5357826"/>
            <a:ext cx="1071570" cy="635794"/>
          </a:xfrm>
          <a:prstGeom prst="mathMultiply">
            <a:avLst/>
          </a:prstGeom>
          <a:noFill/>
          <a:ln w="22225">
            <a:solidFill>
              <a:srgbClr val="C00000"/>
            </a:solidFill>
          </a:ln>
          <a:effectLst/>
        </p:spPr>
        <p:txBody>
          <a:bodyPr wrap="square" rtlCol="0" anchor="ctr">
            <a:sp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2910" y="1740465"/>
            <a:ext cx="992988" cy="9027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206321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87624" y="0"/>
            <a:ext cx="6670524"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37) </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隨著音樂</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(Follow </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Music)</a:t>
            </a:r>
            <a:endParaRPr lang="zh-TW" altLang="en-US"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8434" name="Picture 2"/>
          <p:cNvPicPr>
            <a:picLocks noChangeAspect="1" noChangeArrowheads="1"/>
          </p:cNvPicPr>
          <p:nvPr/>
        </p:nvPicPr>
        <p:blipFill>
          <a:blip r:embed="rId3">
            <a:lum bright="-10000" contrast="20000"/>
            <a:extLst>
              <a:ext uri="{28A0092B-C50C-407E-A947-70E740481C1C}">
                <a14:useLocalDpi xmlns:a14="http://schemas.microsoft.com/office/drawing/2010/main" xmlns="" val="0"/>
              </a:ext>
            </a:extLst>
          </a:blip>
          <a:srcRect l="1718" t="5196"/>
          <a:stretch>
            <a:fillRect/>
          </a:stretch>
        </p:blipFill>
        <p:spPr bwMode="auto">
          <a:xfrm>
            <a:off x="1304711" y="2143116"/>
            <a:ext cx="7482131" cy="4675661"/>
          </a:xfrm>
          <a:prstGeom prst="rect">
            <a:avLst/>
          </a:prstGeom>
          <a:noFill/>
          <a:ln>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5239" y="2624143"/>
            <a:ext cx="1090613" cy="1662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785786" y="620688"/>
            <a:ext cx="7715304" cy="1446550"/>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tx2">
                <a:lumMod val="60000"/>
                <a:lumOff val="40000"/>
              </a:schemeClr>
            </a:solidFill>
          </a:ln>
          <a:effectLst/>
        </p:spPr>
        <p:txBody>
          <a:bodyPr wrap="square" rtlCol="0">
            <a:spAutoFit/>
          </a:bodyPr>
          <a:lstStyle/>
          <a:p>
            <a:pPr marL="182563" indent="-182563">
              <a:buSzPct val="85000"/>
              <a:buFont typeface="Wingdings" panose="05000000000000000000" pitchFamily="2" charset="2"/>
              <a:buChar char="l"/>
            </a:pPr>
            <a:r>
              <a:rPr lang="en-US" altLang="zh-TW" sz="2200" dirty="0">
                <a:latin typeface="Times New Roman" panose="02020603050405020304" pitchFamily="18" charset="0"/>
                <a:cs typeface="Times New Roman" panose="02020603050405020304" pitchFamily="18" charset="0"/>
              </a:rPr>
              <a:t>Build the </a:t>
            </a:r>
            <a:r>
              <a:rPr lang="en-US" altLang="zh-TW" sz="2200" dirty="0" smtClean="0">
                <a:latin typeface="Times New Roman" panose="02020603050405020304" pitchFamily="18" charset="0"/>
                <a:cs typeface="Times New Roman" panose="02020603050405020304" pitchFamily="18" charset="0"/>
              </a:rPr>
              <a:t>circuit. Set the volume control on your music</a:t>
            </a:r>
            <a:r>
              <a:rPr lang="zh-TW" altLang="en-US" sz="2200" dirty="0" smtClean="0">
                <a:latin typeface="Times New Roman" panose="02020603050405020304" pitchFamily="18" charset="0"/>
                <a:cs typeface="Times New Roman" panose="02020603050405020304" pitchFamily="18" charset="0"/>
              </a:rPr>
              <a:t> </a:t>
            </a:r>
            <a:r>
              <a:rPr lang="en-US" altLang="zh-TW" sz="2200" dirty="0" smtClean="0">
                <a:latin typeface="Times New Roman" panose="02020603050405020304" pitchFamily="18" charset="0"/>
                <a:cs typeface="Times New Roman" panose="02020603050405020304" pitchFamily="18" charset="0"/>
              </a:rPr>
              <a:t>device </a:t>
            </a:r>
          </a:p>
          <a:p>
            <a:pPr marL="182563">
              <a:buSzPct val="85000"/>
            </a:pPr>
            <a:r>
              <a:rPr lang="en-US" altLang="zh-TW" sz="2200" dirty="0" smtClean="0">
                <a:latin typeface="Times New Roman" panose="02020603050405020304" pitchFamily="18" charset="0"/>
                <a:cs typeface="Times New Roman" panose="02020603050405020304" pitchFamily="18" charset="0"/>
              </a:rPr>
              <a:t>for best sound quality and light effects. </a:t>
            </a:r>
          </a:p>
          <a:p>
            <a:pPr marL="182563" indent="-182563">
              <a:buSzPct val="85000"/>
              <a:buFont typeface="Wingdings" panose="05000000000000000000" pitchFamily="2" charset="2"/>
              <a:buChar char="l"/>
            </a:pPr>
            <a:r>
              <a:rPr lang="en-US" altLang="zh-TW" sz="2200" b="1" dirty="0" smtClean="0">
                <a:solidFill>
                  <a:srgbClr val="0000CC"/>
                </a:solidFill>
                <a:latin typeface="Times New Roman" panose="02020603050405020304" pitchFamily="18" charset="0"/>
                <a:cs typeface="Times New Roman" panose="02020603050405020304" pitchFamily="18" charset="0"/>
              </a:rPr>
              <a:t>The</a:t>
            </a:r>
            <a:r>
              <a:rPr lang="zh-TW" altLang="en-US" sz="2200" b="1" dirty="0" smtClean="0">
                <a:solidFill>
                  <a:srgbClr val="0000CC"/>
                </a:solidFill>
                <a:latin typeface="Times New Roman" panose="02020603050405020304" pitchFamily="18" charset="0"/>
                <a:cs typeface="Times New Roman" panose="02020603050405020304" pitchFamily="18" charset="0"/>
              </a:rPr>
              <a:t> </a:t>
            </a:r>
            <a:r>
              <a:rPr lang="en-US" altLang="zh-TW" sz="2200" b="1" dirty="0" smtClean="0">
                <a:solidFill>
                  <a:srgbClr val="0000CC"/>
                </a:solidFill>
                <a:latin typeface="Times New Roman" panose="02020603050405020304" pitchFamily="18" charset="0"/>
                <a:cs typeface="Times New Roman" panose="02020603050405020304" pitchFamily="18" charset="0"/>
              </a:rPr>
              <a:t>color </a:t>
            </a:r>
            <a:r>
              <a:rPr lang="en-US" altLang="zh-TW" sz="2200" b="1" dirty="0">
                <a:solidFill>
                  <a:srgbClr val="0000CC"/>
                </a:solidFill>
                <a:latin typeface="Times New Roman" panose="02020603050405020304" pitchFamily="18" charset="0"/>
                <a:cs typeface="Times New Roman" panose="02020603050405020304" pitchFamily="18" charset="0"/>
              </a:rPr>
              <a:t>organ light will “dance” in synch with </a:t>
            </a:r>
            <a:r>
              <a:rPr lang="en-US" altLang="zh-TW" sz="2200" b="1" dirty="0" smtClean="0">
                <a:solidFill>
                  <a:srgbClr val="0000CC"/>
                </a:solidFill>
                <a:latin typeface="Times New Roman" panose="02020603050405020304" pitchFamily="18" charset="0"/>
                <a:cs typeface="Times New Roman" panose="02020603050405020304" pitchFamily="18" charset="0"/>
              </a:rPr>
              <a:t>the</a:t>
            </a:r>
            <a:r>
              <a:rPr lang="zh-TW" altLang="en-US" sz="2200" b="1" dirty="0" smtClean="0">
                <a:solidFill>
                  <a:srgbClr val="0000CC"/>
                </a:solidFill>
                <a:latin typeface="Times New Roman" panose="02020603050405020304" pitchFamily="18" charset="0"/>
                <a:cs typeface="Times New Roman" panose="02020603050405020304" pitchFamily="18" charset="0"/>
              </a:rPr>
              <a:t> </a:t>
            </a:r>
            <a:r>
              <a:rPr lang="en-US" altLang="zh-TW" sz="2200" b="1" dirty="0" smtClean="0">
                <a:solidFill>
                  <a:srgbClr val="0000CC"/>
                </a:solidFill>
                <a:latin typeface="Times New Roman" panose="02020603050405020304" pitchFamily="18" charset="0"/>
                <a:cs typeface="Times New Roman" panose="02020603050405020304" pitchFamily="18" charset="0"/>
              </a:rPr>
              <a:t>music</a:t>
            </a:r>
            <a:r>
              <a:rPr lang="en-US" altLang="zh-TW" sz="2200" b="1" dirty="0">
                <a:solidFill>
                  <a:srgbClr val="0000CC"/>
                </a:solidFill>
                <a:latin typeface="Times New Roman" panose="02020603050405020304" pitchFamily="18" charset="0"/>
                <a:cs typeface="Times New Roman" panose="02020603050405020304" pitchFamily="18" charset="0"/>
              </a:rPr>
              <a:t>. </a:t>
            </a:r>
            <a:endParaRPr lang="en-US" altLang="zh-TW" sz="2200" b="1" dirty="0" smtClean="0">
              <a:solidFill>
                <a:srgbClr val="0000CC"/>
              </a:solidFill>
              <a:latin typeface="Times New Roman" panose="02020603050405020304" pitchFamily="18" charset="0"/>
              <a:cs typeface="Times New Roman" panose="02020603050405020304" pitchFamily="18" charset="0"/>
            </a:endParaRPr>
          </a:p>
          <a:p>
            <a:pPr marL="182563" indent="-182563">
              <a:buSzPct val="85000"/>
              <a:buFont typeface="Wingdings" panose="05000000000000000000" pitchFamily="2" charset="2"/>
              <a:buChar char="l"/>
            </a:pPr>
            <a:r>
              <a:rPr lang="en-US" altLang="zh-TW" sz="2200" b="1" dirty="0" smtClean="0">
                <a:solidFill>
                  <a:srgbClr val="0000CC"/>
                </a:solidFill>
                <a:latin typeface="Times New Roman" panose="02020603050405020304" pitchFamily="18" charset="0"/>
                <a:cs typeface="Times New Roman" panose="02020603050405020304" pitchFamily="18" charset="0"/>
              </a:rPr>
              <a:t>Compare </a:t>
            </a:r>
            <a:r>
              <a:rPr lang="en-US" altLang="zh-TW" sz="2200" b="1" dirty="0">
                <a:solidFill>
                  <a:srgbClr val="0000CC"/>
                </a:solidFill>
                <a:latin typeface="Times New Roman" panose="02020603050405020304" pitchFamily="18" charset="0"/>
                <a:cs typeface="Times New Roman" panose="02020603050405020304" pitchFamily="18" charset="0"/>
              </a:rPr>
              <a:t>fast and slow songs, </a:t>
            </a:r>
            <a:r>
              <a:rPr lang="en-US" altLang="zh-TW" sz="2200" b="1" dirty="0" smtClean="0">
                <a:solidFill>
                  <a:srgbClr val="0000CC"/>
                </a:solidFill>
                <a:latin typeface="Times New Roman" panose="02020603050405020304" pitchFamily="18" charset="0"/>
                <a:cs typeface="Times New Roman" panose="02020603050405020304" pitchFamily="18" charset="0"/>
              </a:rPr>
              <a:t>and</a:t>
            </a:r>
            <a:r>
              <a:rPr lang="zh-TW" altLang="en-US" sz="2200" b="1" dirty="0" smtClean="0">
                <a:solidFill>
                  <a:srgbClr val="0000CC"/>
                </a:solidFill>
                <a:latin typeface="Times New Roman" panose="02020603050405020304" pitchFamily="18" charset="0"/>
                <a:cs typeface="Times New Roman" panose="02020603050405020304" pitchFamily="18" charset="0"/>
              </a:rPr>
              <a:t> </a:t>
            </a:r>
            <a:r>
              <a:rPr lang="en-US" altLang="zh-TW" sz="2200" b="1" dirty="0" smtClean="0">
                <a:solidFill>
                  <a:srgbClr val="0000CC"/>
                </a:solidFill>
                <a:latin typeface="Times New Roman" panose="02020603050405020304" pitchFamily="18" charset="0"/>
                <a:cs typeface="Times New Roman" panose="02020603050405020304" pitchFamily="18" charset="0"/>
              </a:rPr>
              <a:t>different </a:t>
            </a:r>
            <a:r>
              <a:rPr lang="en-US" altLang="zh-TW" sz="2200" b="1" dirty="0">
                <a:solidFill>
                  <a:srgbClr val="0000CC"/>
                </a:solidFill>
                <a:latin typeface="Times New Roman" panose="02020603050405020304" pitchFamily="18" charset="0"/>
                <a:cs typeface="Times New Roman" panose="02020603050405020304" pitchFamily="18" charset="0"/>
              </a:rPr>
              <a:t>loudness levels.</a:t>
            </a:r>
            <a:endParaRPr lang="zh-TW" altLang="en-US" sz="2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2327335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66" y="97673"/>
            <a:ext cx="6643734" cy="830997"/>
          </a:xfrm>
          <a:prstGeom prst="rect">
            <a:avLst/>
          </a:prstGeom>
        </p:spPr>
        <p:txBody>
          <a:bodyPr wrap="square">
            <a:spAutoFit/>
          </a:bodyPr>
          <a:lstStyle/>
          <a:p>
            <a:pPr lvl="0" algn="ctr">
              <a:lnSpc>
                <a:spcPct val="80000"/>
              </a:lnSpc>
            </a:pPr>
            <a:r>
              <a:rPr lang="en-US" altLang="zh-TW" sz="3200" b="1" dirty="0" smtClean="0">
                <a:solidFill>
                  <a:srgbClr val="0000CC"/>
                </a:solidFill>
                <a:latin typeface="Times New Roman" panose="02020603050405020304" pitchFamily="18" charset="0"/>
                <a:cs typeface="Times New Roman" panose="02020603050405020304" pitchFamily="18" charset="0"/>
              </a:rPr>
              <a:t>(</a:t>
            </a:r>
            <a:r>
              <a:rPr lang="en-US" altLang="zh-TW" sz="3200" b="1" dirty="0">
                <a:solidFill>
                  <a:srgbClr val="0000CC"/>
                </a:solidFill>
                <a:latin typeface="Times New Roman" panose="02020603050405020304" pitchFamily="18" charset="0"/>
                <a:cs typeface="Times New Roman" panose="02020603050405020304" pitchFamily="18" charset="0"/>
              </a:rPr>
              <a:t>38) </a:t>
            </a:r>
            <a:r>
              <a:rPr lang="zh-TW" altLang="en-US" sz="3200" b="1" dirty="0" smtClean="0">
                <a:solidFill>
                  <a:srgbClr val="0000CC"/>
                </a:solidFill>
                <a:latin typeface="DFKai-SB" pitchFamily="65" charset="-120"/>
                <a:ea typeface="DFKai-SB" pitchFamily="65" charset="-120"/>
                <a:cs typeface="Times New Roman" panose="02020603050405020304" pitchFamily="18" charset="0"/>
              </a:rPr>
              <a:t>彩光控制器</a:t>
            </a:r>
            <a:r>
              <a:rPr lang="en-US" altLang="zh-TW" sz="3200" b="1" dirty="0" smtClean="0">
                <a:solidFill>
                  <a:srgbClr val="0000CC"/>
                </a:solidFill>
                <a:latin typeface="Times New Roman" pitchFamily="18" charset="0"/>
                <a:ea typeface="DFKai-SB" pitchFamily="65" charset="-120"/>
                <a:cs typeface="Times New Roman" pitchFamily="18" charset="0"/>
              </a:rPr>
              <a:t>U22</a:t>
            </a:r>
            <a:r>
              <a:rPr lang="zh-TW" altLang="en-US" sz="3200" b="1" dirty="0" smtClean="0">
                <a:solidFill>
                  <a:srgbClr val="0000CC"/>
                </a:solidFill>
                <a:latin typeface="DFKai-SB" pitchFamily="65" charset="-120"/>
                <a:ea typeface="DFKai-SB" pitchFamily="65" charset="-120"/>
                <a:cs typeface="Times New Roman" panose="02020603050405020304" pitchFamily="18" charset="0"/>
              </a:rPr>
              <a:t>的耳機輸出聲音</a:t>
            </a:r>
            <a:endParaRPr lang="en-US" altLang="zh-TW" sz="3200" b="1" dirty="0" smtClean="0">
              <a:solidFill>
                <a:srgbClr val="0000CC"/>
              </a:solidFill>
              <a:latin typeface="DFKai-SB" pitchFamily="65" charset="-120"/>
              <a:ea typeface="DFKai-SB" pitchFamily="65" charset="-120"/>
              <a:cs typeface="Times New Roman" panose="02020603050405020304" pitchFamily="18" charset="0"/>
            </a:endParaRPr>
          </a:p>
          <a:p>
            <a:pPr lvl="0" algn="ctr">
              <a:lnSpc>
                <a:spcPct val="80000"/>
              </a:lnSpc>
            </a:pPr>
            <a:r>
              <a:rPr lang="en-US" altLang="zh-TW" sz="2800" b="1" dirty="0" smtClean="0">
                <a:solidFill>
                  <a:srgbClr val="0000CC"/>
                </a:solidFill>
                <a:latin typeface="Times New Roman" panose="02020603050405020304" pitchFamily="18" charset="0"/>
                <a:cs typeface="Times New Roman" panose="02020603050405020304" pitchFamily="18" charset="0"/>
              </a:rPr>
              <a:t>(Color </a:t>
            </a:r>
            <a:r>
              <a:rPr lang="en-US" altLang="zh-TW" sz="2800" b="1" dirty="0">
                <a:solidFill>
                  <a:srgbClr val="0000CC"/>
                </a:solidFill>
                <a:latin typeface="Times New Roman" panose="02020603050405020304" pitchFamily="18" charset="0"/>
                <a:cs typeface="Times New Roman" panose="02020603050405020304" pitchFamily="18" charset="0"/>
              </a:rPr>
              <a:t>Organ </a:t>
            </a:r>
            <a:r>
              <a:rPr lang="en-US" altLang="zh-TW" sz="2800" b="1" dirty="0" smtClean="0">
                <a:solidFill>
                  <a:srgbClr val="0000CC"/>
                </a:solidFill>
                <a:latin typeface="Times New Roman" panose="02020603050405020304" pitchFamily="18" charset="0"/>
                <a:cs typeface="Times New Roman" panose="02020603050405020304" pitchFamily="18" charset="0"/>
              </a:rPr>
              <a:t>–</a:t>
            </a:r>
            <a:r>
              <a:rPr lang="zh-TW" altLang="en-US" sz="2800" b="1" dirty="0" smtClean="0">
                <a:solidFill>
                  <a:srgbClr val="0000CC"/>
                </a:solidFill>
                <a:latin typeface="Times New Roman" panose="02020603050405020304" pitchFamily="18" charset="0"/>
                <a:cs typeface="Times New Roman" panose="02020603050405020304" pitchFamily="18" charset="0"/>
              </a:rPr>
              <a:t> </a:t>
            </a:r>
            <a:r>
              <a:rPr lang="en-US" altLang="zh-TW" sz="2800" b="1" dirty="0" smtClean="0">
                <a:solidFill>
                  <a:srgbClr val="0000CC"/>
                </a:solidFill>
                <a:latin typeface="Times New Roman" panose="02020603050405020304" pitchFamily="18" charset="0"/>
                <a:cs typeface="Times New Roman" panose="02020603050405020304" pitchFamily="18" charset="0"/>
              </a:rPr>
              <a:t>Headphones)</a:t>
            </a:r>
            <a:endParaRPr lang="zh-TW" altLang="en-US" sz="2800" b="1" dirty="0">
              <a:solidFill>
                <a:srgbClr val="0000CC"/>
              </a:solidFill>
              <a:latin typeface="Times New Roman" panose="02020603050405020304" pitchFamily="18" charset="0"/>
              <a:cs typeface="Times New Roman" panose="02020603050405020304" pitchFamily="18" charset="0"/>
            </a:endParaRPr>
          </a:p>
        </p:txBody>
      </p:sp>
      <p:pic>
        <p:nvPicPr>
          <p:cNvPr id="19459" name="Picture 3"/>
          <p:cNvPicPr>
            <a:picLocks noChangeAspect="1" noChangeArrowheads="1"/>
          </p:cNvPicPr>
          <p:nvPr/>
        </p:nvPicPr>
        <p:blipFill>
          <a:blip r:embed="rId3">
            <a:lum bright="-10000" contrast="20000"/>
            <a:extLst>
              <a:ext uri="{28A0092B-C50C-407E-A947-70E740481C1C}">
                <a14:useLocalDpi xmlns:a14="http://schemas.microsoft.com/office/drawing/2010/main" xmlns="" val="0"/>
              </a:ext>
            </a:extLst>
          </a:blip>
          <a:srcRect r="-1750"/>
          <a:stretch>
            <a:fillRect/>
          </a:stretch>
        </p:blipFill>
        <p:spPr bwMode="auto">
          <a:xfrm>
            <a:off x="215767" y="2383867"/>
            <a:ext cx="5856628" cy="4259844"/>
          </a:xfrm>
          <a:prstGeom prst="rect">
            <a:avLst/>
          </a:prstGeom>
          <a:noFill/>
          <a:ln w="12700">
            <a:solidFill>
              <a:schemeClr val="accent4">
                <a:lumMod val="75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矩形 5"/>
          <p:cNvSpPr/>
          <p:nvPr/>
        </p:nvSpPr>
        <p:spPr>
          <a:xfrm>
            <a:off x="9786974" y="1214422"/>
            <a:ext cx="3312368" cy="5078313"/>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85750" indent="-285750">
              <a:buFont typeface="Wingdings" panose="05000000000000000000" pitchFamily="2" charset="2"/>
              <a:buChar char="l"/>
            </a:pPr>
            <a:r>
              <a:rPr lang="en-US" altLang="zh-TW" dirty="0">
                <a:latin typeface="Times New Roman" panose="02020603050405020304" pitchFamily="18" charset="0"/>
                <a:cs typeface="Times New Roman" panose="02020603050405020304" pitchFamily="18" charset="0"/>
              </a:rPr>
              <a:t>Build the circuit. Connect a music device (</a:t>
            </a:r>
            <a:r>
              <a:rPr lang="en-US" altLang="zh-TW" dirty="0" smtClean="0">
                <a:latin typeface="Times New Roman" panose="02020603050405020304" pitchFamily="18" charset="0"/>
                <a:cs typeface="Times New Roman" panose="02020603050405020304" pitchFamily="18" charset="0"/>
              </a:rPr>
              <a:t>not</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included</a:t>
            </a:r>
            <a:r>
              <a:rPr lang="en-US" altLang="zh-TW" dirty="0">
                <a:latin typeface="Times New Roman" panose="02020603050405020304" pitchFamily="18" charset="0"/>
                <a:cs typeface="Times New Roman" panose="02020603050405020304" pitchFamily="18" charset="0"/>
              </a:rPr>
              <a:t>) and your own headphones (</a:t>
            </a:r>
            <a:r>
              <a:rPr lang="en-US" altLang="zh-TW" dirty="0" smtClean="0">
                <a:latin typeface="Times New Roman" panose="02020603050405020304" pitchFamily="18" charset="0"/>
                <a:cs typeface="Times New Roman" panose="02020603050405020304" pitchFamily="18" charset="0"/>
              </a:rPr>
              <a:t>not</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included</a:t>
            </a:r>
            <a:r>
              <a:rPr lang="en-US" altLang="zh-TW" dirty="0">
                <a:latin typeface="Times New Roman" panose="02020603050405020304" pitchFamily="18" charset="0"/>
                <a:cs typeface="Times New Roman" panose="02020603050405020304" pitchFamily="18" charset="0"/>
              </a:rPr>
              <a:t>) to the color organ (U22) as </a:t>
            </a:r>
            <a:r>
              <a:rPr lang="en-US" altLang="zh-TW" dirty="0" smtClean="0">
                <a:latin typeface="Times New Roman" panose="02020603050405020304" pitchFamily="18" charset="0"/>
                <a:cs typeface="Times New Roman" panose="02020603050405020304" pitchFamily="18" charset="0"/>
              </a:rPr>
              <a:t>shown,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and </a:t>
            </a:r>
            <a:r>
              <a:rPr lang="en-US" altLang="zh-TW" dirty="0">
                <a:latin typeface="Times New Roman" panose="02020603050405020304" pitchFamily="18" charset="0"/>
                <a:cs typeface="Times New Roman" panose="02020603050405020304" pitchFamily="18" charset="0"/>
              </a:rPr>
              <a:t>start music on it. </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For </a:t>
            </a:r>
            <a:r>
              <a:rPr lang="en-US" altLang="zh-TW" dirty="0">
                <a:latin typeface="Times New Roman" panose="02020603050405020304" pitchFamily="18" charset="0"/>
                <a:cs typeface="Times New Roman" panose="02020603050405020304" pitchFamily="18" charset="0"/>
              </a:rPr>
              <a:t>best effects, </a:t>
            </a:r>
            <a:r>
              <a:rPr lang="en-US" altLang="zh-TW" dirty="0" smtClean="0">
                <a:latin typeface="Times New Roman" panose="02020603050405020304" pitchFamily="18" charset="0"/>
                <a:cs typeface="Times New Roman" panose="02020603050405020304" pitchFamily="18" charset="0"/>
              </a:rPr>
              <a:t>place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one </a:t>
            </a:r>
            <a:r>
              <a:rPr lang="en-US" altLang="zh-TW" dirty="0">
                <a:latin typeface="Times New Roman" panose="02020603050405020304" pitchFamily="18" charset="0"/>
                <a:cs typeface="Times New Roman" panose="02020603050405020304" pitchFamily="18" charset="0"/>
              </a:rPr>
              <a:t>of the LED attachments over the light </a:t>
            </a:r>
            <a:r>
              <a:rPr lang="en-US" altLang="zh-TW" dirty="0" smtClean="0">
                <a:latin typeface="Times New Roman" panose="02020603050405020304" pitchFamily="18" charset="0"/>
                <a:cs typeface="Times New Roman" panose="02020603050405020304" pitchFamily="18" charset="0"/>
              </a:rPr>
              <a:t>on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the </a:t>
            </a:r>
            <a:r>
              <a:rPr lang="en-US" altLang="zh-TW" dirty="0">
                <a:latin typeface="Times New Roman" panose="02020603050405020304" pitchFamily="18" charset="0"/>
                <a:cs typeface="Times New Roman" panose="02020603050405020304" pitchFamily="18" charset="0"/>
              </a:rPr>
              <a:t>color organ. </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Set </a:t>
            </a:r>
            <a:r>
              <a:rPr lang="en-US" altLang="zh-TW" dirty="0">
                <a:latin typeface="Times New Roman" panose="02020603050405020304" pitchFamily="18" charset="0"/>
                <a:cs typeface="Times New Roman" panose="02020603050405020304" pitchFamily="18" charset="0"/>
              </a:rPr>
              <a:t>the volume control </a:t>
            </a:r>
            <a:r>
              <a:rPr lang="en-US" altLang="zh-TW" dirty="0" smtClean="0">
                <a:latin typeface="Times New Roman" panose="02020603050405020304" pitchFamily="18" charset="0"/>
                <a:cs typeface="Times New Roman" panose="02020603050405020304" pitchFamily="18" charset="0"/>
              </a:rPr>
              <a:t>on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your </a:t>
            </a:r>
            <a:r>
              <a:rPr lang="en-US" altLang="zh-TW" dirty="0">
                <a:latin typeface="Times New Roman" panose="02020603050405020304" pitchFamily="18" charset="0"/>
                <a:cs typeface="Times New Roman" panose="02020603050405020304" pitchFamily="18" charset="0"/>
              </a:rPr>
              <a:t>music device for best sound quality </a:t>
            </a:r>
            <a:r>
              <a:rPr lang="en-US" altLang="zh-TW" dirty="0" smtClean="0">
                <a:latin typeface="Times New Roman" panose="02020603050405020304" pitchFamily="18" charset="0"/>
                <a:cs typeface="Times New Roman" panose="02020603050405020304" pitchFamily="18" charset="0"/>
              </a:rPr>
              <a:t>and</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light </a:t>
            </a:r>
            <a:r>
              <a:rPr lang="en-US" altLang="zh-TW" dirty="0">
                <a:latin typeface="Times New Roman" panose="02020603050405020304" pitchFamily="18" charset="0"/>
                <a:cs typeface="Times New Roman" panose="02020603050405020304" pitchFamily="18" charset="0"/>
              </a:rPr>
              <a:t>effects. </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The </a:t>
            </a:r>
            <a:r>
              <a:rPr lang="en-US" altLang="zh-TW" dirty="0">
                <a:latin typeface="Times New Roman" panose="02020603050405020304" pitchFamily="18" charset="0"/>
                <a:cs typeface="Times New Roman" panose="02020603050405020304" pitchFamily="18" charset="0"/>
              </a:rPr>
              <a:t>color organ light will “</a:t>
            </a:r>
            <a:r>
              <a:rPr lang="en-US" altLang="zh-TW" dirty="0" smtClean="0">
                <a:latin typeface="Times New Roman" panose="02020603050405020304" pitchFamily="18" charset="0"/>
                <a:cs typeface="Times New Roman" panose="02020603050405020304" pitchFamily="18" charset="0"/>
              </a:rPr>
              <a:t>dance”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in </a:t>
            </a:r>
            <a:r>
              <a:rPr lang="en-US" altLang="zh-TW" dirty="0">
                <a:latin typeface="Times New Roman" panose="02020603050405020304" pitchFamily="18" charset="0"/>
                <a:cs typeface="Times New Roman" panose="02020603050405020304" pitchFamily="18" charset="0"/>
              </a:rPr>
              <a:t>synch with the music.</a:t>
            </a:r>
          </a:p>
          <a:p>
            <a:pPr marL="285750" indent="-285750">
              <a:buFont typeface="Wingdings" panose="05000000000000000000" pitchFamily="2" charset="2"/>
              <a:buChar char="l"/>
            </a:pPr>
            <a:r>
              <a:rPr lang="en-US" altLang="zh-TW" dirty="0">
                <a:latin typeface="Times New Roman" panose="02020603050405020304" pitchFamily="18" charset="0"/>
                <a:cs typeface="Times New Roman" panose="02020603050405020304" pitchFamily="18" charset="0"/>
              </a:rPr>
              <a:t>Output signal to headphones is mono, so </a:t>
            </a:r>
            <a:r>
              <a:rPr lang="en-US" altLang="zh-TW" dirty="0" smtClean="0">
                <a:latin typeface="Times New Roman" panose="02020603050405020304" pitchFamily="18" charset="0"/>
                <a:cs typeface="Times New Roman" panose="02020603050405020304" pitchFamily="18" charset="0"/>
              </a:rPr>
              <a:t>you</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will </a:t>
            </a:r>
            <a:r>
              <a:rPr lang="en-US" altLang="zh-TW" dirty="0">
                <a:latin typeface="Times New Roman" panose="02020603050405020304" pitchFamily="18" charset="0"/>
                <a:cs typeface="Times New Roman" panose="02020603050405020304" pitchFamily="18" charset="0"/>
              </a:rPr>
              <a:t>not hear stereo effects.</a:t>
            </a:r>
            <a:endParaRPr lang="zh-TW" altLang="en-US" dirty="0">
              <a:latin typeface="Times New Roman" panose="02020603050405020304" pitchFamily="18" charset="0"/>
              <a:cs typeface="Times New Roman" panose="02020603050405020304" pitchFamily="18" charset="0"/>
            </a:endParaRPr>
          </a:p>
        </p:txBody>
      </p:sp>
      <p:sp>
        <p:nvSpPr>
          <p:cNvPr id="7" name="矩形 6"/>
          <p:cNvSpPr/>
          <p:nvPr/>
        </p:nvSpPr>
        <p:spPr>
          <a:xfrm>
            <a:off x="214282" y="928670"/>
            <a:ext cx="8741656" cy="1323439"/>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accent4">
                <a:lumMod val="75000"/>
              </a:schemeClr>
            </a:solidFill>
          </a:ln>
          <a:effectLst/>
        </p:spPr>
        <p:txBody>
          <a:bodyPr wrap="square" rtlCol="0">
            <a:spAutoFit/>
          </a:bodyPr>
          <a:lstStyle/>
          <a:p>
            <a:pPr marL="285750" indent="-285750">
              <a:buSzPct val="85000"/>
              <a:buFont typeface="Wingdings" panose="05000000000000000000" pitchFamily="2" charset="2"/>
              <a:buChar char="l"/>
            </a:pPr>
            <a:r>
              <a:rPr lang="zh-TW" altLang="en-US" sz="2000" dirty="0" smtClean="0">
                <a:latin typeface="Times New Roman" pitchFamily="18" charset="0"/>
                <a:ea typeface="DFKai-SB" pitchFamily="65" charset="-120"/>
                <a:cs typeface="Times New Roman" pitchFamily="18" charset="0"/>
              </a:rPr>
              <a:t>連接如圖的電路。自備的音樂裝置和耳機如圖所示，分別連接到</a:t>
            </a:r>
            <a:r>
              <a:rPr lang="en-US" altLang="zh-TW" sz="2000" dirty="0" smtClean="0">
                <a:latin typeface="Times New Roman" pitchFamily="18" charset="0"/>
                <a:ea typeface="DFKai-SB" pitchFamily="65" charset="-120"/>
                <a:cs typeface="Times New Roman" pitchFamily="18" charset="0"/>
              </a:rPr>
              <a:t>U22</a:t>
            </a:r>
            <a:r>
              <a:rPr lang="zh-TW" altLang="en-US" sz="2000" dirty="0" smtClean="0">
                <a:latin typeface="Times New Roman" pitchFamily="18" charset="0"/>
                <a:ea typeface="DFKai-SB" pitchFamily="65" charset="-120"/>
                <a:cs typeface="Times New Roman" pitchFamily="18" charset="0"/>
              </a:rPr>
              <a:t>右側的</a:t>
            </a:r>
            <a:r>
              <a:rPr lang="en-US" altLang="zh-TW" sz="2000" dirty="0" smtClean="0">
                <a:latin typeface="Times New Roman" pitchFamily="18" charset="0"/>
                <a:ea typeface="DFKai-SB" pitchFamily="65" charset="-120"/>
                <a:cs typeface="Times New Roman" pitchFamily="18" charset="0"/>
              </a:rPr>
              <a:t>IN</a:t>
            </a:r>
            <a:r>
              <a:rPr lang="zh-TW" altLang="en-US" sz="2000" dirty="0" smtClean="0">
                <a:latin typeface="Times New Roman" pitchFamily="18" charset="0"/>
                <a:ea typeface="DFKai-SB" pitchFamily="65" charset="-120"/>
                <a:cs typeface="Times New Roman" pitchFamily="18" charset="0"/>
              </a:rPr>
              <a:t>和</a:t>
            </a:r>
            <a:r>
              <a:rPr lang="en-US" altLang="zh-TW" sz="2000" dirty="0" smtClean="0">
                <a:latin typeface="Times New Roman" pitchFamily="18" charset="0"/>
                <a:ea typeface="DFKai-SB" pitchFamily="65" charset="-120"/>
                <a:cs typeface="Times New Roman" pitchFamily="18" charset="0"/>
              </a:rPr>
              <a:t>OUT</a:t>
            </a:r>
            <a:r>
              <a:rPr lang="zh-TW" altLang="en-US" sz="2000" dirty="0" smtClean="0">
                <a:latin typeface="Times New Roman" pitchFamily="18" charset="0"/>
                <a:ea typeface="DFKai-SB" pitchFamily="65" charset="-120"/>
                <a:cs typeface="Times New Roman" pitchFamily="18" charset="0"/>
              </a:rPr>
              <a:t>插入口，啟動音樂。</a:t>
            </a:r>
            <a:endParaRPr lang="en-US" altLang="zh-TW" sz="2000" dirty="0" smtClean="0">
              <a:latin typeface="Times New Roman" pitchFamily="18" charset="0"/>
              <a:ea typeface="DFKai-SB" pitchFamily="65" charset="-120"/>
              <a:cs typeface="Times New Roman" pitchFamily="18" charset="0"/>
            </a:endParaRPr>
          </a:p>
          <a:p>
            <a:pPr marL="285750" indent="-285750">
              <a:buSzPct val="85000"/>
              <a:buFont typeface="Wingdings" panose="05000000000000000000" pitchFamily="2" charset="2"/>
              <a:buChar char="l"/>
            </a:pPr>
            <a:r>
              <a:rPr lang="zh-TW" altLang="en-US" sz="2000" dirty="0" smtClean="0">
                <a:latin typeface="Times New Roman" pitchFamily="18" charset="0"/>
                <a:ea typeface="DFKai-SB" pitchFamily="65" charset="-120"/>
                <a:cs typeface="Times New Roman" pitchFamily="18" charset="0"/>
              </a:rPr>
              <a:t>為達到最佳效果，將</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燈具安裝於</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上。</a:t>
            </a:r>
          </a:p>
          <a:p>
            <a:pPr marL="285750" indent="-285750">
              <a:buSzPct val="85000"/>
              <a:buFont typeface="Wingdings" panose="05000000000000000000" pitchFamily="2" charset="2"/>
              <a:buChar char="l"/>
            </a:pPr>
            <a:r>
              <a:rPr lang="zh-TW" altLang="en-US" sz="2000" dirty="0" smtClean="0">
                <a:latin typeface="Times New Roman" pitchFamily="18" charset="0"/>
                <a:ea typeface="DFKai-SB" pitchFamily="65" charset="-120"/>
                <a:cs typeface="Times New Roman" pitchFamily="18" charset="0"/>
              </a:rPr>
              <a:t>調整音樂裝置的音量控制，以得到最佳音質和燈光效果。</a:t>
            </a:r>
          </a:p>
        </p:txBody>
      </p:sp>
      <p:sp>
        <p:nvSpPr>
          <p:cNvPr id="8" name="矩形 7"/>
          <p:cNvSpPr/>
          <p:nvPr/>
        </p:nvSpPr>
        <p:spPr>
          <a:xfrm>
            <a:off x="6178498" y="2357430"/>
            <a:ext cx="2786082" cy="4308872"/>
          </a:xfrm>
          <a:prstGeom prst="rect">
            <a:avLst/>
          </a:prstGeom>
          <a:noFill/>
          <a:ln w="15875">
            <a:solidFill>
              <a:schemeClr val="accent3">
                <a:lumMod val="75000"/>
              </a:schemeClr>
            </a:solidFill>
          </a:ln>
        </p:spPr>
        <p:txBody>
          <a:bodyPr wrap="square">
            <a:spAutoFit/>
          </a:bodyPr>
          <a:lstStyle/>
          <a:p>
            <a:pPr marL="182563" lvl="0" indent="-182563">
              <a:spcBef>
                <a:spcPts val="600"/>
              </a:spcBef>
              <a:buSzPct val="85000"/>
              <a:buFont typeface="Wingdings" panose="05000000000000000000" pitchFamily="2" charset="2"/>
              <a:buChar char="l"/>
            </a:pPr>
            <a:r>
              <a:rPr lang="en-US" altLang="zh-TW" sz="2200" dirty="0" smtClean="0">
                <a:solidFill>
                  <a:prstClr val="black"/>
                </a:solidFill>
                <a:latin typeface="Times New Roman" pitchFamily="18" charset="0"/>
                <a:ea typeface="DFKai-SB" pitchFamily="65" charset="-120"/>
                <a:cs typeface="Times New Roman" pitchFamily="18" charset="0"/>
              </a:rPr>
              <a:t>U22</a:t>
            </a:r>
            <a:r>
              <a:rPr lang="zh-TW" altLang="en-US" sz="2200" dirty="0" smtClean="0">
                <a:solidFill>
                  <a:prstClr val="black"/>
                </a:solidFill>
                <a:latin typeface="Times New Roman" pitchFamily="18" charset="0"/>
                <a:ea typeface="DFKai-SB" pitchFamily="65" charset="-120"/>
                <a:cs typeface="Times New Roman" pitchFamily="18" charset="0"/>
              </a:rPr>
              <a:t>上之</a:t>
            </a:r>
            <a:r>
              <a:rPr lang="en-US" altLang="zh-TW" sz="2200" dirty="0" smtClean="0">
                <a:solidFill>
                  <a:prstClr val="black"/>
                </a:solidFill>
                <a:latin typeface="Times New Roman" pitchFamily="18" charset="0"/>
                <a:ea typeface="DFKai-SB" pitchFamily="65" charset="-120"/>
                <a:cs typeface="Times New Roman" pitchFamily="18" charset="0"/>
              </a:rPr>
              <a:t>LED</a:t>
            </a:r>
            <a:r>
              <a:rPr lang="zh-TW" altLang="en-US" sz="2200" dirty="0" smtClean="0">
                <a:solidFill>
                  <a:prstClr val="black"/>
                </a:solidFill>
                <a:latin typeface="Times New Roman" pitchFamily="18" charset="0"/>
                <a:ea typeface="DFKai-SB" pitchFamily="65" charset="-120"/>
                <a:cs typeface="Times New Roman" pitchFamily="18" charset="0"/>
              </a:rPr>
              <a:t>的</a:t>
            </a:r>
            <a:r>
              <a:rPr lang="zh-TW" altLang="en-US" sz="2200" b="1" dirty="0" smtClean="0">
                <a:solidFill>
                  <a:srgbClr val="0000CC"/>
                </a:solidFill>
                <a:latin typeface="Times New Roman" pitchFamily="18" charset="0"/>
                <a:ea typeface="DFKai-SB" pitchFamily="65" charset="-120"/>
                <a:cs typeface="Times New Roman" pitchFamily="18" charset="0"/>
              </a:rPr>
              <a:t>光變化將隨音樂「同步」起“舞</a:t>
            </a:r>
            <a:r>
              <a:rPr lang="zh-TW" altLang="en-US" sz="2200" dirty="0" smtClean="0">
                <a:solidFill>
                  <a:prstClr val="black"/>
                </a:solidFill>
                <a:latin typeface="Times New Roman" pitchFamily="18" charset="0"/>
                <a:ea typeface="DFKai-SB" pitchFamily="65" charset="-120"/>
                <a:cs typeface="Times New Roman" pitchFamily="18" charset="0"/>
              </a:rPr>
              <a:t>”。</a:t>
            </a:r>
          </a:p>
          <a:p>
            <a:pPr marL="182563" lvl="0" indent="-182563">
              <a:spcBef>
                <a:spcPts val="600"/>
              </a:spcBef>
              <a:buSzPct val="85000"/>
              <a:buFont typeface="Wingdings" panose="05000000000000000000" pitchFamily="2" charset="2"/>
              <a:buChar char="l"/>
            </a:pPr>
            <a:r>
              <a:rPr lang="zh-TW" altLang="en-US" sz="2200" dirty="0" smtClean="0">
                <a:solidFill>
                  <a:prstClr val="black"/>
                </a:solidFill>
                <a:latin typeface="Times New Roman" pitchFamily="18" charset="0"/>
                <a:ea typeface="DFKai-SB" pitchFamily="65" charset="-120"/>
                <a:cs typeface="Times New Roman" pitchFamily="18" charset="0"/>
              </a:rPr>
              <a:t>因輸送到耳機的信號是單聲道信號，所以不會聽到立體聲的效果。</a:t>
            </a:r>
          </a:p>
          <a:p>
            <a:pPr marL="182563" lvl="0" indent="-182563">
              <a:spcBef>
                <a:spcPts val="600"/>
              </a:spcBef>
              <a:buSzPct val="85000"/>
              <a:buFont typeface="Wingdings" panose="05000000000000000000" pitchFamily="2" charset="2"/>
              <a:buChar char="l"/>
            </a:pPr>
            <a:r>
              <a:rPr lang="zh-TW" altLang="en-US" sz="2200" dirty="0" smtClean="0">
                <a:solidFill>
                  <a:prstClr val="black"/>
                </a:solidFill>
                <a:latin typeface="Times New Roman" pitchFamily="18" charset="0"/>
                <a:ea typeface="DFKai-SB" pitchFamily="65" charset="-120"/>
                <a:cs typeface="Times New Roman" pitchFamily="18" charset="0"/>
              </a:rPr>
              <a:t>比較此電路中，用耳機聽到的音樂和前幾個電路使用揚聲器所聽到的聲音質量。</a:t>
            </a:r>
            <a:endParaRPr lang="zh-TW" altLang="en-US" sz="2200" dirty="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786908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2027956" y="164873"/>
            <a:ext cx="5328593" cy="76803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標題 1"/>
          <p:cNvSpPr txBox="1">
            <a:spLocks/>
          </p:cNvSpPr>
          <p:nvPr/>
        </p:nvSpPr>
        <p:spPr>
          <a:xfrm>
            <a:off x="1619672" y="116632"/>
            <a:ext cx="6264696" cy="108012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0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彩色圓形配件圖 </a:t>
            </a:r>
            <a:r>
              <a:rPr lang="en-US" altLang="zh-TW" sz="29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r>
            <a:br>
              <a:rPr lang="en-US" altLang="zh-TW" sz="29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en-US" altLang="zh-TW" sz="29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SC-175 Snap Circuits® </a:t>
            </a:r>
            <a:r>
              <a:rPr lang="en-US" altLang="zh-TW" sz="29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Color Discs</a:t>
            </a:r>
            <a:endParaRPr lang="zh-TW" altLang="en-US" sz="29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xmlns="" val="2803459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2910" y="68025"/>
            <a:ext cx="7956376"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(39)</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可調度的光舞秀</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(Adjustable </a:t>
            </a:r>
            <a:r>
              <a:rPr lang="en-US" altLang="zh-TW"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Light </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Dance)</a:t>
            </a:r>
            <a:endParaRPr lang="zh-TW"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428596" y="740615"/>
            <a:ext cx="8215370" cy="830997"/>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3366FF"/>
            </a:solidFill>
          </a:ln>
          <a:effectLst/>
        </p:spPr>
        <p:txBody>
          <a:bodyPr wrap="square" rtlCol="0">
            <a:spAutoFit/>
          </a:bodyPr>
          <a:lstStyle/>
          <a:p>
            <a:pPr marL="177800" indent="-177800" algn="ctr"/>
            <a:r>
              <a:rPr lang="zh-TW" altLang="en-US" sz="2400" dirty="0" smtClean="0">
                <a:latin typeface="Times New Roman" pitchFamily="18" charset="0"/>
                <a:ea typeface="DFKai-SB" pitchFamily="65" charset="-120"/>
                <a:cs typeface="Times New Roman" pitchFamily="18" charset="0"/>
              </a:rPr>
              <a:t>啟動電路，調變可變電阻</a:t>
            </a:r>
            <a:r>
              <a:rPr lang="en-US" altLang="zh-TW" sz="2400" dirty="0" smtClean="0">
                <a:latin typeface="Times New Roman" pitchFamily="18" charset="0"/>
                <a:ea typeface="DFKai-SB" pitchFamily="65" charset="-120"/>
                <a:cs typeface="Times New Roman" pitchFamily="18" charset="0"/>
              </a:rPr>
              <a:t>RV</a:t>
            </a:r>
            <a:r>
              <a:rPr lang="zh-TW" altLang="en-US" sz="2400" dirty="0" smtClean="0">
                <a:latin typeface="Times New Roman" pitchFamily="18" charset="0"/>
                <a:ea typeface="DFKai-SB" pitchFamily="65" charset="-120"/>
                <a:cs typeface="Times New Roman" pitchFamily="18" charset="0"/>
              </a:rPr>
              <a:t>的電阻值，以改變</a:t>
            </a:r>
            <a:endParaRPr lang="en-US" altLang="zh-TW" sz="2400" dirty="0" smtClean="0">
              <a:latin typeface="Times New Roman" pitchFamily="18" charset="0"/>
              <a:ea typeface="DFKai-SB" pitchFamily="65" charset="-120"/>
              <a:cs typeface="Times New Roman" pitchFamily="18" charset="0"/>
            </a:endParaRPr>
          </a:p>
          <a:p>
            <a:pPr marL="177800" indent="-177800" algn="ctr"/>
            <a:r>
              <a:rPr lang="zh-TW" altLang="en-US" sz="2400" dirty="0" smtClean="0">
                <a:latin typeface="Times New Roman" pitchFamily="18" charset="0"/>
                <a:ea typeface="DFKai-SB" pitchFamily="65" charset="-120"/>
                <a:cs typeface="Times New Roman" pitchFamily="18" charset="0"/>
              </a:rPr>
              <a:t>聲音的音調</a:t>
            </a:r>
            <a:r>
              <a:rPr lang="en-US" altLang="zh-TW" sz="2400" dirty="0" smtClean="0">
                <a:latin typeface="Times New Roman" pitchFamily="18" charset="0"/>
                <a:ea typeface="DFKai-SB" pitchFamily="65" charset="-120"/>
                <a:cs typeface="Times New Roman" pitchFamily="18" charset="0"/>
              </a:rPr>
              <a:t>(tone</a:t>
            </a:r>
            <a:r>
              <a:rPr lang="zh-TW" altLang="en-US" sz="2400" dirty="0" smtClean="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of sound)</a:t>
            </a:r>
            <a:r>
              <a:rPr lang="zh-TW" altLang="en-US" sz="2400" dirty="0" smtClean="0">
                <a:latin typeface="Times New Roman" pitchFamily="18" charset="0"/>
                <a:ea typeface="DFKai-SB" pitchFamily="65" charset="-120"/>
                <a:cs typeface="Times New Roman" pitchFamily="18" charset="0"/>
              </a:rPr>
              <a:t>和光的「速度」</a:t>
            </a:r>
            <a:r>
              <a:rPr lang="en-US" altLang="zh-TW" sz="2400" dirty="0" smtClean="0">
                <a:latin typeface="Times New Roman" pitchFamily="18" charset="0"/>
                <a:ea typeface="DFKai-SB" pitchFamily="65" charset="-120"/>
                <a:cs typeface="Times New Roman" pitchFamily="18" charset="0"/>
              </a:rPr>
              <a:t>(Speed of Light)</a:t>
            </a:r>
            <a:r>
              <a:rPr lang="zh-TW" altLang="en-US" sz="2400" dirty="0" smtClean="0">
                <a:latin typeface="Times New Roman" pitchFamily="18" charset="0"/>
                <a:ea typeface="DFKai-SB" pitchFamily="65" charset="-120"/>
                <a:cs typeface="Times New Roman" pitchFamily="18" charset="0"/>
              </a:rPr>
              <a:t>。</a:t>
            </a:r>
            <a:endParaRPr lang="en-US" altLang="zh-TW" sz="2400" dirty="0" smtClean="0">
              <a:latin typeface="Times New Roman" pitchFamily="18" charset="0"/>
              <a:ea typeface="DFKai-SB" pitchFamily="65" charset="-120"/>
              <a:cs typeface="Times New Roman" pitchFamily="18"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27803" y="1714488"/>
            <a:ext cx="7358973" cy="4978129"/>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7221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14414" y="68025"/>
            <a:ext cx="7286676"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(40)</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懸浮的水滴</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(Suspended Raindrops)</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71406" y="717319"/>
            <a:ext cx="9072594" cy="2015936"/>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3366FF"/>
            </a:solidFill>
          </a:ln>
          <a:effectLst/>
        </p:spPr>
        <p:txBody>
          <a:bodyPr wrap="square" rtlCol="0">
            <a:spAutoFit/>
          </a:bodyPr>
          <a:lstStyle/>
          <a:p>
            <a:pPr marL="269875" indent="-269875">
              <a:spcBef>
                <a:spcPts val="600"/>
              </a:spcBef>
              <a:buSzPct val="100000"/>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如圖，以紅和黑跳線連接白光</a:t>
            </a:r>
            <a:r>
              <a:rPr lang="en-US" altLang="zh-TW" sz="2200" dirty="0" smtClean="0">
                <a:latin typeface="Times New Roman" pitchFamily="18" charset="0"/>
                <a:ea typeface="DFKai-SB" pitchFamily="65" charset="-120"/>
                <a:cs typeface="Times New Roman" pitchFamily="18" charset="0"/>
              </a:rPr>
              <a:t>LED D6 </a:t>
            </a:r>
            <a:r>
              <a:rPr lang="zh-TW" altLang="en-US" sz="2200" dirty="0" smtClean="0">
                <a:latin typeface="Times New Roman" pitchFamily="18" charset="0"/>
                <a:ea typeface="DFKai-SB" pitchFamily="65" charset="-120"/>
                <a:cs typeface="Times New Roman" pitchFamily="18" charset="0"/>
              </a:rPr>
              <a:t>到電路中，開啟滑動開關</a:t>
            </a:r>
            <a:r>
              <a:rPr lang="en-US" altLang="zh-TW" sz="2200" dirty="0" smtClean="0">
                <a:latin typeface="Times New Roman" pitchFamily="18" charset="0"/>
                <a:ea typeface="DFKai-SB" pitchFamily="65" charset="-120"/>
                <a:cs typeface="Times New Roman" pitchFamily="18" charset="0"/>
              </a:rPr>
              <a:t>S1</a:t>
            </a:r>
            <a:r>
              <a:rPr lang="zh-TW" altLang="en-US" sz="2200" dirty="0" smtClean="0">
                <a:latin typeface="Times New Roman" pitchFamily="18" charset="0"/>
                <a:ea typeface="DFKai-SB" pitchFamily="65" charset="-120"/>
                <a:cs typeface="Times New Roman" pitchFamily="18" charset="0"/>
              </a:rPr>
              <a:t>。</a:t>
            </a:r>
          </a:p>
          <a:p>
            <a:pPr marL="269875" indent="-269875">
              <a:spcBef>
                <a:spcPts val="600"/>
              </a:spcBef>
              <a:buSzPct val="100000"/>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將電路拿到水龍頭附近，調整水龍頭的水流量，使水以穩定流速滴落。</a:t>
            </a:r>
          </a:p>
          <a:p>
            <a:pPr marL="269875" indent="-269875">
              <a:spcBef>
                <a:spcPts val="600"/>
              </a:spcBef>
              <a:buSzPct val="100000"/>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調暗室內燈光，並手持白光</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，以使</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可打光在滴水束上。</a:t>
            </a:r>
          </a:p>
          <a:p>
            <a:pPr marL="269875" indent="-269875">
              <a:spcBef>
                <a:spcPts val="600"/>
              </a:spcBef>
              <a:buSzPct val="100000"/>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試著調變可變電阻</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Times New Roman" pitchFamily="18" charset="0"/>
                <a:ea typeface="DFKai-SB" pitchFamily="65" charset="-120"/>
                <a:cs typeface="Times New Roman" pitchFamily="18" charset="0"/>
              </a:rPr>
              <a:t>的電阻值，使</a:t>
            </a:r>
            <a:r>
              <a:rPr lang="zh-TW" altLang="en-US" sz="2200" b="1" dirty="0" smtClean="0">
                <a:solidFill>
                  <a:srgbClr val="0000CC"/>
                </a:solidFill>
                <a:latin typeface="Times New Roman" pitchFamily="18" charset="0"/>
                <a:ea typeface="DFKai-SB" pitchFamily="65" charset="-120"/>
                <a:cs typeface="Times New Roman" pitchFamily="18" charset="0"/>
              </a:rPr>
              <a:t>下落的水滴看來像是懸浮在半空中</a:t>
            </a:r>
            <a:r>
              <a:rPr lang="zh-TW" altLang="en-US" sz="2200" dirty="0" smtClean="0">
                <a:latin typeface="Times New Roman" pitchFamily="18" charset="0"/>
                <a:ea typeface="DFKai-SB" pitchFamily="65" charset="-120"/>
                <a:cs typeface="Times New Roman" pitchFamily="18" charset="0"/>
              </a:rPr>
              <a:t>，不會往下落的錯覺。</a:t>
            </a:r>
          </a:p>
        </p:txBody>
      </p:sp>
      <p:sp>
        <p:nvSpPr>
          <p:cNvPr id="5" name="矩形 4"/>
          <p:cNvSpPr/>
          <p:nvPr/>
        </p:nvSpPr>
        <p:spPr>
          <a:xfrm>
            <a:off x="9618448" y="285728"/>
            <a:ext cx="3740426" cy="6463308"/>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a:glow rad="254000">
              <a:schemeClr val="bg1">
                <a:lumMod val="50000"/>
                <a:alpha val="40000"/>
              </a:schemeClr>
            </a:glow>
          </a:effectLst>
        </p:spPr>
        <p:txBody>
          <a:bodyPr wrap="square" rtlCol="0">
            <a:spAutoFit/>
          </a:bodyPr>
          <a:lstStyle/>
          <a:p>
            <a:pPr marL="285750" indent="-285750">
              <a:buFont typeface="Wingdings" panose="05000000000000000000" pitchFamily="2" charset="2"/>
              <a:buChar char="l"/>
            </a:pPr>
            <a:r>
              <a:rPr lang="en-US" altLang="zh-TW" dirty="0">
                <a:latin typeface="Times New Roman" panose="02020603050405020304" pitchFamily="18" charset="0"/>
                <a:cs typeface="Times New Roman" panose="02020603050405020304" pitchFamily="18" charset="0"/>
              </a:rPr>
              <a:t>Build the circuit as shown. Connect the white LED (D6) to the red </a:t>
            </a:r>
            <a:r>
              <a:rPr lang="en-US" altLang="zh-TW" dirty="0" smtClean="0">
                <a:latin typeface="Times New Roman" panose="02020603050405020304" pitchFamily="18" charset="0"/>
                <a:cs typeface="Times New Roman" panose="02020603050405020304" pitchFamily="18" charset="0"/>
              </a:rPr>
              <a:t>&amp;</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black </a:t>
            </a:r>
            <a:r>
              <a:rPr lang="en-US" altLang="zh-TW" dirty="0">
                <a:latin typeface="Times New Roman" panose="02020603050405020304" pitchFamily="18" charset="0"/>
                <a:cs typeface="Times New Roman" panose="02020603050405020304" pitchFamily="18" charset="0"/>
              </a:rPr>
              <a:t>jumper wires. Turn on the slide switch (S1). </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Go </a:t>
            </a:r>
            <a:r>
              <a:rPr lang="en-US" altLang="zh-TW" dirty="0">
                <a:latin typeface="Times New Roman" panose="02020603050405020304" pitchFamily="18" charset="0"/>
                <a:cs typeface="Times New Roman" panose="02020603050405020304" pitchFamily="18" charset="0"/>
              </a:rPr>
              <a:t>to a water </a:t>
            </a:r>
            <a:r>
              <a:rPr lang="en-US" altLang="zh-TW" dirty="0" smtClean="0">
                <a:latin typeface="Times New Roman" panose="02020603050405020304" pitchFamily="18" charset="0"/>
                <a:cs typeface="Times New Roman" panose="02020603050405020304" pitchFamily="18" charset="0"/>
              </a:rPr>
              <a:t>faucet</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and </a:t>
            </a:r>
            <a:r>
              <a:rPr lang="en-US" altLang="zh-TW" dirty="0">
                <a:latin typeface="Times New Roman" panose="02020603050405020304" pitchFamily="18" charset="0"/>
                <a:cs typeface="Times New Roman" panose="02020603050405020304" pitchFamily="18" charset="0"/>
              </a:rPr>
              <a:t>adjust the faucet so water is dripping at a steady rate. </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Dim </a:t>
            </a:r>
            <a:r>
              <a:rPr lang="en-US" altLang="zh-TW" dirty="0">
                <a:latin typeface="Times New Roman" panose="02020603050405020304" pitchFamily="18" charset="0"/>
                <a:cs typeface="Times New Roman" panose="02020603050405020304" pitchFamily="18" charset="0"/>
              </a:rPr>
              <a:t>the </a:t>
            </a:r>
            <a:r>
              <a:rPr lang="en-US" altLang="zh-TW" dirty="0" smtClean="0">
                <a:latin typeface="Times New Roman" panose="02020603050405020304" pitchFamily="18" charset="0"/>
                <a:cs typeface="Times New Roman" panose="02020603050405020304" pitchFamily="18" charset="0"/>
              </a:rPr>
              <a:t>room</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lights </a:t>
            </a:r>
            <a:r>
              <a:rPr lang="en-US" altLang="zh-TW" dirty="0">
                <a:latin typeface="Times New Roman" panose="02020603050405020304" pitchFamily="18" charset="0"/>
                <a:cs typeface="Times New Roman" panose="02020603050405020304" pitchFamily="18" charset="0"/>
              </a:rPr>
              <a:t>and hold the white LED so it shines on the dripping water. </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Try to</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set </a:t>
            </a:r>
            <a:r>
              <a:rPr lang="en-US" altLang="zh-TW" dirty="0">
                <a:latin typeface="Times New Roman" panose="02020603050405020304" pitchFamily="18" charset="0"/>
                <a:cs typeface="Times New Roman" panose="02020603050405020304" pitchFamily="18" charset="0"/>
              </a:rPr>
              <a:t>the lever on the adjustable resistor (RV) so that the dipping </a:t>
            </a:r>
            <a:r>
              <a:rPr lang="en-US" altLang="zh-TW" dirty="0" smtClean="0">
                <a:latin typeface="Times New Roman" panose="02020603050405020304" pitchFamily="18" charset="0"/>
                <a:cs typeface="Times New Roman" panose="02020603050405020304" pitchFamily="18" charset="0"/>
              </a:rPr>
              <a:t>water</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drops </a:t>
            </a:r>
            <a:r>
              <a:rPr lang="en-US" altLang="zh-TW" dirty="0">
                <a:latin typeface="Times New Roman" panose="02020603050405020304" pitchFamily="18" charset="0"/>
                <a:cs typeface="Times New Roman" panose="02020603050405020304" pitchFamily="18" charset="0"/>
              </a:rPr>
              <a:t>appear suspended in mid-air. </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You </a:t>
            </a:r>
            <a:r>
              <a:rPr lang="en-US" altLang="zh-TW" dirty="0">
                <a:latin typeface="Times New Roman" panose="02020603050405020304" pitchFamily="18" charset="0"/>
                <a:cs typeface="Times New Roman" panose="02020603050405020304" pitchFamily="18" charset="0"/>
              </a:rPr>
              <a:t>may need to adjust the </a:t>
            </a:r>
            <a:r>
              <a:rPr lang="en-US" altLang="zh-TW" dirty="0" smtClean="0">
                <a:latin typeface="Times New Roman" panose="02020603050405020304" pitchFamily="18" charset="0"/>
                <a:cs typeface="Times New Roman" panose="02020603050405020304" pitchFamily="18" charset="0"/>
              </a:rPr>
              <a:t>drip</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rate </a:t>
            </a:r>
            <a:r>
              <a:rPr lang="en-US" altLang="zh-TW" dirty="0">
                <a:latin typeface="Times New Roman" panose="02020603050405020304" pitchFamily="18" charset="0"/>
                <a:cs typeface="Times New Roman" panose="02020603050405020304" pitchFamily="18" charset="0"/>
              </a:rPr>
              <a:t>on the faucet to make this work. </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You </a:t>
            </a:r>
            <a:r>
              <a:rPr lang="en-US" altLang="zh-TW" dirty="0">
                <a:latin typeface="Times New Roman" panose="02020603050405020304" pitchFamily="18" charset="0"/>
                <a:cs typeface="Times New Roman" panose="02020603050405020304" pitchFamily="18" charset="0"/>
              </a:rPr>
              <a:t>may get better results if </a:t>
            </a:r>
            <a:r>
              <a:rPr lang="en-US" altLang="zh-TW" dirty="0" smtClean="0">
                <a:latin typeface="Times New Roman" panose="02020603050405020304" pitchFamily="18" charset="0"/>
                <a:cs typeface="Times New Roman" panose="02020603050405020304" pitchFamily="18" charset="0"/>
              </a:rPr>
              <a:t>you</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replace </a:t>
            </a:r>
            <a:r>
              <a:rPr lang="en-US" altLang="zh-TW" dirty="0">
                <a:latin typeface="Times New Roman" panose="02020603050405020304" pitchFamily="18" charset="0"/>
                <a:cs typeface="Times New Roman" panose="02020603050405020304" pitchFamily="18" charset="0"/>
              </a:rPr>
              <a:t>the 100kΩ resistor (R5) with the 5.1kΩ resistor (R3). </a:t>
            </a:r>
            <a:endParaRPr lang="en-US" altLang="zh-TW"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Also</a:t>
            </a:r>
            <a:r>
              <a:rPr lang="en-US" altLang="zh-TW" dirty="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try</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setting </a:t>
            </a:r>
            <a:r>
              <a:rPr lang="en-US" altLang="zh-TW" dirty="0">
                <a:latin typeface="Times New Roman" panose="02020603050405020304" pitchFamily="18" charset="0"/>
                <a:cs typeface="Times New Roman" panose="02020603050405020304" pitchFamily="18" charset="0"/>
              </a:rPr>
              <a:t>the strobe rate to minimum and adjusting the drip rate.</a:t>
            </a:r>
            <a:endParaRPr lang="zh-TW" altLang="en-US" dirty="0">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86116" y="2500306"/>
            <a:ext cx="5728750" cy="4143404"/>
          </a:xfrm>
          <a:prstGeom prst="rect">
            <a:avLst/>
          </a:prstGeom>
          <a:noFill/>
          <a:ln w="12700">
            <a:solidFill>
              <a:srgbClr val="FF505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矩形 5"/>
          <p:cNvSpPr/>
          <p:nvPr/>
        </p:nvSpPr>
        <p:spPr>
          <a:xfrm>
            <a:off x="71406" y="2827281"/>
            <a:ext cx="3140717" cy="3816429"/>
          </a:xfrm>
          <a:prstGeom prst="rect">
            <a:avLst/>
          </a:prstGeom>
          <a:solidFill>
            <a:srgbClr val="FFFFCC"/>
          </a:solidFill>
          <a:ln w="12700">
            <a:solidFill>
              <a:srgbClr val="006600"/>
            </a:solidFill>
          </a:ln>
        </p:spPr>
        <p:txBody>
          <a:bodyPr wrap="square">
            <a:spAutoFit/>
          </a:bodyPr>
          <a:lstStyle/>
          <a:p>
            <a:pPr marL="269875" lvl="0" indent="-269875">
              <a:buSzPct val="100000"/>
              <a:buFont typeface="Wingdings" pitchFamily="2" charset="2"/>
              <a:buAutoNum type="circleNumWdWhitePlain" startAt="5"/>
            </a:pPr>
            <a:r>
              <a:rPr lang="zh-TW" altLang="en-US" sz="2200" dirty="0" smtClean="0">
                <a:solidFill>
                  <a:prstClr val="black"/>
                </a:solidFill>
                <a:latin typeface="Times New Roman" pitchFamily="18" charset="0"/>
                <a:ea typeface="DFKai-SB" pitchFamily="65" charset="-120"/>
                <a:cs typeface="Times New Roman" pitchFamily="18" charset="0"/>
              </a:rPr>
              <a:t>可能需調整水龍頭的水流速，以順利觀察到懸浮現象。</a:t>
            </a:r>
            <a:endParaRPr lang="en-US" altLang="zh-TW" sz="2200" dirty="0" smtClean="0">
              <a:solidFill>
                <a:prstClr val="black"/>
              </a:solidFill>
              <a:latin typeface="Times New Roman" pitchFamily="18" charset="0"/>
              <a:ea typeface="DFKai-SB" pitchFamily="65" charset="-120"/>
              <a:cs typeface="Times New Roman" pitchFamily="18" charset="0"/>
            </a:endParaRPr>
          </a:p>
          <a:p>
            <a:pPr marL="269875" lvl="0" indent="-269875">
              <a:buSzPct val="100000"/>
              <a:buFont typeface="Wingdings" pitchFamily="2" charset="2"/>
              <a:buAutoNum type="circleNumWdWhitePlain" startAt="5"/>
            </a:pPr>
            <a:r>
              <a:rPr lang="zh-TW" altLang="en-US" sz="2200" dirty="0" smtClean="0">
                <a:solidFill>
                  <a:prstClr val="black"/>
                </a:solidFill>
                <a:latin typeface="Times New Roman" pitchFamily="18" charset="0"/>
                <a:ea typeface="DFKai-SB" pitchFamily="65" charset="-120"/>
                <a:cs typeface="Times New Roman" pitchFamily="18" charset="0"/>
              </a:rPr>
              <a:t>若以 </a:t>
            </a:r>
            <a:r>
              <a:rPr lang="en-US" altLang="zh-TW" sz="2200" dirty="0" smtClean="0">
                <a:solidFill>
                  <a:prstClr val="black"/>
                </a:solidFill>
                <a:latin typeface="Times New Roman" pitchFamily="18" charset="0"/>
                <a:ea typeface="DFKai-SB" pitchFamily="65" charset="-120"/>
                <a:cs typeface="Times New Roman" pitchFamily="18" charset="0"/>
              </a:rPr>
              <a:t>5.1</a:t>
            </a:r>
            <a:r>
              <a:rPr lang="zh-TW" altLang="en-US" sz="2200" dirty="0" smtClean="0">
                <a:solidFill>
                  <a:prstClr val="black"/>
                </a:solidFill>
                <a:latin typeface="Times New Roman" pitchFamily="18" charset="0"/>
                <a:ea typeface="DFKai-SB" pitchFamily="65" charset="-120"/>
                <a:cs typeface="Times New Roman" pitchFamily="18" charset="0"/>
              </a:rPr>
              <a:t> </a:t>
            </a:r>
            <a:r>
              <a:rPr lang="en-US" altLang="zh-TW" sz="2200" dirty="0" err="1" smtClean="0">
                <a:solidFill>
                  <a:prstClr val="black"/>
                </a:solidFill>
                <a:latin typeface="Times New Roman" pitchFamily="18" charset="0"/>
                <a:ea typeface="DFKai-SB" pitchFamily="65" charset="-120"/>
                <a:cs typeface="Times New Roman" pitchFamily="18" charset="0"/>
              </a:rPr>
              <a:t>kΩ</a:t>
            </a:r>
            <a:r>
              <a:rPr lang="zh-TW" altLang="en-US" sz="2200" dirty="0" smtClean="0">
                <a:solidFill>
                  <a:prstClr val="black"/>
                </a:solidFill>
                <a:latin typeface="Times New Roman" pitchFamily="18" charset="0"/>
                <a:ea typeface="DFKai-SB" pitchFamily="65" charset="-120"/>
                <a:cs typeface="Times New Roman" pitchFamily="18" charset="0"/>
              </a:rPr>
              <a:t> 的</a:t>
            </a:r>
            <a:r>
              <a:rPr lang="en-US" altLang="zh-TW" sz="2200" dirty="0" smtClean="0">
                <a:solidFill>
                  <a:prstClr val="black"/>
                </a:solidFill>
                <a:latin typeface="Times New Roman" pitchFamily="18" charset="0"/>
                <a:ea typeface="DFKai-SB" pitchFamily="65" charset="-120"/>
                <a:cs typeface="Times New Roman" pitchFamily="18" charset="0"/>
              </a:rPr>
              <a:t>R3</a:t>
            </a:r>
            <a:r>
              <a:rPr lang="zh-TW" altLang="en-US" sz="2200" dirty="0" smtClean="0">
                <a:solidFill>
                  <a:prstClr val="black"/>
                </a:solidFill>
                <a:latin typeface="Times New Roman" pitchFamily="18" charset="0"/>
                <a:ea typeface="DFKai-SB" pitchFamily="65" charset="-120"/>
                <a:cs typeface="Times New Roman" pitchFamily="18" charset="0"/>
              </a:rPr>
              <a:t>電阻取代 </a:t>
            </a:r>
            <a:r>
              <a:rPr lang="en-US" altLang="zh-TW" sz="2200" dirty="0" smtClean="0">
                <a:solidFill>
                  <a:prstClr val="black"/>
                </a:solidFill>
                <a:latin typeface="Times New Roman" pitchFamily="18" charset="0"/>
                <a:ea typeface="DFKai-SB" pitchFamily="65" charset="-120"/>
                <a:cs typeface="Times New Roman" pitchFamily="18" charset="0"/>
              </a:rPr>
              <a:t>100</a:t>
            </a:r>
            <a:r>
              <a:rPr lang="zh-TW" altLang="en-US" sz="2200" dirty="0" smtClean="0">
                <a:solidFill>
                  <a:prstClr val="black"/>
                </a:solidFill>
                <a:latin typeface="Times New Roman" pitchFamily="18" charset="0"/>
                <a:ea typeface="DFKai-SB" pitchFamily="65" charset="-120"/>
                <a:cs typeface="Times New Roman" pitchFamily="18" charset="0"/>
              </a:rPr>
              <a:t> </a:t>
            </a:r>
            <a:r>
              <a:rPr lang="en-US" altLang="zh-TW" sz="2200" dirty="0" err="1" smtClean="0">
                <a:solidFill>
                  <a:prstClr val="black"/>
                </a:solidFill>
                <a:latin typeface="Times New Roman" pitchFamily="18" charset="0"/>
                <a:ea typeface="DFKai-SB" pitchFamily="65" charset="-120"/>
                <a:cs typeface="Times New Roman" pitchFamily="18" charset="0"/>
              </a:rPr>
              <a:t>kΩ</a:t>
            </a:r>
            <a:r>
              <a:rPr lang="zh-TW" altLang="en-US" sz="2200" dirty="0" smtClean="0">
                <a:solidFill>
                  <a:prstClr val="black"/>
                </a:solidFill>
                <a:latin typeface="Times New Roman" pitchFamily="18" charset="0"/>
                <a:ea typeface="DFKai-SB" pitchFamily="65" charset="-120"/>
                <a:cs typeface="Times New Roman" pitchFamily="18" charset="0"/>
              </a:rPr>
              <a:t> 的 </a:t>
            </a:r>
            <a:r>
              <a:rPr lang="en-US" altLang="zh-TW" sz="2200" dirty="0" smtClean="0">
                <a:solidFill>
                  <a:prstClr val="black"/>
                </a:solidFill>
                <a:latin typeface="Times New Roman" pitchFamily="18" charset="0"/>
                <a:ea typeface="DFKai-SB" pitchFamily="65" charset="-120"/>
                <a:cs typeface="Times New Roman" pitchFamily="18" charset="0"/>
              </a:rPr>
              <a:t>R5</a:t>
            </a:r>
            <a:r>
              <a:rPr lang="zh-TW" altLang="en-US" sz="2200" dirty="0" smtClean="0">
                <a:solidFill>
                  <a:prstClr val="black"/>
                </a:solidFill>
                <a:latin typeface="Times New Roman" pitchFamily="18" charset="0"/>
                <a:ea typeface="DFKai-SB" pitchFamily="65" charset="-120"/>
                <a:cs typeface="Times New Roman" pitchFamily="18" charset="0"/>
              </a:rPr>
              <a:t>電阻，可能會有比較好的效果。</a:t>
            </a:r>
          </a:p>
          <a:p>
            <a:pPr marL="269875" lvl="0" indent="-269875">
              <a:buSzPct val="100000"/>
              <a:buFont typeface="Wingdings" pitchFamily="2" charset="2"/>
              <a:buAutoNum type="circleNumWdWhitePlain" startAt="5"/>
            </a:pPr>
            <a:r>
              <a:rPr lang="zh-TW" altLang="en-US" sz="2200" dirty="0" smtClean="0">
                <a:solidFill>
                  <a:prstClr val="black"/>
                </a:solidFill>
                <a:latin typeface="Times New Roman" pitchFamily="18" charset="0"/>
                <a:ea typeface="DFKai-SB" pitchFamily="65" charset="-120"/>
                <a:cs typeface="Times New Roman" pitchFamily="18" charset="0"/>
              </a:rPr>
              <a:t>也可嘗試將閃頻 </a:t>
            </a:r>
            <a:r>
              <a:rPr lang="en-US" altLang="zh-TW" sz="2200" dirty="0" smtClean="0">
                <a:solidFill>
                  <a:prstClr val="black"/>
                </a:solidFill>
                <a:latin typeface="Times New Roman" pitchFamily="18" charset="0"/>
                <a:ea typeface="DFKai-SB" pitchFamily="65" charset="-120"/>
                <a:cs typeface="Times New Roman" pitchFamily="18" charset="0"/>
              </a:rPr>
              <a:t>IC U22</a:t>
            </a:r>
            <a:r>
              <a:rPr lang="zh-TW" altLang="en-US" sz="2200" dirty="0" smtClean="0">
                <a:solidFill>
                  <a:prstClr val="black"/>
                </a:solidFill>
                <a:latin typeface="Times New Roman" pitchFamily="18" charset="0"/>
                <a:ea typeface="DFKai-SB" pitchFamily="65" charset="-120"/>
                <a:cs typeface="Times New Roman" pitchFamily="18" charset="0"/>
              </a:rPr>
              <a:t>的閃頻速率調到最低值，並調整水滴的速率。</a:t>
            </a:r>
            <a:endParaRPr lang="zh-TW" altLang="en-US" sz="2200" dirty="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144751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42976" y="71414"/>
            <a:ext cx="7429552"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(41</a:t>
            </a: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紅外線偵測器</a:t>
            </a: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(Infrared Detector)</a:t>
            </a:r>
            <a:endParaRPr lang="zh-TW" altLang="en-US" sz="36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sp>
        <p:nvSpPr>
          <p:cNvPr id="3" name="矩形 2"/>
          <p:cNvSpPr/>
          <p:nvPr/>
        </p:nvSpPr>
        <p:spPr>
          <a:xfrm>
            <a:off x="285720" y="714356"/>
            <a:ext cx="8501122" cy="2693045"/>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w="15875">
            <a:solidFill>
              <a:schemeClr val="tx2">
                <a:lumMod val="40000"/>
                <a:lumOff val="60000"/>
              </a:schemeClr>
            </a:solidFill>
          </a:ln>
          <a:effectLst/>
        </p:spPr>
        <p:txBody>
          <a:bodyPr wrap="square" rtlCol="0">
            <a:spAutoFit/>
          </a:bodyPr>
          <a:lstStyle/>
          <a:p>
            <a:pPr marL="285750" indent="-285750">
              <a:spcBef>
                <a:spcPts val="600"/>
              </a:spcBef>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連接如圖電路，並取一個家用的電視</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音響</a:t>
            </a:r>
            <a:r>
              <a:rPr lang="en-US" altLang="zh-TW" sz="2200" dirty="0" smtClean="0">
                <a:latin typeface="Times New Roman" pitchFamily="18" charset="0"/>
                <a:ea typeface="DFKai-SB" pitchFamily="65" charset="-120"/>
                <a:cs typeface="Times New Roman" pitchFamily="18" charset="0"/>
              </a:rPr>
              <a:t>/DVD</a:t>
            </a:r>
            <a:r>
              <a:rPr lang="zh-TW" altLang="en-US" sz="2200" dirty="0" smtClean="0">
                <a:latin typeface="Times New Roman" pitchFamily="18" charset="0"/>
                <a:ea typeface="DFKai-SB" pitchFamily="65" charset="-120"/>
                <a:cs typeface="Times New Roman" pitchFamily="18" charset="0"/>
              </a:rPr>
              <a:t>遙控器。</a:t>
            </a:r>
            <a:endParaRPr lang="en-US" altLang="zh-TW" sz="2200" dirty="0" smtClean="0">
              <a:latin typeface="Times New Roman" pitchFamily="18" charset="0"/>
              <a:ea typeface="DFKai-SB" pitchFamily="65" charset="-120"/>
              <a:cs typeface="Times New Roman" pitchFamily="18" charset="0"/>
            </a:endParaRPr>
          </a:p>
          <a:p>
            <a:pPr marL="285750" indent="-285750">
              <a:spcBef>
                <a:spcPts val="600"/>
              </a:spcBef>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將遙控器的紅外線發光源對著電路中</a:t>
            </a:r>
            <a:r>
              <a:rPr lang="en-US" altLang="zh-TW" sz="2200" dirty="0" smtClean="0">
                <a:latin typeface="Times New Roman" pitchFamily="18" charset="0"/>
                <a:ea typeface="DFKai-SB" pitchFamily="65" charset="-120"/>
                <a:cs typeface="Times New Roman" pitchFamily="18" charset="0"/>
              </a:rPr>
              <a:t>U24</a:t>
            </a:r>
            <a:r>
              <a:rPr lang="zh-TW" altLang="en-US" sz="2200" dirty="0" smtClean="0">
                <a:latin typeface="Times New Roman" pitchFamily="18" charset="0"/>
                <a:ea typeface="DFKai-SB" pitchFamily="65" charset="-120"/>
                <a:cs typeface="Times New Roman" pitchFamily="18" charset="0"/>
              </a:rPr>
              <a:t>紅外探測器，然後按下遙控器上的任一鍵，即可觸使電路中的紅光</a:t>
            </a:r>
            <a:r>
              <a:rPr lang="en-US" altLang="zh-TW" sz="2200" dirty="0" smtClean="0">
                <a:latin typeface="Times New Roman" pitchFamily="18" charset="0"/>
                <a:ea typeface="DFKai-SB" pitchFamily="65" charset="-120"/>
                <a:cs typeface="Times New Roman" pitchFamily="18" charset="0"/>
              </a:rPr>
              <a:t>LED D1</a:t>
            </a:r>
            <a:r>
              <a:rPr lang="zh-TW" altLang="en-US" sz="2200" dirty="0" smtClean="0">
                <a:latin typeface="Times New Roman" pitchFamily="18" charset="0"/>
                <a:ea typeface="DFKai-SB" pitchFamily="65" charset="-120"/>
                <a:cs typeface="Times New Roman" pitchFamily="18" charset="0"/>
              </a:rPr>
              <a:t>發光。</a:t>
            </a:r>
            <a:endParaRPr lang="en-US" altLang="zh-TW" sz="2200" dirty="0" smtClean="0">
              <a:latin typeface="Times New Roman" pitchFamily="18" charset="0"/>
              <a:ea typeface="DFKai-SB" pitchFamily="65" charset="-120"/>
              <a:cs typeface="Times New Roman" pitchFamily="18" charset="0"/>
            </a:endParaRPr>
          </a:p>
          <a:p>
            <a:pPr marL="285750" indent="-285750">
              <a:spcBef>
                <a:spcPts val="600"/>
              </a:spcBef>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有時即使沒有遙控器，在陽光下或房間內的某些光也可能觸動紅光</a:t>
            </a:r>
            <a:r>
              <a:rPr lang="en-US" altLang="zh-TW" sz="2200" dirty="0" smtClean="0">
                <a:latin typeface="Times New Roman" pitchFamily="18" charset="0"/>
                <a:ea typeface="DFKai-SB" pitchFamily="65" charset="-120"/>
                <a:cs typeface="Times New Roman" pitchFamily="18" charset="0"/>
              </a:rPr>
              <a:t>LED D1</a:t>
            </a:r>
            <a:r>
              <a:rPr lang="zh-TW" altLang="en-US" sz="2200" dirty="0" smtClean="0">
                <a:latin typeface="Times New Roman" pitchFamily="18" charset="0"/>
                <a:ea typeface="DFKai-SB" pitchFamily="65" charset="-120"/>
                <a:cs typeface="Times New Roman" pitchFamily="18" charset="0"/>
              </a:rPr>
              <a:t>發光。若此，可將實驗移到較黑暗的房間內進行。</a:t>
            </a:r>
            <a:endParaRPr lang="en-US" altLang="zh-TW" sz="2200" dirty="0" smtClean="0">
              <a:latin typeface="Times New Roman" pitchFamily="18" charset="0"/>
              <a:ea typeface="DFKai-SB" pitchFamily="65" charset="-120"/>
              <a:cs typeface="Times New Roman" pitchFamily="18" charset="0"/>
            </a:endParaRPr>
          </a:p>
          <a:p>
            <a:pPr marL="285750" indent="-285750">
              <a:spcBef>
                <a:spcPts val="600"/>
              </a:spcBef>
              <a:buSzPct val="85000"/>
              <a:buFont typeface="Wingdings" panose="05000000000000000000" pitchFamily="2" charset="2"/>
              <a:buChar char="l"/>
            </a:pPr>
            <a:r>
              <a:rPr lang="zh-TW" altLang="en-US" sz="2200" b="1" dirty="0" smtClean="0">
                <a:latin typeface="Times New Roman" pitchFamily="18" charset="0"/>
                <a:ea typeface="DFKai-SB" pitchFamily="65" charset="-120"/>
                <a:cs typeface="Times New Roman" pitchFamily="18" charset="0"/>
              </a:rPr>
              <a:t>電視遙控器</a:t>
            </a:r>
            <a:r>
              <a:rPr lang="zh-TW" altLang="en-US" sz="2200" dirty="0" smtClean="0">
                <a:latin typeface="Times New Roman" pitchFamily="18" charset="0"/>
                <a:ea typeface="DFKai-SB" pitchFamily="65" charset="-120"/>
                <a:cs typeface="Times New Roman" pitchFamily="18" charset="0"/>
              </a:rPr>
              <a:t>會發送一系列</a:t>
            </a:r>
            <a:r>
              <a:rPr lang="zh-TW" altLang="en-US" sz="2200" b="1" dirty="0" smtClean="0">
                <a:solidFill>
                  <a:srgbClr val="0000CC"/>
                </a:solidFill>
                <a:latin typeface="Times New Roman" pitchFamily="18" charset="0"/>
                <a:ea typeface="DFKai-SB" pitchFamily="65" charset="-120"/>
                <a:cs typeface="Times New Roman" pitchFamily="18" charset="0"/>
              </a:rPr>
              <a:t>紅外光頻段的脈衝序列</a:t>
            </a:r>
            <a:r>
              <a:rPr lang="zh-TW" altLang="en-US" sz="2200" dirty="0" smtClean="0">
                <a:latin typeface="Times New Roman" pitchFamily="18" charset="0"/>
                <a:ea typeface="DFKai-SB" pitchFamily="65" charset="-120"/>
                <a:cs typeface="Times New Roman" pitchFamily="18" charset="0"/>
              </a:rPr>
              <a:t>，以表示電視機型號和所按下之按鈕所代表要傳遞的信息。</a:t>
            </a:r>
            <a:endParaRPr lang="en-US" altLang="zh-TW" sz="2200" dirty="0" smtClean="0">
              <a:latin typeface="Times New Roman" pitchFamily="18" charset="0"/>
              <a:ea typeface="DFKai-SB" pitchFamily="65" charset="-120"/>
              <a:cs typeface="Times New Roman" pitchFamily="18" charset="0"/>
            </a:endParaRPr>
          </a:p>
        </p:txBody>
      </p:sp>
      <p:grpSp>
        <p:nvGrpSpPr>
          <p:cNvPr id="9" name="群組 8"/>
          <p:cNvGrpSpPr/>
          <p:nvPr/>
        </p:nvGrpSpPr>
        <p:grpSpPr>
          <a:xfrm>
            <a:off x="285720" y="3500438"/>
            <a:ext cx="8501122" cy="3286124"/>
            <a:chOff x="285720" y="3500438"/>
            <a:chExt cx="8501122" cy="3286124"/>
          </a:xfrm>
        </p:grpSpPr>
        <p:pic>
          <p:nvPicPr>
            <p:cNvPr id="22530" name="Picture 2"/>
            <p:cNvPicPr>
              <a:picLocks noChangeAspect="1" noChangeArrowheads="1"/>
            </p:cNvPicPr>
            <p:nvPr/>
          </p:nvPicPr>
          <p:blipFill>
            <a:blip r:embed="rId3">
              <a:lum bright="-10000" contrast="30000"/>
              <a:extLst>
                <a:ext uri="{28A0092B-C50C-407E-A947-70E740481C1C}">
                  <a14:useLocalDpi xmlns:a14="http://schemas.microsoft.com/office/drawing/2010/main" xmlns="" val="0"/>
                </a:ext>
              </a:extLst>
            </a:blip>
            <a:srcRect l="-5663" t="2128"/>
            <a:stretch>
              <a:fillRect/>
            </a:stretch>
          </p:blipFill>
          <p:spPr bwMode="auto">
            <a:xfrm>
              <a:off x="285720" y="3500438"/>
              <a:ext cx="8501122" cy="3286124"/>
            </a:xfrm>
            <a:prstGeom prst="rect">
              <a:avLst/>
            </a:prstGeom>
            <a:noFill/>
            <a:ln w="12700">
              <a:solidFill>
                <a:srgbClr val="FF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矩形 6"/>
            <p:cNvSpPr/>
            <p:nvPr/>
          </p:nvSpPr>
          <p:spPr>
            <a:xfrm>
              <a:off x="714348" y="3731129"/>
              <a:ext cx="3357586" cy="769441"/>
            </a:xfrm>
            <a:prstGeom prst="rect">
              <a:avLst/>
            </a:prstGeom>
          </p:spPr>
          <p:txBody>
            <a:bodyPr wrap="square">
              <a:spAutoFit/>
            </a:bodyPr>
            <a:lstStyle/>
            <a:p>
              <a:pPr algn="ctr"/>
              <a:r>
                <a:rPr lang="en-US" altLang="zh-TW" sz="2200" dirty="0" smtClean="0">
                  <a:solidFill>
                    <a:prstClr val="black"/>
                  </a:solidFill>
                  <a:latin typeface="Times New Roman" pitchFamily="18" charset="0"/>
                  <a:ea typeface="DFKai-SB" pitchFamily="65" charset="-120"/>
                  <a:cs typeface="Times New Roman" pitchFamily="18" charset="0"/>
                </a:rPr>
                <a:t>U24</a:t>
              </a:r>
              <a:r>
                <a:rPr lang="zh-TW" altLang="en-US" sz="2200" dirty="0" smtClean="0">
                  <a:solidFill>
                    <a:prstClr val="black"/>
                  </a:solidFill>
                  <a:latin typeface="Times New Roman" pitchFamily="18" charset="0"/>
                  <a:ea typeface="DFKai-SB" pitchFamily="65" charset="-120"/>
                  <a:cs typeface="Times New Roman" pitchFamily="18" charset="0"/>
                </a:rPr>
                <a:t>紅外光探測器隨時偵測其周圍環境的紅外光源</a:t>
              </a:r>
              <a:endParaRPr lang="zh-TW" altLang="en-US" dirty="0"/>
            </a:p>
          </p:txBody>
        </p:sp>
        <p:sp>
          <p:nvSpPr>
            <p:cNvPr id="8" name="文字方塊 7"/>
            <p:cNvSpPr txBox="1"/>
            <p:nvPr/>
          </p:nvSpPr>
          <p:spPr>
            <a:xfrm>
              <a:off x="1214414" y="4714884"/>
              <a:ext cx="1877437" cy="430887"/>
            </a:xfrm>
            <a:prstGeom prst="rect">
              <a:avLst/>
            </a:prstGeom>
            <a:solidFill>
              <a:schemeClr val="bg1"/>
            </a:solidFill>
          </p:spPr>
          <p:txBody>
            <a:bodyPr wrap="none" rtlCol="0">
              <a:spAutoFit/>
            </a:bodyPr>
            <a:lstStyle/>
            <a:p>
              <a:r>
                <a:rPr lang="zh-TW" altLang="en-US" sz="2200" dirty="0" smtClean="0">
                  <a:latin typeface="DFKai-SB" pitchFamily="65" charset="-120"/>
                  <a:ea typeface="DFKai-SB" pitchFamily="65" charset="-120"/>
                </a:rPr>
                <a:t>紅外線遙控器</a:t>
              </a:r>
              <a:endParaRPr lang="zh-TW" altLang="en-US" sz="2200" dirty="0">
                <a:latin typeface="DFKai-SB" pitchFamily="65" charset="-120"/>
                <a:ea typeface="DFKai-SB" pitchFamily="65" charset="-120"/>
              </a:endParaRPr>
            </a:p>
          </p:txBody>
        </p:sp>
      </p:grpSp>
    </p:spTree>
    <p:extLst>
      <p:ext uri="{BB962C8B-B14F-4D97-AF65-F5344CB8AC3E}">
        <p14:creationId xmlns:p14="http://schemas.microsoft.com/office/powerpoint/2010/main" xmlns="" val="33708613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1538" y="0"/>
            <a:ext cx="8072462" cy="584775"/>
          </a:xfrm>
          <a:prstGeom prst="rect">
            <a:avLst/>
          </a:prstGeom>
        </p:spPr>
        <p:txBody>
          <a:bodyPr wrap="square">
            <a:spAutoFit/>
          </a:bodyPr>
          <a:lstStyle/>
          <a:p>
            <a:pPr lvl="0"/>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TW"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42</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音頻紅外線偵測器</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Audio </a:t>
            </a:r>
            <a:r>
              <a:rPr lang="en-US" altLang="zh-TW"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Infrared </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Detector)</a:t>
            </a:r>
            <a:endParaRPr lang="zh-TW" alt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矩形 3"/>
          <p:cNvSpPr/>
          <p:nvPr/>
        </p:nvSpPr>
        <p:spPr>
          <a:xfrm>
            <a:off x="9429784" y="571480"/>
            <a:ext cx="3929090" cy="2308324"/>
          </a:xfrm>
          <a:prstGeom prst="rect">
            <a:avLst/>
          </a:prstGeom>
        </p:spPr>
        <p:txBody>
          <a:bodyPr wrap="square">
            <a:spAutoFit/>
          </a:bodyPr>
          <a:lstStyle/>
          <a:p>
            <a:r>
              <a:rPr lang="zh-TW" altLang="en-US" dirty="0" smtClean="0">
                <a:latin typeface="Times New Roman" pitchFamily="18" charset="0"/>
                <a:ea typeface="DFKai-SB" pitchFamily="65" charset="-120"/>
                <a:cs typeface="Times New Roman" pitchFamily="18" charset="0"/>
              </a:rPr>
              <a:t>陽光或某些光也會發射一些紅外光，且可能激發紅光</a:t>
            </a:r>
            <a:r>
              <a:rPr lang="en-US" altLang="zh-TW" dirty="0" smtClean="0">
                <a:latin typeface="Times New Roman" pitchFamily="18" charset="0"/>
                <a:ea typeface="DFKai-SB" pitchFamily="65" charset="-120"/>
                <a:cs typeface="Times New Roman" pitchFamily="18" charset="0"/>
              </a:rPr>
              <a:t>LED</a:t>
            </a:r>
            <a:r>
              <a:rPr lang="zh-TW" altLang="en-US" dirty="0" smtClean="0">
                <a:latin typeface="Times New Roman" pitchFamily="18" charset="0"/>
                <a:ea typeface="DFKai-SB" pitchFamily="65" charset="-120"/>
                <a:cs typeface="Times New Roman" pitchFamily="18" charset="0"/>
              </a:rPr>
              <a:t>發光。看看在沒有遙控器的情形下，是否會有此結果發生。</a:t>
            </a:r>
            <a:endParaRPr lang="en-US" altLang="zh-TW" dirty="0" smtClean="0">
              <a:latin typeface="Times New Roman" pitchFamily="18" charset="0"/>
              <a:ea typeface="DFKai-SB" pitchFamily="65" charset="-120"/>
              <a:cs typeface="Times New Roman" pitchFamily="18" charset="0"/>
            </a:endParaRPr>
          </a:p>
          <a:p>
            <a:r>
              <a:rPr lang="en-US" altLang="zh-TW" dirty="0" smtClean="0">
                <a:latin typeface="Times New Roman" panose="02020603050405020304" pitchFamily="18" charset="0"/>
                <a:cs typeface="Times New Roman" panose="02020603050405020304" pitchFamily="18" charset="0"/>
              </a:rPr>
              <a:t>Sunlight </a:t>
            </a:r>
            <a:r>
              <a:rPr lang="en-US" altLang="zh-TW" dirty="0">
                <a:latin typeface="Times New Roman" panose="02020603050405020304" pitchFamily="18" charset="0"/>
                <a:cs typeface="Times New Roman" panose="02020603050405020304" pitchFamily="18" charset="0"/>
              </a:rPr>
              <a:t>and other </a:t>
            </a:r>
            <a:r>
              <a:rPr lang="en-US" altLang="zh-TW" dirty="0" smtClean="0">
                <a:latin typeface="Times New Roman" panose="02020603050405020304" pitchFamily="18" charset="0"/>
                <a:cs typeface="Times New Roman" panose="02020603050405020304" pitchFamily="18" charset="0"/>
              </a:rPr>
              <a:t>light</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sources </a:t>
            </a:r>
            <a:r>
              <a:rPr lang="en-US" altLang="zh-TW" dirty="0">
                <a:latin typeface="Times New Roman" panose="02020603050405020304" pitchFamily="18" charset="0"/>
                <a:cs typeface="Times New Roman" panose="02020603050405020304" pitchFamily="18" charset="0"/>
              </a:rPr>
              <a:t>emit </a:t>
            </a:r>
            <a:r>
              <a:rPr lang="en-US" altLang="zh-TW" dirty="0" smtClean="0">
                <a:latin typeface="Times New Roman" panose="02020603050405020304" pitchFamily="18" charset="0"/>
                <a:cs typeface="Times New Roman" panose="02020603050405020304" pitchFamily="18" charset="0"/>
              </a:rPr>
              <a:t>some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infrared </a:t>
            </a:r>
            <a:r>
              <a:rPr lang="en-US" altLang="zh-TW" dirty="0">
                <a:latin typeface="Times New Roman" panose="02020603050405020304" pitchFamily="18" charset="0"/>
                <a:cs typeface="Times New Roman" panose="02020603050405020304" pitchFamily="18" charset="0"/>
              </a:rPr>
              <a:t>light, and </a:t>
            </a:r>
            <a:r>
              <a:rPr lang="en-US" altLang="zh-TW" dirty="0" smtClean="0">
                <a:latin typeface="Times New Roman" panose="02020603050405020304" pitchFamily="18" charset="0"/>
                <a:cs typeface="Times New Roman" panose="02020603050405020304" pitchFamily="18" charset="0"/>
              </a:rPr>
              <a:t>may</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activate </a:t>
            </a:r>
            <a:r>
              <a:rPr lang="en-US" altLang="zh-TW" dirty="0">
                <a:latin typeface="Times New Roman" panose="02020603050405020304" pitchFamily="18" charset="0"/>
                <a:cs typeface="Times New Roman" panose="02020603050405020304" pitchFamily="18" charset="0"/>
              </a:rPr>
              <a:t>the </a:t>
            </a:r>
            <a:r>
              <a:rPr lang="en-US" altLang="zh-TW" dirty="0" smtClean="0">
                <a:latin typeface="Times New Roman" panose="02020603050405020304" pitchFamily="18" charset="0"/>
                <a:cs typeface="Times New Roman" panose="02020603050405020304" pitchFamily="18" charset="0"/>
              </a:rPr>
              <a:t>infrared</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detector</a:t>
            </a:r>
            <a:r>
              <a:rPr lang="en-US" altLang="zh-TW" dirty="0">
                <a:latin typeface="Times New Roman" panose="02020603050405020304" pitchFamily="18" charset="0"/>
                <a:cs typeface="Times New Roman" panose="02020603050405020304" pitchFamily="18" charset="0"/>
              </a:rPr>
              <a:t>. See if you </a:t>
            </a:r>
            <a:r>
              <a:rPr lang="en-US" altLang="zh-TW" dirty="0" smtClean="0">
                <a:latin typeface="Times New Roman" panose="02020603050405020304" pitchFamily="18" charset="0"/>
                <a:cs typeface="Times New Roman" panose="02020603050405020304" pitchFamily="18" charset="0"/>
              </a:rPr>
              <a:t>can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activate </a:t>
            </a:r>
            <a:r>
              <a:rPr lang="en-US" altLang="zh-TW" dirty="0">
                <a:latin typeface="Times New Roman" panose="02020603050405020304" pitchFamily="18" charset="0"/>
                <a:cs typeface="Times New Roman" panose="02020603050405020304" pitchFamily="18" charset="0"/>
              </a:rPr>
              <a:t>it without </a:t>
            </a:r>
            <a:r>
              <a:rPr lang="en-US" altLang="zh-TW" dirty="0" smtClean="0">
                <a:latin typeface="Times New Roman" panose="02020603050405020304" pitchFamily="18" charset="0"/>
                <a:cs typeface="Times New Roman" panose="02020603050405020304" pitchFamily="18" charset="0"/>
              </a:rPr>
              <a:t>a</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remote </a:t>
            </a:r>
            <a:r>
              <a:rPr lang="en-US" altLang="zh-TW" dirty="0">
                <a:latin typeface="Times New Roman" panose="02020603050405020304" pitchFamily="18" charset="0"/>
                <a:cs typeface="Times New Roman" panose="02020603050405020304" pitchFamily="18" charset="0"/>
              </a:rPr>
              <a:t>control.</a:t>
            </a:r>
            <a:endParaRPr lang="zh-TW" altLang="en-US" dirty="0">
              <a:latin typeface="Times New Roman" panose="02020603050405020304" pitchFamily="18" charset="0"/>
              <a:cs typeface="Times New Roman" panose="02020603050405020304" pitchFamily="18" charset="0"/>
            </a:endParaRPr>
          </a:p>
        </p:txBody>
      </p:sp>
      <p:sp>
        <p:nvSpPr>
          <p:cNvPr id="6" name="矩形 5"/>
          <p:cNvSpPr/>
          <p:nvPr/>
        </p:nvSpPr>
        <p:spPr>
          <a:xfrm>
            <a:off x="142876" y="571480"/>
            <a:ext cx="8850812" cy="2200602"/>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3366FF"/>
            </a:solidFill>
          </a:ln>
        </p:spPr>
        <p:txBody>
          <a:bodyPr wrap="square">
            <a:spAutoFit/>
          </a:bodyPr>
          <a:lstStyle/>
          <a:p>
            <a:pPr marL="263525" indent="-263525">
              <a:spcBef>
                <a:spcPts val="200"/>
              </a:spcBef>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電路連接如圖，</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Times New Roman" pitchFamily="18" charset="0"/>
                <a:ea typeface="DFKai-SB" pitchFamily="65" charset="-120"/>
                <a:cs typeface="Times New Roman" pitchFamily="18" charset="0"/>
              </a:rPr>
              <a:t>取最低電阻值</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即滑桿滑到至</a:t>
            </a:r>
            <a:r>
              <a:rPr lang="en-US" altLang="zh-TW" sz="2200" dirty="0" smtClean="0">
                <a:latin typeface="Times New Roman" pitchFamily="18" charset="0"/>
                <a:ea typeface="DFKai-SB" pitchFamily="65" charset="-120"/>
                <a:cs typeface="Times New Roman" pitchFamily="18" charset="0"/>
              </a:rPr>
              <a:t>U24</a:t>
            </a:r>
            <a:r>
              <a:rPr lang="zh-TW" altLang="en-US" sz="2200" dirty="0" smtClean="0">
                <a:latin typeface="Times New Roman" pitchFamily="18" charset="0"/>
                <a:ea typeface="DFKai-SB" pitchFamily="65" charset="-120"/>
                <a:cs typeface="Times New Roman" pitchFamily="18" charset="0"/>
              </a:rPr>
              <a:t>一側</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啟動電路。</a:t>
            </a:r>
          </a:p>
          <a:p>
            <a:pPr marL="263525" indent="-263525">
              <a:spcBef>
                <a:spcPts val="200"/>
              </a:spcBef>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將家用紅外光遙控器的紅外線發光源對著電路中</a:t>
            </a:r>
            <a:r>
              <a:rPr lang="en-US" altLang="zh-TW" sz="2200" dirty="0" smtClean="0">
                <a:latin typeface="Times New Roman" pitchFamily="18" charset="0"/>
                <a:ea typeface="DFKai-SB" pitchFamily="65" charset="-120"/>
                <a:cs typeface="Times New Roman" pitchFamily="18" charset="0"/>
              </a:rPr>
              <a:t>U24</a:t>
            </a:r>
            <a:r>
              <a:rPr lang="zh-TW" altLang="en-US" sz="2200" dirty="0" smtClean="0">
                <a:latin typeface="Times New Roman" pitchFamily="18" charset="0"/>
                <a:ea typeface="DFKai-SB" pitchFamily="65" charset="-120"/>
                <a:cs typeface="Times New Roman" pitchFamily="18" charset="0"/>
              </a:rPr>
              <a:t>紅外探測器，按下遙控器上任一鍵，即會觸發電路中的</a:t>
            </a:r>
            <a:r>
              <a:rPr lang="en-US" altLang="zh-TW" sz="2200" dirty="0" smtClean="0">
                <a:latin typeface="Times New Roman" pitchFamily="18" charset="0"/>
                <a:ea typeface="DFKai-SB" pitchFamily="65" charset="-120"/>
                <a:cs typeface="Times New Roman" pitchFamily="18" charset="0"/>
              </a:rPr>
              <a:t>SP</a:t>
            </a:r>
            <a:r>
              <a:rPr lang="zh-TW" altLang="en-US" sz="2200" dirty="0" smtClean="0">
                <a:latin typeface="Times New Roman" pitchFamily="18" charset="0"/>
                <a:ea typeface="DFKai-SB" pitchFamily="65" charset="-120"/>
                <a:cs typeface="Times New Roman" pitchFamily="18" charset="0"/>
              </a:rPr>
              <a:t>發生警報聲響。</a:t>
            </a:r>
            <a:endParaRPr lang="en-US" altLang="zh-TW" sz="2200" dirty="0" smtClean="0">
              <a:latin typeface="Times New Roman" pitchFamily="18" charset="0"/>
              <a:ea typeface="DFKai-SB" pitchFamily="65" charset="-120"/>
              <a:cs typeface="Times New Roman" pitchFamily="18" charset="0"/>
            </a:endParaRPr>
          </a:p>
          <a:p>
            <a:pPr marL="263525" lvl="0" indent="-263525">
              <a:spcBef>
                <a:spcPts val="200"/>
              </a:spcBef>
              <a:buFont typeface="Wingdings" pitchFamily="2" charset="2"/>
              <a:buAutoNum type="circleNumWdWhitePlain"/>
            </a:pPr>
            <a:r>
              <a:rPr lang="zh-TW" altLang="en-US" sz="2200" b="1" dirty="0" smtClean="0">
                <a:latin typeface="Times New Roman" pitchFamily="18" charset="0"/>
                <a:ea typeface="DFKai-SB" pitchFamily="65" charset="-120"/>
                <a:cs typeface="Times New Roman" pitchFamily="18" charset="0"/>
              </a:rPr>
              <a:t>調變</a:t>
            </a:r>
            <a:r>
              <a:rPr lang="en-US" altLang="zh-TW" sz="2200" b="1" dirty="0" smtClean="0">
                <a:latin typeface="Times New Roman" pitchFamily="18" charset="0"/>
                <a:ea typeface="DFKai-SB" pitchFamily="65" charset="-120"/>
                <a:cs typeface="Times New Roman" pitchFamily="18" charset="0"/>
              </a:rPr>
              <a:t>RV</a:t>
            </a:r>
            <a:r>
              <a:rPr lang="zh-TW" altLang="en-US" sz="2200" b="1" dirty="0" smtClean="0">
                <a:latin typeface="Times New Roman" pitchFamily="18" charset="0"/>
                <a:ea typeface="DFKai-SB" pitchFamily="65" charset="-120"/>
                <a:cs typeface="Times New Roman" pitchFamily="18" charset="0"/>
              </a:rPr>
              <a:t>的電阻值</a:t>
            </a:r>
            <a:r>
              <a:rPr lang="en-US" altLang="zh-TW" sz="2200" b="1" dirty="0" smtClean="0">
                <a:latin typeface="Times New Roman" pitchFamily="18" charset="0"/>
                <a:ea typeface="DFKai-SB" pitchFamily="65" charset="-120"/>
                <a:cs typeface="Times New Roman" pitchFamily="18" charset="0"/>
              </a:rPr>
              <a:t>(</a:t>
            </a:r>
            <a:r>
              <a:rPr lang="zh-TW" altLang="en-US" sz="2200" b="1" dirty="0" smtClean="0">
                <a:latin typeface="Times New Roman" pitchFamily="18" charset="0"/>
                <a:ea typeface="DFKai-SB" pitchFamily="65" charset="-120"/>
                <a:cs typeface="Times New Roman" pitchFamily="18" charset="0"/>
              </a:rPr>
              <a:t>僅能小範圍內變化</a:t>
            </a:r>
            <a:r>
              <a:rPr lang="en-US" altLang="zh-TW" sz="2200" b="1"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，看看警報聲可以響多久。</a:t>
            </a:r>
            <a:endParaRPr lang="en-US" altLang="zh-TW" sz="2200" dirty="0" smtClean="0">
              <a:latin typeface="Times New Roman" pitchFamily="18" charset="0"/>
              <a:ea typeface="DFKai-SB" pitchFamily="65" charset="-120"/>
              <a:cs typeface="Times New Roman" pitchFamily="18" charset="0"/>
            </a:endParaRPr>
          </a:p>
          <a:p>
            <a:pPr marL="263525" lvl="0" indent="-263525">
              <a:spcBef>
                <a:spcPts val="200"/>
              </a:spcBef>
              <a:buFont typeface="Wingdings" pitchFamily="2" charset="2"/>
              <a:buAutoNum type="circleNumWdWhitePlain"/>
            </a:pPr>
            <a:r>
              <a:rPr lang="zh-TW" altLang="en-US" sz="2200" dirty="0" smtClean="0">
                <a:solidFill>
                  <a:srgbClr val="FF0000"/>
                </a:solidFill>
                <a:latin typeface="Times New Roman" pitchFamily="18" charset="0"/>
                <a:ea typeface="DFKai-SB" pitchFamily="65" charset="-120"/>
                <a:cs typeface="Times New Roman" pitchFamily="18" charset="0"/>
              </a:rPr>
              <a:t>若以 </a:t>
            </a:r>
            <a:r>
              <a:rPr lang="en-US" altLang="zh-TW" sz="2200" b="1" dirty="0" smtClean="0">
                <a:solidFill>
                  <a:srgbClr val="FF0000"/>
                </a:solidFill>
                <a:latin typeface="Times New Roman" pitchFamily="18" charset="0"/>
                <a:ea typeface="DFKai-SB" pitchFamily="65" charset="-120"/>
                <a:cs typeface="Times New Roman" pitchFamily="18" charset="0"/>
              </a:rPr>
              <a:t>R3</a:t>
            </a:r>
            <a:r>
              <a:rPr lang="zh-TW" altLang="en-US" sz="2200" b="1" dirty="0" smtClean="0">
                <a:solidFill>
                  <a:srgbClr val="FF0000"/>
                </a:solidFill>
                <a:latin typeface="Times New Roman" pitchFamily="18" charset="0"/>
                <a:ea typeface="DFKai-SB" pitchFamily="65" charset="-120"/>
                <a:cs typeface="Times New Roman" pitchFamily="18" charset="0"/>
              </a:rPr>
              <a:t>電阻</a:t>
            </a:r>
            <a:r>
              <a:rPr lang="en-US" altLang="zh-TW" sz="2200" b="1" dirty="0" smtClean="0">
                <a:solidFill>
                  <a:srgbClr val="FF0000"/>
                </a:solidFill>
                <a:latin typeface="Times New Roman" pitchFamily="18" charset="0"/>
                <a:ea typeface="DFKai-SB" pitchFamily="65" charset="-120"/>
                <a:cs typeface="Times New Roman" pitchFamily="18" charset="0"/>
              </a:rPr>
              <a:t>(5.1kΩ)</a:t>
            </a:r>
            <a:r>
              <a:rPr lang="zh-TW" altLang="en-US" sz="2200" b="1" dirty="0" smtClean="0">
                <a:solidFill>
                  <a:srgbClr val="FF0000"/>
                </a:solidFill>
                <a:latin typeface="Times New Roman" pitchFamily="18" charset="0"/>
                <a:ea typeface="DFKai-SB" pitchFamily="65" charset="-120"/>
                <a:cs typeface="Times New Roman" pitchFamily="18" charset="0"/>
              </a:rPr>
              <a:t> 取代</a:t>
            </a:r>
            <a:r>
              <a:rPr lang="en-US" altLang="zh-TW" sz="2200" b="1" dirty="0" smtClean="0">
                <a:solidFill>
                  <a:srgbClr val="FF0000"/>
                </a:solidFill>
                <a:latin typeface="Times New Roman" pitchFamily="18" charset="0"/>
                <a:ea typeface="DFKai-SB" pitchFamily="65" charset="-120"/>
                <a:cs typeface="Times New Roman" pitchFamily="18" charset="0"/>
              </a:rPr>
              <a:t>R1</a:t>
            </a:r>
            <a:r>
              <a:rPr lang="zh-TW" altLang="en-US" sz="2200" b="1" dirty="0" smtClean="0">
                <a:solidFill>
                  <a:srgbClr val="FF0000"/>
                </a:solidFill>
                <a:latin typeface="Times New Roman" pitchFamily="18" charset="0"/>
                <a:ea typeface="DFKai-SB" pitchFamily="65" charset="-120"/>
                <a:cs typeface="Times New Roman" pitchFamily="18" charset="0"/>
              </a:rPr>
              <a:t>電阻</a:t>
            </a:r>
            <a:r>
              <a:rPr lang="en-US" altLang="zh-TW" sz="2200" b="1" dirty="0" smtClean="0">
                <a:solidFill>
                  <a:srgbClr val="FF0000"/>
                </a:solidFill>
                <a:latin typeface="Times New Roman" pitchFamily="18" charset="0"/>
                <a:ea typeface="DFKai-SB" pitchFamily="65" charset="-120"/>
                <a:cs typeface="Times New Roman" pitchFamily="18" charset="0"/>
              </a:rPr>
              <a:t>(100</a:t>
            </a:r>
            <a:r>
              <a:rPr lang="zh-TW" altLang="en-US" sz="2200" b="1" dirty="0" smtClean="0">
                <a:solidFill>
                  <a:srgbClr val="FF0000"/>
                </a:solidFill>
                <a:latin typeface="Times New Roman" pitchFamily="18" charset="0"/>
                <a:ea typeface="DFKai-SB" pitchFamily="65" charset="-120"/>
                <a:cs typeface="Times New Roman" pitchFamily="18" charset="0"/>
              </a:rPr>
              <a:t> </a:t>
            </a:r>
            <a:r>
              <a:rPr lang="en-US" altLang="zh-TW" sz="2200" b="1" dirty="0" err="1" smtClean="0">
                <a:solidFill>
                  <a:srgbClr val="FF0000"/>
                </a:solidFill>
                <a:latin typeface="Times New Roman" pitchFamily="18" charset="0"/>
                <a:ea typeface="DFKai-SB" pitchFamily="65" charset="-120"/>
                <a:cs typeface="Times New Roman" pitchFamily="18" charset="0"/>
              </a:rPr>
              <a:t>kΩ</a:t>
            </a:r>
            <a:r>
              <a:rPr lang="zh-TW" altLang="en-US" sz="2200" b="1" dirty="0" smtClean="0">
                <a:solidFill>
                  <a:srgbClr val="FF0000"/>
                </a:solidFill>
                <a:latin typeface="Times New Roman" pitchFamily="18" charset="0"/>
                <a:ea typeface="DFKai-SB" pitchFamily="65" charset="-120"/>
                <a:cs typeface="Times New Roman" pitchFamily="18" charset="0"/>
              </a:rPr>
              <a:t> </a:t>
            </a:r>
            <a:r>
              <a:rPr lang="en-US" altLang="zh-TW" sz="2200" b="1" dirty="0" smtClean="0">
                <a:solidFill>
                  <a:srgbClr val="FF0000"/>
                </a:solidFill>
                <a:latin typeface="Times New Roman" pitchFamily="18" charset="0"/>
                <a:ea typeface="DFKai-SB" pitchFamily="65" charset="-120"/>
                <a:cs typeface="Times New Roman" pitchFamily="18" charset="0"/>
              </a:rPr>
              <a:t>)</a:t>
            </a:r>
            <a:r>
              <a:rPr lang="zh-TW" altLang="en-US" sz="2200" dirty="0" smtClean="0">
                <a:solidFill>
                  <a:srgbClr val="FF0000"/>
                </a:solidFill>
                <a:latin typeface="Times New Roman" pitchFamily="18" charset="0"/>
                <a:ea typeface="DFKai-SB" pitchFamily="65" charset="-120"/>
                <a:cs typeface="Times New Roman" pitchFamily="18" charset="0"/>
              </a:rPr>
              <a:t>，警報聲響會略為不同</a:t>
            </a:r>
            <a:r>
              <a:rPr lang="en-US" altLang="zh-TW" sz="2200" dirty="0" smtClean="0">
                <a:solidFill>
                  <a:srgbClr val="FF0000"/>
                </a:solidFill>
                <a:latin typeface="Times New Roman" pitchFamily="18" charset="0"/>
                <a:ea typeface="DFKai-SB" pitchFamily="65" charset="-120"/>
                <a:cs typeface="Times New Roman" pitchFamily="18" charset="0"/>
              </a:rPr>
              <a:t>,</a:t>
            </a:r>
            <a:r>
              <a:rPr lang="zh-TW" altLang="en-US" sz="2200" dirty="0" smtClean="0">
                <a:solidFill>
                  <a:srgbClr val="FF0000"/>
                </a:solidFill>
                <a:latin typeface="Times New Roman" pitchFamily="18" charset="0"/>
                <a:ea typeface="DFKai-SB" pitchFamily="65" charset="-120"/>
                <a:cs typeface="Times New Roman" pitchFamily="18" charset="0"/>
              </a:rPr>
              <a:t>但</a:t>
            </a:r>
            <a:r>
              <a:rPr lang="en-US" altLang="zh-TW" sz="2200" b="1" dirty="0" smtClean="0">
                <a:solidFill>
                  <a:srgbClr val="FF0000"/>
                </a:solidFill>
                <a:latin typeface="Times New Roman" pitchFamily="18" charset="0"/>
                <a:ea typeface="DFKai-SB" pitchFamily="65" charset="-120"/>
                <a:cs typeface="Times New Roman" pitchFamily="18" charset="0"/>
              </a:rPr>
              <a:t>RV</a:t>
            </a:r>
            <a:r>
              <a:rPr lang="zh-TW" altLang="en-US" sz="2200" b="1" dirty="0" smtClean="0">
                <a:solidFill>
                  <a:srgbClr val="FF0000"/>
                </a:solidFill>
                <a:latin typeface="Times New Roman" pitchFamily="18" charset="0"/>
                <a:ea typeface="DFKai-SB" pitchFamily="65" charset="-120"/>
                <a:cs typeface="Times New Roman" pitchFamily="18" charset="0"/>
              </a:rPr>
              <a:t>電阻的變化範圍可比較大些</a:t>
            </a:r>
            <a:r>
              <a:rPr lang="zh-TW" altLang="en-US" sz="2200" dirty="0" smtClean="0">
                <a:solidFill>
                  <a:srgbClr val="FF0000"/>
                </a:solidFill>
                <a:latin typeface="Times New Roman" pitchFamily="18" charset="0"/>
                <a:ea typeface="DFKai-SB" pitchFamily="65" charset="-120"/>
                <a:cs typeface="Times New Roman" pitchFamily="18" charset="0"/>
              </a:rPr>
              <a:t>。</a:t>
            </a:r>
            <a:endParaRPr lang="en-US" altLang="zh-TW" sz="2200" dirty="0" smtClean="0">
              <a:solidFill>
                <a:srgbClr val="FF0000"/>
              </a:solidFill>
              <a:latin typeface="Times New Roman" pitchFamily="18" charset="0"/>
              <a:ea typeface="DFKai-SB" pitchFamily="65" charset="-120"/>
              <a:cs typeface="Times New Roman" pitchFamily="18" charset="0"/>
            </a:endParaRPr>
          </a:p>
        </p:txBody>
      </p:sp>
      <p:sp>
        <p:nvSpPr>
          <p:cNvPr id="8" name="矩形 7"/>
          <p:cNvSpPr/>
          <p:nvPr/>
        </p:nvSpPr>
        <p:spPr>
          <a:xfrm>
            <a:off x="9501222" y="2928934"/>
            <a:ext cx="3664665" cy="2123658"/>
          </a:xfrm>
          <a:prstGeom prst="rect">
            <a:avLst/>
          </a:prstGeom>
        </p:spPr>
        <p:txBody>
          <a:bodyPr wrap="square">
            <a:spAutoFit/>
          </a:bodyPr>
          <a:lstStyle/>
          <a:p>
            <a:pPr marL="263525" lvl="0" indent="-263525">
              <a:buFont typeface="Wingdings" pitchFamily="2" charset="2"/>
              <a:buAutoNum type="circleNumWdWhitePlain"/>
            </a:pPr>
            <a:r>
              <a:rPr lang="zh-TW" altLang="en-US" sz="2200" dirty="0" smtClean="0">
                <a:solidFill>
                  <a:prstClr val="black"/>
                </a:solidFill>
                <a:latin typeface="Times New Roman" pitchFamily="18" charset="0"/>
                <a:ea typeface="DFKai-SB" pitchFamily="65" charset="-120"/>
                <a:cs typeface="Times New Roman" pitchFamily="18" charset="0"/>
              </a:rPr>
              <a:t>有時雖沒有遙控器，但陽光或某些室內燈光會有紅外線存在。如果會發生此情況，建議可移動到一個較黑暗的房間，再進行實驗。</a:t>
            </a:r>
            <a:endParaRPr lang="zh-TW" altLang="en-US" sz="2200" dirty="0">
              <a:solidFill>
                <a:prstClr val="black"/>
              </a:solidFill>
              <a:latin typeface="Times New Roman" pitchFamily="18" charset="0"/>
              <a:ea typeface="DFKai-SB" pitchFamily="65" charset="-120"/>
              <a:cs typeface="Times New Roman" pitchFamily="18" charset="0"/>
            </a:endParaRPr>
          </a:p>
        </p:txBody>
      </p:sp>
      <p:grpSp>
        <p:nvGrpSpPr>
          <p:cNvPr id="11" name="群組 10"/>
          <p:cNvGrpSpPr/>
          <p:nvPr/>
        </p:nvGrpSpPr>
        <p:grpSpPr>
          <a:xfrm>
            <a:off x="142844" y="2857496"/>
            <a:ext cx="8829510" cy="3929090"/>
            <a:chOff x="285720" y="2714620"/>
            <a:chExt cx="8501122" cy="4105259"/>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t="3363" r="1264"/>
            <a:stretch>
              <a:fillRect/>
            </a:stretch>
          </p:blipFill>
          <p:spPr bwMode="auto">
            <a:xfrm>
              <a:off x="285720" y="2714620"/>
              <a:ext cx="8501122" cy="4105259"/>
            </a:xfrm>
            <a:prstGeom prst="rect">
              <a:avLst/>
            </a:prstGeom>
            <a:noFill/>
            <a:ln>
              <a:solidFill>
                <a:srgbClr val="FF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矩形 8"/>
            <p:cNvSpPr/>
            <p:nvPr/>
          </p:nvSpPr>
          <p:spPr>
            <a:xfrm>
              <a:off x="405394" y="2743138"/>
              <a:ext cx="1237648" cy="400110"/>
            </a:xfrm>
            <a:prstGeom prst="rect">
              <a:avLst/>
            </a:prstGeom>
            <a:solidFill>
              <a:schemeClr val="bg1"/>
            </a:solidFill>
            <a:ln>
              <a:noFill/>
            </a:ln>
          </p:spPr>
          <p:txBody>
            <a:bodyPr wrap="square">
              <a:spAutoFit/>
            </a:bodyPr>
            <a:lstStyle/>
            <a:p>
              <a:pPr lvl="0" algn="just"/>
              <a:endParaRPr lang="en-US" altLang="zh-TW" sz="2000" dirty="0" smtClean="0">
                <a:solidFill>
                  <a:prstClr val="black"/>
                </a:solidFill>
                <a:latin typeface="Times New Roman" pitchFamily="18" charset="0"/>
                <a:ea typeface="DFKai-SB" pitchFamily="65" charset="-120"/>
                <a:cs typeface="Times New Roman" pitchFamily="18" charset="0"/>
              </a:endParaRPr>
            </a:p>
          </p:txBody>
        </p:sp>
      </p:grpSp>
    </p:spTree>
    <p:extLst>
      <p:ext uri="{BB962C8B-B14F-4D97-AF65-F5344CB8AC3E}">
        <p14:creationId xmlns:p14="http://schemas.microsoft.com/office/powerpoint/2010/main" xmlns="" val="2620632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85950" y="2343167"/>
            <a:ext cx="7286644" cy="43719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矩形 1"/>
          <p:cNvSpPr/>
          <p:nvPr/>
        </p:nvSpPr>
        <p:spPr>
          <a:xfrm>
            <a:off x="1071538" y="0"/>
            <a:ext cx="8072462" cy="646331"/>
          </a:xfrm>
          <a:prstGeom prst="rect">
            <a:avLst/>
          </a:prstGeom>
          <a:effectLst/>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43</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光子紅外偵測器</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(Photo </a:t>
            </a:r>
            <a:r>
              <a:rPr lang="en-US" altLang="zh-TW"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Infrared </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Detector)</a:t>
            </a:r>
            <a:endParaRPr lang="zh-TW"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137786" y="571480"/>
            <a:ext cx="8993688" cy="1631216"/>
          </a:xfrm>
          <a:prstGeom prst="rect">
            <a:avLst/>
          </a:prstGeom>
          <a:gradFill>
            <a:gsLst>
              <a:gs pos="0">
                <a:schemeClr val="accent3">
                  <a:lumMod val="20000"/>
                  <a:lumOff val="80000"/>
                </a:schemeClr>
              </a:gs>
              <a:gs pos="60000">
                <a:schemeClr val="bg1"/>
              </a:gs>
              <a:gs pos="100000">
                <a:schemeClr val="accent1">
                  <a:tint val="23500"/>
                  <a:satMod val="160000"/>
                </a:schemeClr>
              </a:gs>
            </a:gsLst>
            <a:lin ang="5400000" scaled="0"/>
          </a:gradFill>
          <a:ln>
            <a:solidFill>
              <a:srgbClr val="6699FF"/>
            </a:solidFill>
          </a:ln>
          <a:effectLst/>
        </p:spPr>
        <p:txBody>
          <a:bodyPr wrap="square" rtlCol="0">
            <a:spAutoFit/>
          </a:bodyPr>
          <a:lstStyle/>
          <a:p>
            <a:pPr marL="263525" indent="-263525">
              <a:buFont typeface="Wingdings" pitchFamily="2" charset="2"/>
              <a:buAutoNum type="circleNumWdWhitePlain"/>
            </a:pPr>
            <a:r>
              <a:rPr lang="zh-TW" altLang="en-US" sz="2000" dirty="0" smtClean="0">
                <a:latin typeface="Times New Roman" pitchFamily="18" charset="0"/>
                <a:ea typeface="DFKai-SB" pitchFamily="65" charset="-120"/>
                <a:cs typeface="Times New Roman" pitchFamily="18" charset="0"/>
              </a:rPr>
              <a:t>如圖，將前述固定光纖束用的基座置放於感光電晶體</a:t>
            </a:r>
            <a:r>
              <a:rPr lang="en-US" altLang="zh-TW" sz="2000" dirty="0" smtClean="0">
                <a:latin typeface="Times New Roman" pitchFamily="18" charset="0"/>
                <a:ea typeface="DFKai-SB" pitchFamily="65" charset="-120"/>
                <a:cs typeface="Times New Roman" pitchFamily="18" charset="0"/>
              </a:rPr>
              <a:t>Q4</a:t>
            </a:r>
            <a:r>
              <a:rPr lang="zh-TW" altLang="en-US" sz="2000" dirty="0" smtClean="0">
                <a:latin typeface="Times New Roman" pitchFamily="18" charset="0"/>
                <a:ea typeface="DFKai-SB" pitchFamily="65" charset="-120"/>
                <a:cs typeface="Times New Roman" pitchFamily="18" charset="0"/>
              </a:rPr>
              <a:t>上方。</a:t>
            </a:r>
          </a:p>
          <a:p>
            <a:pPr marL="263525" indent="-263525">
              <a:buFont typeface="Wingdings" pitchFamily="2" charset="2"/>
              <a:buAutoNum type="circleNumWdWhitePlain"/>
            </a:pPr>
            <a:r>
              <a:rPr lang="zh-TW" altLang="en-US" sz="2000" dirty="0" smtClean="0">
                <a:latin typeface="Times New Roman" pitchFamily="18" charset="0"/>
                <a:ea typeface="DFKai-SB" pitchFamily="65" charset="-120"/>
                <a:cs typeface="Times New Roman" pitchFamily="18" charset="0"/>
              </a:rPr>
              <a:t>調整</a:t>
            </a:r>
            <a:r>
              <a:rPr lang="en-US" altLang="zh-TW" sz="2000" dirty="0" smtClean="0">
                <a:latin typeface="Times New Roman" pitchFamily="18" charset="0"/>
                <a:ea typeface="DFKai-SB" pitchFamily="65" charset="-120"/>
                <a:cs typeface="Times New Roman" pitchFamily="18" charset="0"/>
              </a:rPr>
              <a:t>RV</a:t>
            </a:r>
            <a:r>
              <a:rPr lang="zh-TW" altLang="en-US" sz="2000" dirty="0" smtClean="0">
                <a:latin typeface="Times New Roman" pitchFamily="18" charset="0"/>
                <a:ea typeface="DFKai-SB" pitchFamily="65" charset="-120"/>
                <a:cs typeface="Times New Roman" pitchFamily="18" charset="0"/>
              </a:rPr>
              <a:t>的電阻值，使紅光</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D1</a:t>
            </a:r>
            <a:r>
              <a:rPr lang="zh-TW" altLang="en-US" sz="2000" dirty="0" smtClean="0">
                <a:latin typeface="Times New Roman" pitchFamily="18" charset="0"/>
                <a:ea typeface="DFKai-SB" pitchFamily="65" charset="-120"/>
                <a:cs typeface="Times New Roman" pitchFamily="18" charset="0"/>
              </a:rPr>
              <a:t>剛好不會亮。如果無法使</a:t>
            </a:r>
            <a:r>
              <a:rPr lang="en-US" altLang="zh-TW" sz="2000" dirty="0" smtClean="0">
                <a:latin typeface="Times New Roman" pitchFamily="18" charset="0"/>
                <a:ea typeface="DFKai-SB" pitchFamily="65" charset="-120"/>
                <a:cs typeface="Times New Roman" pitchFamily="18" charset="0"/>
              </a:rPr>
              <a:t>D1</a:t>
            </a:r>
            <a:r>
              <a:rPr lang="zh-TW" altLang="en-US" sz="2000" dirty="0" smtClean="0">
                <a:latin typeface="Times New Roman" pitchFamily="18" charset="0"/>
                <a:ea typeface="DFKai-SB" pitchFamily="65" charset="-120"/>
                <a:cs typeface="Times New Roman" pitchFamily="18" charset="0"/>
              </a:rPr>
              <a:t>不亮，請關閉或移去室內的光源。</a:t>
            </a:r>
            <a:endParaRPr lang="en-US" altLang="zh-TW" sz="2000" dirty="0" smtClean="0">
              <a:latin typeface="Times New Roman" pitchFamily="18" charset="0"/>
              <a:ea typeface="DFKai-SB" pitchFamily="65" charset="-120"/>
              <a:cs typeface="Times New Roman" pitchFamily="18" charset="0"/>
            </a:endParaRPr>
          </a:p>
          <a:p>
            <a:pPr marL="263525" indent="-263525">
              <a:buFont typeface="Wingdings" pitchFamily="2" charset="2"/>
              <a:buAutoNum type="circleNumWdWhitePlain"/>
            </a:pPr>
            <a:r>
              <a:rPr lang="zh-TW" altLang="en-US" sz="2000" dirty="0" smtClean="0">
                <a:latin typeface="Times New Roman" pitchFamily="18" charset="0"/>
                <a:ea typeface="DFKai-SB" pitchFamily="65" charset="-120"/>
                <a:cs typeface="Times New Roman" pitchFamily="18" charset="0"/>
              </a:rPr>
              <a:t>將家用紅外線遙控器直接對著插在</a:t>
            </a:r>
            <a:r>
              <a:rPr lang="en-US" altLang="zh-TW" sz="2000" dirty="0" smtClean="0">
                <a:latin typeface="Times New Roman" pitchFamily="18" charset="0"/>
                <a:ea typeface="DFKai-SB" pitchFamily="65" charset="-120"/>
                <a:cs typeface="Times New Roman" pitchFamily="18" charset="0"/>
              </a:rPr>
              <a:t>Q4</a:t>
            </a:r>
            <a:r>
              <a:rPr lang="zh-TW" altLang="en-US" sz="2000" dirty="0" smtClean="0">
                <a:latin typeface="Times New Roman" pitchFamily="18" charset="0"/>
                <a:ea typeface="DFKai-SB" pitchFamily="65" charset="-120"/>
                <a:cs typeface="Times New Roman" pitchFamily="18" charset="0"/>
              </a:rPr>
              <a:t>的基座後，然後按下遙控器上的任一按鈕，應立即可見到紅光色</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D1</a:t>
            </a:r>
            <a:r>
              <a:rPr lang="zh-TW" altLang="en-US" sz="2000" dirty="0" smtClean="0">
                <a:latin typeface="Times New Roman" pitchFamily="18" charset="0"/>
                <a:ea typeface="DFKai-SB" pitchFamily="65" charset="-120"/>
                <a:cs typeface="Times New Roman" pitchFamily="18" charset="0"/>
              </a:rPr>
              <a:t>被激活發光。</a:t>
            </a:r>
          </a:p>
        </p:txBody>
      </p:sp>
      <p:sp>
        <p:nvSpPr>
          <p:cNvPr id="6" name="矩形 5"/>
          <p:cNvSpPr/>
          <p:nvPr/>
        </p:nvSpPr>
        <p:spPr>
          <a:xfrm>
            <a:off x="500034" y="5072074"/>
            <a:ext cx="2242158" cy="1446550"/>
          </a:xfrm>
          <a:prstGeom prst="rect">
            <a:avLst/>
          </a:prstGeom>
          <a:solidFill>
            <a:srgbClr val="FFE7FF"/>
          </a:solidFill>
          <a:ln>
            <a:solidFill>
              <a:srgbClr val="FF99FF"/>
            </a:solidFill>
          </a:ln>
        </p:spPr>
        <p:txBody>
          <a:bodyPr wrap="square" lIns="36000" rIns="36000">
            <a:spAutoFit/>
          </a:bodyPr>
          <a:lstStyle/>
          <a:p>
            <a:pPr lvl="0" algn="ctr"/>
            <a:r>
              <a:rPr lang="en-US" altLang="zh-TW" sz="2200" b="1" dirty="0" smtClean="0">
                <a:solidFill>
                  <a:srgbClr val="C00000"/>
                </a:solidFill>
                <a:latin typeface="Times New Roman" pitchFamily="18" charset="0"/>
                <a:ea typeface="DFKai-SB" pitchFamily="65" charset="-120"/>
                <a:cs typeface="Times New Roman" pitchFamily="18" charset="0"/>
              </a:rPr>
              <a:t>U24</a:t>
            </a:r>
            <a:r>
              <a:rPr lang="zh-TW" altLang="en-US" sz="2200" b="1" dirty="0" smtClean="0">
                <a:solidFill>
                  <a:srgbClr val="C00000"/>
                </a:solidFill>
                <a:latin typeface="Times New Roman" pitchFamily="18" charset="0"/>
                <a:ea typeface="DFKai-SB" pitchFamily="65" charset="-120"/>
                <a:cs typeface="Times New Roman" pitchFamily="18" charset="0"/>
              </a:rPr>
              <a:t> 紅外感測器</a:t>
            </a:r>
            <a:r>
              <a:rPr lang="en-US" altLang="zh-TW" sz="2200" b="1" dirty="0" smtClean="0">
                <a:solidFill>
                  <a:srgbClr val="C00000"/>
                </a:solidFill>
                <a:latin typeface="Times New Roman" pitchFamily="18" charset="0"/>
                <a:ea typeface="DFKai-SB" pitchFamily="65" charset="-120"/>
                <a:cs typeface="Times New Roman" pitchFamily="18" charset="0"/>
              </a:rPr>
              <a:t>(infrared</a:t>
            </a:r>
            <a:r>
              <a:rPr lang="zh-TW" altLang="en-US" sz="2200" b="1" dirty="0" smtClean="0">
                <a:solidFill>
                  <a:srgbClr val="C00000"/>
                </a:solidFill>
                <a:latin typeface="Times New Roman" pitchFamily="18" charset="0"/>
                <a:ea typeface="DFKai-SB" pitchFamily="65" charset="-120"/>
                <a:cs typeface="Times New Roman" pitchFamily="18" charset="0"/>
              </a:rPr>
              <a:t> </a:t>
            </a:r>
            <a:r>
              <a:rPr lang="en-US" altLang="zh-TW" sz="2200" b="1" dirty="0" smtClean="0">
                <a:solidFill>
                  <a:srgbClr val="C00000"/>
                </a:solidFill>
                <a:latin typeface="Times New Roman" pitchFamily="18" charset="0"/>
                <a:ea typeface="DFKai-SB" pitchFamily="65" charset="-120"/>
                <a:cs typeface="Times New Roman" pitchFamily="18" charset="0"/>
              </a:rPr>
              <a:t>detector module)</a:t>
            </a:r>
            <a:r>
              <a:rPr lang="zh-TW" altLang="en-US" sz="2200" dirty="0" smtClean="0">
                <a:solidFill>
                  <a:prstClr val="black"/>
                </a:solidFill>
                <a:latin typeface="Times New Roman" pitchFamily="18" charset="0"/>
                <a:ea typeface="DFKai-SB" pitchFamily="65" charset="-120"/>
                <a:cs typeface="Times New Roman" pitchFamily="18" charset="0"/>
              </a:rPr>
              <a:t>被設計成只能偵測紅外光。</a:t>
            </a:r>
            <a:endParaRPr lang="en-US" altLang="zh-TW" sz="2200" dirty="0" smtClean="0">
              <a:solidFill>
                <a:prstClr val="black"/>
              </a:solidFill>
              <a:latin typeface="Times New Roman" pitchFamily="18" charset="0"/>
              <a:ea typeface="DFKai-SB" pitchFamily="65" charset="-120"/>
              <a:cs typeface="Times New Roman" pitchFamily="18" charset="0"/>
            </a:endParaRPr>
          </a:p>
        </p:txBody>
      </p:sp>
      <p:sp>
        <p:nvSpPr>
          <p:cNvPr id="7" name="矩形 6"/>
          <p:cNvSpPr/>
          <p:nvPr/>
        </p:nvSpPr>
        <p:spPr>
          <a:xfrm>
            <a:off x="112734" y="2285992"/>
            <a:ext cx="2294642" cy="1569660"/>
          </a:xfrm>
          <a:prstGeom prst="rect">
            <a:avLst/>
          </a:prstGeom>
          <a:solidFill>
            <a:srgbClr val="E1FFFF"/>
          </a:solidFill>
          <a:ln>
            <a:solidFill>
              <a:schemeClr val="tx2">
                <a:lumMod val="40000"/>
                <a:lumOff val="60000"/>
              </a:schemeClr>
            </a:solidFill>
          </a:ln>
        </p:spPr>
        <p:txBody>
          <a:bodyPr wrap="square" lIns="36000" rIns="36000">
            <a:spAutoFit/>
          </a:bodyPr>
          <a:lstStyle/>
          <a:p>
            <a:pPr lvl="0" algn="ctr"/>
            <a:r>
              <a:rPr lang="en-US" altLang="zh-TW" sz="2400" b="1" dirty="0" smtClean="0">
                <a:solidFill>
                  <a:srgbClr val="0000CC"/>
                </a:solidFill>
                <a:latin typeface="Times New Roman" pitchFamily="18" charset="0"/>
                <a:ea typeface="DFKai-SB" pitchFamily="65" charset="-120"/>
                <a:cs typeface="Times New Roman" pitchFamily="18" charset="0"/>
              </a:rPr>
              <a:t>Q4</a:t>
            </a:r>
            <a:r>
              <a:rPr lang="zh-TW" altLang="en-US" sz="2400" b="1" dirty="0" smtClean="0">
                <a:solidFill>
                  <a:srgbClr val="0000CC"/>
                </a:solidFill>
                <a:latin typeface="Times New Roman" pitchFamily="18" charset="0"/>
                <a:ea typeface="DFKai-SB" pitchFamily="65" charset="-120"/>
                <a:cs typeface="Times New Roman" pitchFamily="18" charset="0"/>
              </a:rPr>
              <a:t> 感光電晶體</a:t>
            </a:r>
            <a:r>
              <a:rPr lang="en-US" altLang="zh-TW" sz="2400" b="1" dirty="0" smtClean="0">
                <a:solidFill>
                  <a:srgbClr val="0000CC"/>
                </a:solidFill>
                <a:latin typeface="Times New Roman" pitchFamily="18" charset="0"/>
                <a:ea typeface="DFKai-SB" pitchFamily="65" charset="-120"/>
                <a:cs typeface="Times New Roman" pitchFamily="18" charset="0"/>
              </a:rPr>
              <a:t>(phototransistor) </a:t>
            </a:r>
          </a:p>
          <a:p>
            <a:pPr lvl="0" algn="ctr"/>
            <a:r>
              <a:rPr lang="zh-TW" altLang="en-US" sz="2400" dirty="0" smtClean="0">
                <a:solidFill>
                  <a:prstClr val="black"/>
                </a:solidFill>
                <a:latin typeface="Times New Roman" pitchFamily="18" charset="0"/>
                <a:ea typeface="DFKai-SB" pitchFamily="65" charset="-120"/>
                <a:cs typeface="Times New Roman" pitchFamily="18" charset="0"/>
              </a:rPr>
              <a:t>則可用以檢測可見光和紅外光。</a:t>
            </a:r>
            <a:endParaRPr lang="en-US" altLang="zh-TW" sz="2400" dirty="0" smtClean="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4232733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0100" y="71414"/>
            <a:ext cx="8143932" cy="523220"/>
          </a:xfrm>
          <a:prstGeom prst="rect">
            <a:avLst/>
          </a:prstGeom>
        </p:spPr>
        <p:txBody>
          <a:bodyPr wrap="square">
            <a:spAutoFit/>
          </a:bodyPr>
          <a:lstStyle/>
          <a:p>
            <a:pPr lvl="0"/>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(44)</a:t>
            </a:r>
            <a:r>
              <a:rPr lang="zh-TW" altLang="en-US" sz="28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光控音波感測器</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Photo </a:t>
            </a:r>
            <a:r>
              <a:rPr lang="en-US" altLang="zh-TW"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Audio Infrared </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Detector)</a:t>
            </a:r>
            <a:endParaRPr lang="zh-TW"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13097" y="2500306"/>
            <a:ext cx="7430903" cy="4309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214282" y="642918"/>
            <a:ext cx="8643998" cy="1785104"/>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tx2">
                <a:lumMod val="60000"/>
                <a:lumOff val="40000"/>
              </a:schemeClr>
            </a:solidFill>
          </a:ln>
          <a:effectLst/>
        </p:spPr>
        <p:txBody>
          <a:bodyPr wrap="square" lIns="36000" rIns="36000" rtlCol="0">
            <a:spAutoFit/>
          </a:bodyPr>
          <a:lstStyle/>
          <a:p>
            <a:pPr marL="263525" indent="-263525" algn="just">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如圖連接電路，並啟動電路。調整</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Times New Roman" pitchFamily="18" charset="0"/>
                <a:ea typeface="DFKai-SB" pitchFamily="65" charset="-120"/>
                <a:cs typeface="Times New Roman" pitchFamily="18" charset="0"/>
              </a:rPr>
              <a:t>的電阻值，使揚聲器</a:t>
            </a:r>
            <a:r>
              <a:rPr lang="en-US" altLang="zh-TW" sz="2200" dirty="0" smtClean="0">
                <a:latin typeface="Times New Roman" pitchFamily="18" charset="0"/>
                <a:ea typeface="DFKai-SB" pitchFamily="65" charset="-120"/>
                <a:cs typeface="Times New Roman" pitchFamily="18" charset="0"/>
              </a:rPr>
              <a:t>SP</a:t>
            </a:r>
            <a:r>
              <a:rPr lang="zh-TW" altLang="en-US" sz="2200" dirty="0" smtClean="0">
                <a:latin typeface="Times New Roman" pitchFamily="18" charset="0"/>
                <a:ea typeface="DFKai-SB" pitchFamily="65" charset="-120"/>
                <a:cs typeface="Times New Roman" pitchFamily="18" charset="0"/>
              </a:rPr>
              <a:t>剛好不會發出聲響。如果無論如何調動</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Times New Roman" pitchFamily="18" charset="0"/>
                <a:ea typeface="DFKai-SB" pitchFamily="65" charset="-120"/>
                <a:cs typeface="Times New Roman" pitchFamily="18" charset="0"/>
              </a:rPr>
              <a:t>電阻值，都無法使</a:t>
            </a:r>
            <a:r>
              <a:rPr lang="en-US" altLang="zh-TW" sz="2200" dirty="0" smtClean="0">
                <a:latin typeface="Times New Roman" pitchFamily="18" charset="0"/>
                <a:ea typeface="DFKai-SB" pitchFamily="65" charset="-120"/>
                <a:cs typeface="Times New Roman" pitchFamily="18" charset="0"/>
              </a:rPr>
              <a:t>SP</a:t>
            </a:r>
            <a:r>
              <a:rPr lang="zh-TW" altLang="en-US" sz="2200" dirty="0" smtClean="0">
                <a:latin typeface="Times New Roman" pitchFamily="18" charset="0"/>
                <a:ea typeface="DFKai-SB" pitchFamily="65" charset="-120"/>
                <a:cs typeface="Times New Roman" pitchFamily="18" charset="0"/>
              </a:rPr>
              <a:t>不發聲響的話，請關閉或移去室內的光源。</a:t>
            </a:r>
            <a:endParaRPr lang="en-US" altLang="zh-TW" sz="2200" dirty="0" smtClean="0">
              <a:latin typeface="Times New Roman" pitchFamily="18" charset="0"/>
              <a:ea typeface="DFKai-SB" pitchFamily="65" charset="-120"/>
              <a:cs typeface="Times New Roman" pitchFamily="18" charset="0"/>
            </a:endParaRPr>
          </a:p>
          <a:p>
            <a:pPr marL="263525" indent="-263525" algn="just">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將家用紅外線遙控器直接對著插在</a:t>
            </a:r>
            <a:r>
              <a:rPr lang="en-US" altLang="zh-TW" sz="2200" dirty="0" smtClean="0">
                <a:latin typeface="Times New Roman" pitchFamily="18" charset="0"/>
                <a:ea typeface="DFKai-SB" pitchFamily="65" charset="-120"/>
                <a:cs typeface="Times New Roman" pitchFamily="18" charset="0"/>
              </a:rPr>
              <a:t>Q4</a:t>
            </a:r>
            <a:r>
              <a:rPr lang="zh-TW" altLang="en-US" sz="2200" dirty="0" smtClean="0">
                <a:latin typeface="Times New Roman" pitchFamily="18" charset="0"/>
                <a:ea typeface="DFKai-SB" pitchFamily="65" charset="-120"/>
                <a:cs typeface="Times New Roman" pitchFamily="18" charset="0"/>
              </a:rPr>
              <a:t>上的基座後，然後按下遙控器上的任一按鈕，隨之應立即可聽到</a:t>
            </a:r>
            <a:r>
              <a:rPr lang="en-US" altLang="zh-TW" sz="2200" dirty="0" smtClean="0">
                <a:latin typeface="Times New Roman" pitchFamily="18" charset="0"/>
                <a:ea typeface="DFKai-SB" pitchFamily="65" charset="-120"/>
                <a:cs typeface="Times New Roman" pitchFamily="18" charset="0"/>
              </a:rPr>
              <a:t>SP</a:t>
            </a:r>
            <a:r>
              <a:rPr lang="zh-TW" altLang="en-US" sz="2200" dirty="0" smtClean="0">
                <a:latin typeface="Times New Roman" pitchFamily="18" charset="0"/>
                <a:ea typeface="DFKai-SB" pitchFamily="65" charset="-120"/>
                <a:cs typeface="Times New Roman" pitchFamily="18" charset="0"/>
              </a:rPr>
              <a:t>被激發出聲響。</a:t>
            </a:r>
            <a:endParaRPr lang="en-US" altLang="zh-TW" sz="2200" dirty="0" smtClean="0">
              <a:latin typeface="Times New Roman" pitchFamily="18" charset="0"/>
              <a:ea typeface="DFKai-SB" pitchFamily="65" charset="-120"/>
              <a:cs typeface="Times New Roman" pitchFamily="18" charset="0"/>
            </a:endParaRPr>
          </a:p>
        </p:txBody>
      </p:sp>
      <p:sp>
        <p:nvSpPr>
          <p:cNvPr id="5" name="矩形 4"/>
          <p:cNvSpPr/>
          <p:nvPr/>
        </p:nvSpPr>
        <p:spPr>
          <a:xfrm>
            <a:off x="118006" y="5069193"/>
            <a:ext cx="2668044" cy="1717393"/>
          </a:xfrm>
          <a:prstGeom prst="rect">
            <a:avLst/>
          </a:prstGeom>
          <a:solidFill>
            <a:srgbClr val="FFFFCC"/>
          </a:solidFill>
          <a:ln cmpd="sng">
            <a:solidFill>
              <a:schemeClr val="accent6">
                <a:lumMod val="60000"/>
                <a:lumOff val="40000"/>
              </a:schemeClr>
            </a:solidFill>
          </a:ln>
        </p:spPr>
        <p:txBody>
          <a:bodyPr wrap="square">
            <a:spAutoFit/>
          </a:bodyPr>
          <a:lstStyle/>
          <a:p>
            <a:pPr>
              <a:lnSpc>
                <a:spcPct val="120000"/>
              </a:lnSpc>
            </a:pPr>
            <a:r>
              <a:rPr lang="zh-TW" altLang="en-US" sz="2200" b="1" spc="-100" dirty="0" smtClean="0">
                <a:solidFill>
                  <a:srgbClr val="C00000"/>
                </a:solidFill>
                <a:latin typeface="Times New Roman" pitchFamily="18" charset="0"/>
                <a:ea typeface="DFKai-SB" pitchFamily="65" charset="-120"/>
                <a:cs typeface="Times New Roman" pitchFamily="18" charset="0"/>
              </a:rPr>
              <a:t>若以電容器</a:t>
            </a:r>
            <a:r>
              <a:rPr lang="en-US" altLang="zh-TW" sz="2200" b="1" spc="-100" dirty="0" smtClean="0">
                <a:solidFill>
                  <a:srgbClr val="C00000"/>
                </a:solidFill>
                <a:latin typeface="Times New Roman" pitchFamily="18" charset="0"/>
                <a:ea typeface="DFKai-SB" pitchFamily="65" charset="-120"/>
                <a:cs typeface="Times New Roman" pitchFamily="18" charset="0"/>
              </a:rPr>
              <a:t>C4 (100μF)</a:t>
            </a:r>
            <a:r>
              <a:rPr lang="zh-TW" altLang="en-US" sz="2200" b="1" spc="-100" dirty="0" smtClean="0">
                <a:solidFill>
                  <a:srgbClr val="C00000"/>
                </a:solidFill>
                <a:latin typeface="Times New Roman" pitchFamily="18" charset="0"/>
                <a:ea typeface="DFKai-SB" pitchFamily="65" charset="-120"/>
                <a:cs typeface="Times New Roman" pitchFamily="18" charset="0"/>
              </a:rPr>
              <a:t> 取代電容器</a:t>
            </a:r>
            <a:r>
              <a:rPr lang="en-US" altLang="zh-TW" sz="2200" b="1" spc="-100" dirty="0" smtClean="0">
                <a:solidFill>
                  <a:srgbClr val="C00000"/>
                </a:solidFill>
                <a:latin typeface="Times New Roman" pitchFamily="18" charset="0"/>
                <a:ea typeface="DFKai-SB" pitchFamily="65" charset="-120"/>
                <a:cs typeface="Times New Roman" pitchFamily="18" charset="0"/>
              </a:rPr>
              <a:t>C2 (0.1μF)</a:t>
            </a:r>
          </a:p>
          <a:p>
            <a:pPr marL="263525" indent="-263525">
              <a:lnSpc>
                <a:spcPct val="120000"/>
              </a:lnSpc>
            </a:pPr>
            <a:r>
              <a:rPr lang="zh-TW" altLang="en-US" sz="2200" b="1" spc="-100" dirty="0" smtClean="0">
                <a:solidFill>
                  <a:srgbClr val="0000CC"/>
                </a:solidFill>
                <a:latin typeface="Times New Roman" pitchFamily="18" charset="0"/>
                <a:ea typeface="DFKai-SB" pitchFamily="65" charset="-120"/>
                <a:cs typeface="Times New Roman" pitchFamily="18" charset="0"/>
                <a:sym typeface="Wingdings"/>
              </a:rPr>
              <a:t></a:t>
            </a:r>
            <a:r>
              <a:rPr lang="zh-TW" altLang="en-US" sz="2200" b="1" spc="-100" dirty="0" smtClean="0">
                <a:solidFill>
                  <a:srgbClr val="0000CC"/>
                </a:solidFill>
                <a:latin typeface="Times New Roman" pitchFamily="18" charset="0"/>
                <a:ea typeface="DFKai-SB" pitchFamily="65" charset="-120"/>
                <a:cs typeface="Times New Roman" pitchFamily="18" charset="0"/>
              </a:rPr>
              <a:t>揚聲器</a:t>
            </a:r>
            <a:r>
              <a:rPr lang="en-US" altLang="zh-TW" sz="2200" b="1" spc="-100" dirty="0" smtClean="0">
                <a:solidFill>
                  <a:srgbClr val="0000CC"/>
                </a:solidFill>
                <a:latin typeface="Times New Roman" pitchFamily="18" charset="0"/>
                <a:ea typeface="DFKai-SB" pitchFamily="65" charset="-120"/>
                <a:cs typeface="Times New Roman" pitchFamily="18" charset="0"/>
              </a:rPr>
              <a:t>SP</a:t>
            </a:r>
            <a:r>
              <a:rPr lang="zh-TW" altLang="en-US" sz="2200" b="1" spc="-100" dirty="0" smtClean="0">
                <a:solidFill>
                  <a:srgbClr val="0000CC"/>
                </a:solidFill>
                <a:latin typeface="Times New Roman" pitchFamily="18" charset="0"/>
                <a:ea typeface="DFKai-SB" pitchFamily="65" charset="-120"/>
                <a:cs typeface="Times New Roman" pitchFamily="18" charset="0"/>
              </a:rPr>
              <a:t>發出更長且更悅耳的聲響</a:t>
            </a:r>
            <a:r>
              <a:rPr lang="zh-TW" altLang="en-US" sz="2200" b="1" dirty="0" smtClean="0">
                <a:solidFill>
                  <a:srgbClr val="0000CC"/>
                </a:solidFill>
                <a:latin typeface="Times New Roman" pitchFamily="18" charset="0"/>
                <a:ea typeface="DFKai-SB" pitchFamily="65" charset="-120"/>
                <a:cs typeface="Times New Roman" pitchFamily="18" charset="0"/>
              </a:rPr>
              <a:t>喔</a:t>
            </a:r>
            <a:r>
              <a:rPr lang="zh-TW" altLang="en-US" dirty="0" smtClean="0">
                <a:latin typeface="Times New Roman" pitchFamily="18" charset="0"/>
                <a:ea typeface="DFKai-SB" pitchFamily="65" charset="-120"/>
                <a:cs typeface="Times New Roman" pitchFamily="18" charset="0"/>
              </a:rPr>
              <a:t>！</a:t>
            </a:r>
            <a:endParaRPr lang="zh-TW" altLang="en-US" dirty="0"/>
          </a:p>
        </p:txBody>
      </p:sp>
      <p:sp>
        <p:nvSpPr>
          <p:cNvPr id="6" name="圓角矩形 5"/>
          <p:cNvSpPr/>
          <p:nvPr/>
        </p:nvSpPr>
        <p:spPr>
          <a:xfrm>
            <a:off x="4786314" y="5000636"/>
            <a:ext cx="714380" cy="1785926"/>
          </a:xfrm>
          <a:prstGeom prst="roundRect">
            <a:avLst/>
          </a:prstGeom>
          <a:noFill/>
          <a:ln w="31750">
            <a:solidFill>
              <a:srgbClr val="800000"/>
            </a:solidFill>
            <a:prstDash val="dash"/>
          </a:ln>
          <a:effectLst/>
        </p:spPr>
        <p:txBody>
          <a:bodyPr wrap="square" rtlCol="0" anchor="ctr">
            <a:no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sp>
        <p:nvSpPr>
          <p:cNvPr id="7" name="矩形 6"/>
          <p:cNvSpPr/>
          <p:nvPr/>
        </p:nvSpPr>
        <p:spPr>
          <a:xfrm>
            <a:off x="71438" y="4241077"/>
            <a:ext cx="2428860" cy="830997"/>
          </a:xfrm>
          <a:prstGeom prst="rect">
            <a:avLst/>
          </a:prstGeom>
        </p:spPr>
        <p:txBody>
          <a:bodyPr wrap="square">
            <a:spAutoFit/>
          </a:bodyPr>
          <a:lstStyle/>
          <a:p>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(45)</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 </a:t>
            </a:r>
            <a:r>
              <a:rPr lang="en-US" altLang="zh-TW" sz="20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Photo Audio Infrared Detector II</a:t>
            </a:r>
            <a:endParaRPr lang="zh-TW" altLang="en-US" sz="2000" dirty="0"/>
          </a:p>
        </p:txBody>
      </p:sp>
    </p:spTree>
    <p:extLst>
      <p:ext uri="{BB962C8B-B14F-4D97-AF65-F5344CB8AC3E}">
        <p14:creationId xmlns:p14="http://schemas.microsoft.com/office/powerpoint/2010/main" xmlns="" val="17869088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42976" y="2422339"/>
            <a:ext cx="7526038" cy="43642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矩形 1"/>
          <p:cNvSpPr/>
          <p:nvPr/>
        </p:nvSpPr>
        <p:spPr>
          <a:xfrm>
            <a:off x="1187624" y="0"/>
            <a:ext cx="7848872" cy="646331"/>
          </a:xfrm>
          <a:prstGeom prst="rect">
            <a:avLst/>
          </a:prstGeom>
        </p:spPr>
        <p:txBody>
          <a:bodyPr wrap="square">
            <a:spAutoFit/>
          </a:bodyPr>
          <a:lstStyle/>
          <a:p>
            <a:r>
              <a:rPr lang="en-US" altLang="zh-TW" sz="3600" b="1" dirty="0">
                <a:solidFill>
                  <a:srgbClr val="0000CC"/>
                </a:solidFill>
                <a:latin typeface="Times New Roman" panose="02020603050405020304" pitchFamily="18" charset="0"/>
                <a:cs typeface="Times New Roman" panose="02020603050405020304" pitchFamily="18" charset="0"/>
              </a:rPr>
              <a:t>(45) Photo </a:t>
            </a:r>
            <a:r>
              <a:rPr lang="en-US" altLang="zh-TW" sz="3600" b="1" dirty="0" smtClean="0">
                <a:solidFill>
                  <a:srgbClr val="0000CC"/>
                </a:solidFill>
                <a:latin typeface="Times New Roman" panose="02020603050405020304" pitchFamily="18" charset="0"/>
                <a:cs typeface="Times New Roman" panose="02020603050405020304" pitchFamily="18" charset="0"/>
              </a:rPr>
              <a:t>Audio</a:t>
            </a:r>
            <a:r>
              <a:rPr lang="zh-TW" altLang="en-US" sz="3600" b="1" dirty="0" smtClean="0">
                <a:solidFill>
                  <a:srgbClr val="0000CC"/>
                </a:solidFill>
                <a:latin typeface="Times New Roman" panose="02020603050405020304" pitchFamily="18" charset="0"/>
                <a:cs typeface="Times New Roman" panose="02020603050405020304" pitchFamily="18" charset="0"/>
              </a:rPr>
              <a:t> </a:t>
            </a:r>
            <a:r>
              <a:rPr lang="en-US" altLang="zh-TW" sz="3600" b="1" dirty="0" smtClean="0">
                <a:solidFill>
                  <a:srgbClr val="0000CC"/>
                </a:solidFill>
                <a:latin typeface="Times New Roman" panose="02020603050405020304" pitchFamily="18" charset="0"/>
                <a:cs typeface="Times New Roman" panose="02020603050405020304" pitchFamily="18" charset="0"/>
              </a:rPr>
              <a:t>Infrared</a:t>
            </a:r>
            <a:r>
              <a:rPr lang="zh-TW" altLang="en-US" sz="3600" b="1" dirty="0" smtClean="0">
                <a:solidFill>
                  <a:srgbClr val="0000CC"/>
                </a:solidFill>
                <a:latin typeface="Times New Roman" panose="02020603050405020304" pitchFamily="18" charset="0"/>
                <a:cs typeface="Times New Roman" panose="02020603050405020304" pitchFamily="18" charset="0"/>
              </a:rPr>
              <a:t> </a:t>
            </a:r>
            <a:r>
              <a:rPr lang="en-US" altLang="zh-TW" sz="3600" b="1" dirty="0" smtClean="0">
                <a:solidFill>
                  <a:srgbClr val="0000CC"/>
                </a:solidFill>
                <a:latin typeface="Times New Roman" panose="02020603050405020304" pitchFamily="18" charset="0"/>
                <a:cs typeface="Times New Roman" panose="02020603050405020304" pitchFamily="18" charset="0"/>
              </a:rPr>
              <a:t>Detector</a:t>
            </a:r>
            <a:r>
              <a:rPr lang="zh-TW" altLang="en-US" sz="3600" b="1" dirty="0" smtClean="0">
                <a:solidFill>
                  <a:srgbClr val="0000CC"/>
                </a:solidFill>
                <a:latin typeface="Times New Roman" panose="02020603050405020304" pitchFamily="18" charset="0"/>
                <a:cs typeface="Times New Roman" panose="02020603050405020304" pitchFamily="18" charset="0"/>
              </a:rPr>
              <a:t> </a:t>
            </a:r>
            <a:r>
              <a:rPr lang="en-US" altLang="zh-TW" sz="3600" b="1" dirty="0" smtClean="0">
                <a:solidFill>
                  <a:srgbClr val="0000CC"/>
                </a:solidFill>
                <a:latin typeface="Times New Roman" panose="02020603050405020304" pitchFamily="18" charset="0"/>
                <a:cs typeface="Times New Roman" panose="02020603050405020304" pitchFamily="18" charset="0"/>
              </a:rPr>
              <a:t>(II</a:t>
            </a:r>
            <a:r>
              <a:rPr lang="en-US" altLang="zh-TW" sz="3600" b="1" dirty="0">
                <a:solidFill>
                  <a:srgbClr val="0000CC"/>
                </a:solidFill>
                <a:latin typeface="Times New Roman" panose="02020603050405020304" pitchFamily="18" charset="0"/>
                <a:cs typeface="Times New Roman" panose="02020603050405020304" pitchFamily="18" charset="0"/>
              </a:rPr>
              <a:t>)</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
        <p:nvSpPr>
          <p:cNvPr id="3" name="矩形 2"/>
          <p:cNvSpPr/>
          <p:nvPr/>
        </p:nvSpPr>
        <p:spPr>
          <a:xfrm>
            <a:off x="225468" y="603104"/>
            <a:ext cx="8775688" cy="1754326"/>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tx2">
                <a:lumMod val="60000"/>
                <a:lumOff val="40000"/>
              </a:schemeClr>
            </a:solidFill>
          </a:ln>
          <a:effectLst/>
        </p:spPr>
        <p:txBody>
          <a:bodyPr wrap="square" rtlCol="0">
            <a:spAutoFit/>
          </a:bodyPr>
          <a:lstStyle/>
          <a:p>
            <a:pPr marL="285750" indent="-285750" algn="just">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若</a:t>
            </a:r>
            <a:r>
              <a:rPr lang="zh-TW" altLang="en-US" sz="2400" b="1" dirty="0" smtClean="0">
                <a:latin typeface="Times New Roman" pitchFamily="18" charset="0"/>
                <a:ea typeface="DFKai-SB" pitchFamily="65" charset="-120"/>
                <a:cs typeface="Times New Roman" pitchFamily="18" charset="0"/>
              </a:rPr>
              <a:t>以</a:t>
            </a:r>
            <a:r>
              <a:rPr lang="en-US" altLang="zh-TW" sz="2400" b="1" dirty="0" smtClean="0">
                <a:solidFill>
                  <a:srgbClr val="0000CC"/>
                </a:solidFill>
                <a:latin typeface="Times New Roman" pitchFamily="18" charset="0"/>
                <a:ea typeface="DFKai-SB" pitchFamily="65" charset="-120"/>
                <a:cs typeface="Times New Roman" pitchFamily="18" charset="0"/>
              </a:rPr>
              <a:t>100μF</a:t>
            </a:r>
            <a:r>
              <a:rPr lang="zh-TW" altLang="en-US" sz="2400" b="1" dirty="0" smtClean="0">
                <a:solidFill>
                  <a:srgbClr val="0000CC"/>
                </a:solidFill>
                <a:latin typeface="Times New Roman" pitchFamily="18" charset="0"/>
                <a:ea typeface="DFKai-SB" pitchFamily="65" charset="-120"/>
                <a:cs typeface="Times New Roman" pitchFamily="18" charset="0"/>
              </a:rPr>
              <a:t>的電容器</a:t>
            </a:r>
            <a:r>
              <a:rPr lang="en-US" altLang="zh-TW" sz="2400" b="1" dirty="0" smtClean="0">
                <a:solidFill>
                  <a:srgbClr val="0000CC"/>
                </a:solidFill>
                <a:latin typeface="Times New Roman" pitchFamily="18" charset="0"/>
                <a:ea typeface="DFKai-SB" pitchFamily="65" charset="-120"/>
                <a:cs typeface="Times New Roman" pitchFamily="18" charset="0"/>
              </a:rPr>
              <a:t>C4</a:t>
            </a:r>
            <a:r>
              <a:rPr lang="zh-TW" altLang="en-US" sz="2400" b="1" dirty="0" smtClean="0">
                <a:solidFill>
                  <a:srgbClr val="0000CC"/>
                </a:solidFill>
                <a:latin typeface="Times New Roman" pitchFamily="18" charset="0"/>
                <a:ea typeface="DFKai-SB" pitchFamily="65" charset="-120"/>
                <a:cs typeface="Times New Roman" pitchFamily="18" charset="0"/>
              </a:rPr>
              <a:t> </a:t>
            </a:r>
            <a:r>
              <a:rPr lang="zh-TW" altLang="en-US" sz="2400" b="1" dirty="0" smtClean="0">
                <a:latin typeface="Times New Roman" pitchFamily="18" charset="0"/>
                <a:ea typeface="DFKai-SB" pitchFamily="65" charset="-120"/>
                <a:cs typeface="Times New Roman" pitchFamily="18" charset="0"/>
              </a:rPr>
              <a:t>取代 </a:t>
            </a:r>
            <a:r>
              <a:rPr lang="en-US" altLang="zh-TW" sz="2400" b="1" dirty="0" smtClean="0">
                <a:latin typeface="Times New Roman" pitchFamily="18" charset="0"/>
                <a:ea typeface="DFKai-SB" pitchFamily="65" charset="-120"/>
                <a:cs typeface="Times New Roman" pitchFamily="18" charset="0"/>
              </a:rPr>
              <a:t>0.1μF</a:t>
            </a:r>
            <a:r>
              <a:rPr lang="zh-TW" altLang="en-US" sz="2400" b="1" dirty="0" smtClean="0">
                <a:latin typeface="Times New Roman" pitchFamily="18" charset="0"/>
                <a:ea typeface="DFKai-SB" pitchFamily="65" charset="-120"/>
                <a:cs typeface="Times New Roman" pitchFamily="18" charset="0"/>
              </a:rPr>
              <a:t>的電容器</a:t>
            </a:r>
            <a:r>
              <a:rPr lang="en-US" altLang="zh-TW" sz="2400" b="1" dirty="0" smtClean="0">
                <a:latin typeface="Times New Roman" pitchFamily="18" charset="0"/>
                <a:ea typeface="DFKai-SB" pitchFamily="65" charset="-120"/>
                <a:cs typeface="Times New Roman" pitchFamily="18" charset="0"/>
              </a:rPr>
              <a:t>C2</a:t>
            </a:r>
            <a:r>
              <a:rPr lang="zh-TW" altLang="en-US" sz="2400" dirty="0" smtClean="0">
                <a:latin typeface="Times New Roman" pitchFamily="18" charset="0"/>
                <a:ea typeface="DFKai-SB" pitchFamily="65" charset="-120"/>
                <a:cs typeface="Times New Roman" pitchFamily="18" charset="0"/>
              </a:rPr>
              <a:t>，可使揚聲器</a:t>
            </a:r>
            <a:r>
              <a:rPr lang="en-US" altLang="zh-TW" sz="2400" dirty="0" smtClean="0">
                <a:latin typeface="Times New Roman" pitchFamily="18" charset="0"/>
                <a:ea typeface="DFKai-SB" pitchFamily="65" charset="-120"/>
                <a:cs typeface="Times New Roman" pitchFamily="18" charset="0"/>
              </a:rPr>
              <a:t>SP</a:t>
            </a:r>
            <a:r>
              <a:rPr lang="zh-TW" altLang="en-US" sz="2400" dirty="0" smtClean="0">
                <a:latin typeface="Times New Roman" pitchFamily="18" charset="0"/>
                <a:ea typeface="DFKai-SB" pitchFamily="65" charset="-120"/>
                <a:cs typeface="Times New Roman" pitchFamily="18" charset="0"/>
              </a:rPr>
              <a:t>發出</a:t>
            </a:r>
            <a:r>
              <a:rPr lang="zh-TW" altLang="en-US" sz="2400" b="1" dirty="0" smtClean="0">
                <a:solidFill>
                  <a:srgbClr val="0000CC"/>
                </a:solidFill>
                <a:latin typeface="Times New Roman" pitchFamily="18" charset="0"/>
                <a:ea typeface="DFKai-SB" pitchFamily="65" charset="-120"/>
                <a:cs typeface="Times New Roman" pitchFamily="18" charset="0"/>
              </a:rPr>
              <a:t>更長且比較悅耳的聲響</a:t>
            </a:r>
            <a:r>
              <a:rPr lang="zh-TW" altLang="en-US" sz="2400" dirty="0" smtClean="0">
                <a:latin typeface="Times New Roman" pitchFamily="18" charset="0"/>
                <a:ea typeface="DFKai-SB" pitchFamily="65" charset="-120"/>
                <a:cs typeface="Times New Roman" pitchFamily="18" charset="0"/>
              </a:rPr>
              <a:t>喔！</a:t>
            </a:r>
            <a:endParaRPr lang="en-US" altLang="zh-TW" sz="2400" dirty="0" smtClean="0">
              <a:latin typeface="Times New Roman" pitchFamily="18" charset="0"/>
              <a:ea typeface="DFKai-SB" pitchFamily="65" charset="-120"/>
              <a:cs typeface="Times New Roman" pitchFamily="18" charset="0"/>
            </a:endParaRPr>
          </a:p>
          <a:p>
            <a:pPr marL="285750" indent="-22225" algn="just">
              <a:buSzPct val="85000"/>
            </a:pPr>
            <a:r>
              <a:rPr lang="en-US" altLang="zh-TW" sz="2000" dirty="0" smtClean="0">
                <a:latin typeface="Times New Roman" pitchFamily="18" charset="0"/>
                <a:ea typeface="DFKai-SB" pitchFamily="65" charset="-120"/>
                <a:cs typeface="Times New Roman" pitchFamily="18" charset="0"/>
              </a:rPr>
              <a:t>Use </a:t>
            </a:r>
            <a:r>
              <a:rPr lang="en-US" altLang="zh-TW" sz="2000" dirty="0">
                <a:latin typeface="Times New Roman" pitchFamily="18" charset="0"/>
                <a:ea typeface="DFKai-SB" pitchFamily="65" charset="-120"/>
                <a:cs typeface="Times New Roman" pitchFamily="18" charset="0"/>
              </a:rPr>
              <a:t>the preceding </a:t>
            </a:r>
            <a:r>
              <a:rPr lang="en-US" altLang="zh-TW" sz="2000" dirty="0" smtClean="0">
                <a:latin typeface="Times New Roman" pitchFamily="18" charset="0"/>
                <a:ea typeface="DFKai-SB" pitchFamily="65" charset="-120"/>
                <a:cs typeface="Times New Roman" pitchFamily="18" charset="0"/>
              </a:rPr>
              <a:t>circuit,</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but </a:t>
            </a:r>
            <a:r>
              <a:rPr lang="en-US" altLang="zh-TW" sz="2000" dirty="0">
                <a:latin typeface="Times New Roman" pitchFamily="18" charset="0"/>
                <a:ea typeface="DFKai-SB" pitchFamily="65" charset="-120"/>
                <a:cs typeface="Times New Roman" pitchFamily="18" charset="0"/>
              </a:rPr>
              <a:t>replace the 0.1</a:t>
            </a:r>
            <a:r>
              <a:rPr lang="el-GR" altLang="zh-TW" sz="2000" dirty="0">
                <a:latin typeface="Times New Roman" pitchFamily="18" charset="0"/>
                <a:ea typeface="DFKai-SB" pitchFamily="65" charset="-120"/>
                <a:cs typeface="Times New Roman" pitchFamily="18" charset="0"/>
              </a:rPr>
              <a:t>μ</a:t>
            </a:r>
            <a:r>
              <a:rPr lang="en-US" altLang="zh-TW" sz="2000" dirty="0" smtClean="0">
                <a:latin typeface="Times New Roman" pitchFamily="18" charset="0"/>
                <a:ea typeface="DFKai-SB" pitchFamily="65" charset="-120"/>
                <a:cs typeface="Times New Roman" pitchFamily="18" charset="0"/>
              </a:rPr>
              <a:t>F</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capacitor </a:t>
            </a:r>
            <a:r>
              <a:rPr lang="en-US" altLang="zh-TW" sz="2000" dirty="0">
                <a:latin typeface="Times New Roman" pitchFamily="18" charset="0"/>
                <a:ea typeface="DFKai-SB" pitchFamily="65" charset="-120"/>
                <a:cs typeface="Times New Roman" pitchFamily="18" charset="0"/>
              </a:rPr>
              <a:t>(C2) with </a:t>
            </a:r>
            <a:r>
              <a:rPr lang="en-US" altLang="zh-TW" sz="2000" dirty="0" smtClean="0">
                <a:latin typeface="Times New Roman" pitchFamily="18" charset="0"/>
                <a:ea typeface="DFKai-SB" pitchFamily="65" charset="-120"/>
                <a:cs typeface="Times New Roman" pitchFamily="18" charset="0"/>
              </a:rPr>
              <a:t>the</a:t>
            </a:r>
            <a:r>
              <a:rPr lang="zh-TW" altLang="en-US" sz="2000" dirty="0" smtClean="0">
                <a:latin typeface="Times New Roman" pitchFamily="18" charset="0"/>
                <a:ea typeface="DFKai-SB" pitchFamily="65" charset="-120"/>
                <a:cs typeface="Times New Roman" pitchFamily="18" charset="0"/>
              </a:rPr>
              <a:t> </a:t>
            </a:r>
            <a:r>
              <a:rPr lang="el-GR" altLang="zh-TW" sz="2000" dirty="0" smtClean="0">
                <a:latin typeface="Times New Roman" pitchFamily="18" charset="0"/>
                <a:ea typeface="DFKai-SB" pitchFamily="65" charset="-120"/>
                <a:cs typeface="Times New Roman" pitchFamily="18" charset="0"/>
              </a:rPr>
              <a:t>100μ</a:t>
            </a:r>
            <a:r>
              <a:rPr lang="en-US" altLang="zh-TW" sz="2000" dirty="0">
                <a:latin typeface="Times New Roman" pitchFamily="18" charset="0"/>
                <a:ea typeface="DFKai-SB" pitchFamily="65" charset="-120"/>
                <a:cs typeface="Times New Roman" pitchFamily="18" charset="0"/>
              </a:rPr>
              <a:t>F capacitor (C4). </a:t>
            </a:r>
            <a:r>
              <a:rPr lang="en-US" altLang="zh-TW" sz="2000" dirty="0" smtClean="0">
                <a:latin typeface="Times New Roman" pitchFamily="18" charset="0"/>
                <a:ea typeface="DFKai-SB" pitchFamily="65" charset="-120"/>
                <a:cs typeface="Times New Roman" pitchFamily="18" charset="0"/>
              </a:rPr>
              <a:t>The</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circuit </a:t>
            </a:r>
            <a:r>
              <a:rPr lang="en-US" altLang="zh-TW" sz="2000" dirty="0">
                <a:latin typeface="Times New Roman" pitchFamily="18" charset="0"/>
                <a:ea typeface="DFKai-SB" pitchFamily="65" charset="-120"/>
                <a:cs typeface="Times New Roman" pitchFamily="18" charset="0"/>
              </a:rPr>
              <a:t>works the same </a:t>
            </a:r>
            <a:r>
              <a:rPr lang="en-US" altLang="zh-TW" sz="2000" dirty="0" smtClean="0">
                <a:latin typeface="Times New Roman" pitchFamily="18" charset="0"/>
                <a:ea typeface="DFKai-SB" pitchFamily="65" charset="-120"/>
                <a:cs typeface="Times New Roman" pitchFamily="18" charset="0"/>
              </a:rPr>
              <a:t>way,</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but </a:t>
            </a:r>
            <a:r>
              <a:rPr lang="en-US" altLang="zh-TW" sz="2000" dirty="0">
                <a:latin typeface="Times New Roman" pitchFamily="18" charset="0"/>
                <a:ea typeface="DFKai-SB" pitchFamily="65" charset="-120"/>
                <a:cs typeface="Times New Roman" pitchFamily="18" charset="0"/>
              </a:rPr>
              <a:t>the sound stays </a:t>
            </a:r>
            <a:r>
              <a:rPr lang="en-US" altLang="zh-TW" sz="2000" dirty="0" smtClean="0">
                <a:latin typeface="Times New Roman" pitchFamily="18" charset="0"/>
                <a:ea typeface="DFKai-SB" pitchFamily="65" charset="-120"/>
                <a:cs typeface="Times New Roman" pitchFamily="18" charset="0"/>
              </a:rPr>
              <a:t>on</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longer </a:t>
            </a:r>
            <a:r>
              <a:rPr lang="en-US" altLang="zh-TW" sz="2000" dirty="0">
                <a:latin typeface="Times New Roman" pitchFamily="18" charset="0"/>
                <a:ea typeface="DFKai-SB" pitchFamily="65" charset="-120"/>
                <a:cs typeface="Times New Roman" pitchFamily="18" charset="0"/>
              </a:rPr>
              <a:t>and is </a:t>
            </a:r>
            <a:r>
              <a:rPr lang="en-US" altLang="zh-TW" sz="2000" dirty="0" smtClean="0">
                <a:latin typeface="Times New Roman" pitchFamily="18" charset="0"/>
                <a:ea typeface="DFKai-SB" pitchFamily="65" charset="-120"/>
                <a:cs typeface="Times New Roman" pitchFamily="18" charset="0"/>
              </a:rPr>
              <a:t>more</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pleasant</a:t>
            </a:r>
            <a:r>
              <a:rPr lang="en-US" altLang="zh-TW" sz="2000" dirty="0">
                <a:latin typeface="Times New Roman" pitchFamily="18" charset="0"/>
                <a:ea typeface="DFKai-SB" pitchFamily="65" charset="-120"/>
                <a:cs typeface="Times New Roman" pitchFamily="18" charset="0"/>
              </a:rPr>
              <a:t>.</a:t>
            </a:r>
            <a:endParaRPr lang="zh-TW" altLang="en-US" sz="2000"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277221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406" y="628233"/>
            <a:ext cx="9001156" cy="2800767"/>
          </a:xfrm>
          <a:prstGeom prst="rect">
            <a:avLst/>
          </a:prstGeom>
          <a:gradFill flip="none" rotWithShape="1">
            <a:gsLst>
              <a:gs pos="0">
                <a:schemeClr val="bg1"/>
              </a:gs>
              <a:gs pos="100000">
                <a:schemeClr val="tx2">
                  <a:lumMod val="20000"/>
                  <a:lumOff val="80000"/>
                </a:schemeClr>
              </a:gs>
              <a:gs pos="100000">
                <a:schemeClr val="accent1">
                  <a:tint val="23500"/>
                  <a:satMod val="160000"/>
                </a:schemeClr>
              </a:gs>
            </a:gsLst>
            <a:path path="circle">
              <a:fillToRect l="50000" t="50000" r="50000" b="50000"/>
            </a:path>
            <a:tileRect/>
          </a:gradFill>
          <a:ln w="15875" cmpd="sng">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txBody>
          <a:bodyPr wrap="square" rtlCol="0">
            <a:spAutoFit/>
          </a:bodyPr>
          <a:lstStyle/>
          <a:p>
            <a:pPr marL="263525" indent="-263525">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如圖所示，將彩色圓形紙片</a:t>
            </a:r>
            <a:r>
              <a:rPr lang="en-US" altLang="zh-TW" sz="2200" dirty="0" smtClean="0">
                <a:latin typeface="Times New Roman" pitchFamily="18" charset="0"/>
                <a:ea typeface="DFKai-SB" pitchFamily="65" charset="-120"/>
                <a:cs typeface="Times New Roman" pitchFamily="18" charset="0"/>
              </a:rPr>
              <a:t>(Colored disc)</a:t>
            </a:r>
            <a:r>
              <a:rPr lang="zh-TW" altLang="en-US" sz="2200" dirty="0" smtClean="0">
                <a:latin typeface="Times New Roman" pitchFamily="18" charset="0"/>
                <a:ea typeface="DFKai-SB" pitchFamily="65" charset="-120"/>
                <a:cs typeface="Times New Roman" pitchFamily="18" charset="0"/>
              </a:rPr>
              <a:t>安裝到灰色塑質的圓型托盤座</a:t>
            </a:r>
            <a:r>
              <a:rPr lang="en-US" altLang="zh-TW" sz="2200" dirty="0" smtClean="0">
                <a:latin typeface="Times New Roman" pitchFamily="18" charset="0"/>
                <a:ea typeface="DFKai-SB" pitchFamily="65" charset="-120"/>
                <a:cs typeface="Times New Roman" pitchFamily="18" charset="0"/>
              </a:rPr>
              <a:t>(Disk holder</a:t>
            </a:r>
            <a:r>
              <a:rPr lang="zh-TW" altLang="en-US" sz="2200" dirty="0" smtClean="0">
                <a:latin typeface="Times New Roman" pitchFamily="18" charset="0"/>
                <a:ea typeface="DFKai-SB" pitchFamily="65" charset="-120"/>
                <a:cs typeface="Times New Roman" pitchFamily="18" charset="0"/>
              </a:rPr>
              <a:t>，簡稱圓盤</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上。</a:t>
            </a:r>
            <a:endParaRPr lang="en-US" altLang="zh-TW" sz="2200" dirty="0" smtClean="0">
              <a:latin typeface="Times New Roman" pitchFamily="18" charset="0"/>
              <a:ea typeface="DFKai-SB" pitchFamily="65" charset="-120"/>
              <a:cs typeface="Times New Roman" pitchFamily="18" charset="0"/>
            </a:endParaRPr>
          </a:p>
          <a:p>
            <a:pPr marL="263525" indent="-263525">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並將彩色紙片圓邊緣的三片突出的小</a:t>
            </a:r>
            <a:r>
              <a:rPr lang="en-US" altLang="zh-TW" sz="2200" dirty="0" smtClean="0">
                <a:latin typeface="Times New Roman" pitchFamily="18" charset="0"/>
                <a:ea typeface="DFKai-SB" pitchFamily="65" charset="-120"/>
                <a:cs typeface="Times New Roman" pitchFamily="18" charset="0"/>
              </a:rPr>
              <a:t>Tab</a:t>
            </a:r>
            <a:r>
              <a:rPr lang="zh-TW" altLang="en-US" sz="2200" dirty="0" smtClean="0">
                <a:latin typeface="Times New Roman" pitchFamily="18" charset="0"/>
                <a:ea typeface="DFKai-SB" pitchFamily="65" charset="-120"/>
                <a:cs typeface="Times New Roman" pitchFamily="18" charset="0"/>
              </a:rPr>
              <a:t>片，經由圓托盤邊的三個小洞內由內往外插出。如此不需要任何膠帶或黏貼劑，就能讓紙片固定在托盤上。</a:t>
            </a:r>
            <a:endParaRPr lang="en-US" altLang="zh-TW" sz="2200" dirty="0" smtClean="0">
              <a:latin typeface="Times New Roman" pitchFamily="18" charset="0"/>
              <a:ea typeface="DFKai-SB" pitchFamily="65" charset="-120"/>
              <a:cs typeface="Times New Roman" pitchFamily="18" charset="0"/>
            </a:endParaRPr>
          </a:p>
          <a:p>
            <a:pPr marL="263525" indent="-263525">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如此，實驗時馬達快速旋轉，紙片也不致飛離托盤；實驗後，也易於更換其他的圓紙片。</a:t>
            </a:r>
            <a:endParaRPr lang="en-US" altLang="zh-TW" sz="2200" dirty="0" smtClean="0">
              <a:latin typeface="Times New Roman" pitchFamily="18" charset="0"/>
              <a:ea typeface="DFKai-SB" pitchFamily="65" charset="-120"/>
              <a:cs typeface="Times New Roman" pitchFamily="18" charset="0"/>
            </a:endParaRPr>
          </a:p>
          <a:p>
            <a:pPr marL="263525" indent="-263525">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並將之小心地安裝到馬達</a:t>
            </a:r>
            <a:r>
              <a:rPr lang="en-US" altLang="zh-TW" sz="2200" dirty="0" smtClean="0">
                <a:latin typeface="Times New Roman" pitchFamily="18" charset="0"/>
                <a:ea typeface="DFKai-SB" pitchFamily="65" charset="-120"/>
                <a:cs typeface="Times New Roman" pitchFamily="18" charset="0"/>
              </a:rPr>
              <a:t>M1</a:t>
            </a:r>
            <a:r>
              <a:rPr lang="zh-TW" altLang="en-US" sz="2200" dirty="0" smtClean="0">
                <a:latin typeface="Times New Roman" pitchFamily="18" charset="0"/>
                <a:ea typeface="DFKai-SB" pitchFamily="65" charset="-120"/>
                <a:cs typeface="Times New Roman" pitchFamily="18" charset="0"/>
              </a:rPr>
              <a:t>的旋轉軸承上。</a:t>
            </a:r>
          </a:p>
        </p:txBody>
      </p:sp>
      <p:sp>
        <p:nvSpPr>
          <p:cNvPr id="3" name="矩形 2"/>
          <p:cNvSpPr/>
          <p:nvPr/>
        </p:nvSpPr>
        <p:spPr>
          <a:xfrm>
            <a:off x="1643042" y="71414"/>
            <a:ext cx="6143668" cy="646331"/>
          </a:xfrm>
          <a:prstGeom prst="rect">
            <a:avLst/>
          </a:prstGeom>
        </p:spPr>
        <p:txBody>
          <a:bodyPr wrap="square">
            <a:spAutoFit/>
          </a:bodyPr>
          <a:lstStyle/>
          <a:p>
            <a:pPr lvl="0" algn="ctr"/>
            <a:r>
              <a:rPr lang="en-US" altLang="zh-TW" sz="3600" b="1" dirty="0" smtClean="0">
                <a:solidFill>
                  <a:srgbClr val="0000CC"/>
                </a:solidFill>
                <a:latin typeface="Times New Roman" panose="02020603050405020304" pitchFamily="18" charset="0"/>
                <a:cs typeface="Times New Roman" panose="02020603050405020304" pitchFamily="18" charset="0"/>
              </a:rPr>
              <a:t>(46-54)</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閃頻效應實驗前的準備</a:t>
            </a:r>
            <a:endParaRPr lang="zh-TW" altLang="en-US" sz="2800" b="1" dirty="0">
              <a:solidFill>
                <a:srgbClr val="0000CC"/>
              </a:solidFill>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3"/>
          <a:srcRect/>
          <a:stretch>
            <a:fillRect/>
          </a:stretch>
        </p:blipFill>
        <p:spPr bwMode="auto">
          <a:xfrm>
            <a:off x="6172200" y="3476649"/>
            <a:ext cx="2971800" cy="3381375"/>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a:srcRect/>
          <a:stretch>
            <a:fillRect/>
          </a:stretch>
        </p:blipFill>
        <p:spPr bwMode="auto">
          <a:xfrm>
            <a:off x="1714480" y="4816239"/>
            <a:ext cx="2119319" cy="1898909"/>
          </a:xfrm>
          <a:prstGeom prst="rect">
            <a:avLst/>
          </a:prstGeom>
          <a:noFill/>
          <a:ln w="9525">
            <a:noFill/>
            <a:miter lim="800000"/>
            <a:headEnd/>
            <a:tailEnd/>
          </a:ln>
          <a:effectLst/>
        </p:spPr>
      </p:pic>
      <p:grpSp>
        <p:nvGrpSpPr>
          <p:cNvPr id="14" name="群組 13"/>
          <p:cNvGrpSpPr/>
          <p:nvPr/>
        </p:nvGrpSpPr>
        <p:grpSpPr>
          <a:xfrm>
            <a:off x="285720" y="3395963"/>
            <a:ext cx="2000264" cy="2033301"/>
            <a:chOff x="285720" y="3714752"/>
            <a:chExt cx="2620947" cy="2676243"/>
          </a:xfrm>
        </p:grpSpPr>
        <p:pic>
          <p:nvPicPr>
            <p:cNvPr id="2050" name="Picture 2"/>
            <p:cNvPicPr>
              <a:picLocks noChangeAspect="1" noChangeArrowheads="1"/>
            </p:cNvPicPr>
            <p:nvPr/>
          </p:nvPicPr>
          <p:blipFill>
            <a:blip r:embed="rId5"/>
            <a:srcRect/>
            <a:stretch>
              <a:fillRect/>
            </a:stretch>
          </p:blipFill>
          <p:spPr bwMode="auto">
            <a:xfrm>
              <a:off x="285720" y="3929066"/>
              <a:ext cx="2514600" cy="2419350"/>
            </a:xfrm>
            <a:prstGeom prst="rect">
              <a:avLst/>
            </a:prstGeom>
            <a:noFill/>
            <a:ln w="9525">
              <a:noFill/>
              <a:miter lim="800000"/>
              <a:headEnd/>
              <a:tailEnd/>
            </a:ln>
            <a:effectLst/>
          </p:spPr>
        </p:pic>
        <p:sp>
          <p:nvSpPr>
            <p:cNvPr id="11" name="文字方塊 10"/>
            <p:cNvSpPr txBox="1"/>
            <p:nvPr/>
          </p:nvSpPr>
          <p:spPr>
            <a:xfrm>
              <a:off x="785786" y="3714752"/>
              <a:ext cx="620683" cy="461665"/>
            </a:xfrm>
            <a:prstGeom prst="rect">
              <a:avLst/>
            </a:prstGeom>
            <a:noFill/>
          </p:spPr>
          <p:txBody>
            <a:bodyPr wrap="none" rtlCol="0">
              <a:spAutoFit/>
            </a:bodyPr>
            <a:lstStyle/>
            <a:p>
              <a:r>
                <a:rPr lang="en-US" altLang="zh-TW" sz="2400" dirty="0" smtClean="0"/>
                <a:t>Tab</a:t>
              </a:r>
              <a:endParaRPr lang="zh-TW" altLang="en-US" sz="2400" dirty="0"/>
            </a:p>
          </p:txBody>
        </p:sp>
        <p:sp>
          <p:nvSpPr>
            <p:cNvPr id="12" name="文字方塊 11"/>
            <p:cNvSpPr txBox="1"/>
            <p:nvPr/>
          </p:nvSpPr>
          <p:spPr>
            <a:xfrm>
              <a:off x="285720" y="5929330"/>
              <a:ext cx="620683" cy="461665"/>
            </a:xfrm>
            <a:prstGeom prst="rect">
              <a:avLst/>
            </a:prstGeom>
            <a:noFill/>
          </p:spPr>
          <p:txBody>
            <a:bodyPr wrap="none" rtlCol="0">
              <a:spAutoFit/>
            </a:bodyPr>
            <a:lstStyle/>
            <a:p>
              <a:r>
                <a:rPr lang="en-US" altLang="zh-TW" sz="2400" dirty="0" smtClean="0"/>
                <a:t>Tab</a:t>
              </a:r>
              <a:endParaRPr lang="zh-TW" altLang="en-US" sz="2400" dirty="0"/>
            </a:p>
          </p:txBody>
        </p:sp>
        <p:sp>
          <p:nvSpPr>
            <p:cNvPr id="13" name="文字方塊 12"/>
            <p:cNvSpPr txBox="1"/>
            <p:nvPr/>
          </p:nvSpPr>
          <p:spPr>
            <a:xfrm>
              <a:off x="2285984" y="5896293"/>
              <a:ext cx="620683" cy="461665"/>
            </a:xfrm>
            <a:prstGeom prst="rect">
              <a:avLst/>
            </a:prstGeom>
            <a:noFill/>
          </p:spPr>
          <p:txBody>
            <a:bodyPr wrap="none" rtlCol="0">
              <a:spAutoFit/>
            </a:bodyPr>
            <a:lstStyle/>
            <a:p>
              <a:r>
                <a:rPr lang="en-US" altLang="zh-TW" sz="2400" dirty="0" smtClean="0"/>
                <a:t>Tab</a:t>
              </a:r>
              <a:endParaRPr lang="zh-TW" altLang="en-US" sz="2400" dirty="0"/>
            </a:p>
          </p:txBody>
        </p:sp>
      </p:grpSp>
      <p:pic>
        <p:nvPicPr>
          <p:cNvPr id="2051" name="Picture 3"/>
          <p:cNvPicPr>
            <a:picLocks noChangeAspect="1" noChangeArrowheads="1"/>
          </p:cNvPicPr>
          <p:nvPr/>
        </p:nvPicPr>
        <p:blipFill>
          <a:blip r:embed="rId6"/>
          <a:srcRect/>
          <a:stretch>
            <a:fillRect/>
          </a:stretch>
        </p:blipFill>
        <p:spPr bwMode="auto">
          <a:xfrm>
            <a:off x="3786182" y="3571876"/>
            <a:ext cx="2333054" cy="2500330"/>
          </a:xfrm>
          <a:prstGeom prst="rect">
            <a:avLst/>
          </a:prstGeom>
          <a:noFill/>
          <a:ln w="9525">
            <a:noFill/>
            <a:miter lim="800000"/>
            <a:headEnd/>
            <a:tailEnd/>
          </a:ln>
          <a:effectLst/>
        </p:spPr>
      </p:pic>
    </p:spTree>
    <p:extLst>
      <p:ext uri="{BB962C8B-B14F-4D97-AF65-F5344CB8AC3E}">
        <p14:creationId xmlns:p14="http://schemas.microsoft.com/office/powerpoint/2010/main" xmlns="" val="11749055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357166"/>
            <a:ext cx="6000760" cy="1200329"/>
          </a:xfrm>
          <a:prstGeom prst="rect">
            <a:avLst/>
          </a:prstGeom>
        </p:spPr>
        <p:txBody>
          <a:bodyPr wrap="square">
            <a:spAutoFit/>
          </a:bodyPr>
          <a:lstStyle/>
          <a:p>
            <a:pPr algn="ct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附加：碟形盤黏固於馬達軸承頂部的流程</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zh-TW" altLang="en-US"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需成人陪同處理</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43637" y="0"/>
            <a:ext cx="3000364"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矩形 5"/>
          <p:cNvSpPr/>
          <p:nvPr/>
        </p:nvSpPr>
        <p:spPr>
          <a:xfrm>
            <a:off x="71438" y="1607187"/>
            <a:ext cx="6215074" cy="4893647"/>
          </a:xfrm>
          <a:prstGeom prst="rect">
            <a:avLst/>
          </a:prstGeom>
        </p:spPr>
        <p:txBody>
          <a:bodyPr wrap="square">
            <a:spAutoFit/>
          </a:bodyPr>
          <a:lstStyle/>
          <a:p>
            <a:pPr marL="342900" indent="-342900">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碟形托盤若鬆鬆地安放在馬達旋轉軸承的上方時，則當馬達旋轉，會因托盤鬆動或搖擺震動，導致實驗觀察所得的圖案搖晃，致使圖案看來混亂變化、模糊不清。即使是當實驗時，</a:t>
            </a:r>
            <a:r>
              <a:rPr lang="en-US" altLang="zh-TW" sz="2400" dirty="0" smtClean="0">
                <a:latin typeface="Times New Roman" pitchFamily="18" charset="0"/>
                <a:ea typeface="DFKai-SB" pitchFamily="65" charset="-120"/>
                <a:cs typeface="Times New Roman" pitchFamily="18" charset="0"/>
              </a:rPr>
              <a:t>RV</a:t>
            </a:r>
            <a:r>
              <a:rPr lang="zh-TW" altLang="en-US" sz="2400" dirty="0" smtClean="0">
                <a:latin typeface="Times New Roman" pitchFamily="18" charset="0"/>
                <a:ea typeface="DFKai-SB" pitchFamily="65" charset="-120"/>
                <a:cs typeface="Times New Roman" pitchFamily="18" charset="0"/>
              </a:rPr>
              <a:t>的電阻值調整到應該是要得到圖案看來是靜止不動的狀態時。</a:t>
            </a:r>
            <a:r>
              <a:rPr lang="en-US" altLang="zh-TW" sz="2400" dirty="0" smtClean="0">
                <a:latin typeface="Times New Roman" pitchFamily="18" charset="0"/>
                <a:ea typeface="DFKai-SB" pitchFamily="65" charset="-120"/>
                <a:cs typeface="Times New Roman" pitchFamily="18" charset="0"/>
              </a:rPr>
              <a:t>The disc holder rests on the motor top</a:t>
            </a:r>
            <a:r>
              <a:rPr lang="zh-TW" altLang="en-US" sz="2400" dirty="0" smtClean="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loosely and vibrates, making the disc</a:t>
            </a:r>
            <a:r>
              <a:rPr lang="zh-TW" altLang="en-US" sz="2400" dirty="0" smtClean="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pattern blurry even when the RV setting</a:t>
            </a:r>
            <a:r>
              <a:rPr lang="zh-TW" altLang="en-US" sz="2400" dirty="0" smtClean="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makes the pattern “stop”. </a:t>
            </a:r>
          </a:p>
          <a:p>
            <a:pPr marL="342900" indent="-342900">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如果圓盤能緊固在軸承頂上</a:t>
            </a:r>
            <a:r>
              <a:rPr lang="en-US" altLang="zh-TW" sz="2400" dirty="0" smtClean="0">
                <a:latin typeface="Times New Roman" pitchFamily="18" charset="0"/>
                <a:ea typeface="DFKai-SB" pitchFamily="65" charset="-120"/>
                <a:cs typeface="Times New Roman" pitchFamily="18" charset="0"/>
              </a:rPr>
              <a:t>(motor top)</a:t>
            </a:r>
            <a:r>
              <a:rPr lang="zh-TW" altLang="en-US" sz="2400" dirty="0" smtClean="0">
                <a:latin typeface="Times New Roman" pitchFamily="18" charset="0"/>
                <a:ea typeface="DFKai-SB" pitchFamily="65" charset="-120"/>
                <a:cs typeface="Times New Roman" pitchFamily="18" charset="0"/>
              </a:rPr>
              <a:t>的話，圖案會顯示得明顯清晰。</a:t>
            </a:r>
            <a:r>
              <a:rPr lang="en-US" altLang="zh-TW" sz="2400" dirty="0" smtClean="0">
                <a:latin typeface="Times New Roman" pitchFamily="18" charset="0"/>
                <a:ea typeface="DFKai-SB" pitchFamily="65" charset="-120"/>
                <a:cs typeface="Times New Roman" pitchFamily="18" charset="0"/>
              </a:rPr>
              <a:t>The disc</a:t>
            </a:r>
            <a:r>
              <a:rPr lang="zh-TW" altLang="en-US" sz="2400" dirty="0" smtClean="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patterns will appear clearer if you</a:t>
            </a:r>
            <a:r>
              <a:rPr lang="zh-TW" altLang="en-US" sz="2400" dirty="0" smtClean="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permanently mount the disc holder to the</a:t>
            </a:r>
            <a:r>
              <a:rPr lang="zh-TW" altLang="en-US" sz="2400" dirty="0" smtClean="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motor top.</a:t>
            </a:r>
          </a:p>
        </p:txBody>
      </p:sp>
    </p:spTree>
    <p:extLst>
      <p:ext uri="{BB962C8B-B14F-4D97-AF65-F5344CB8AC3E}">
        <p14:creationId xmlns:p14="http://schemas.microsoft.com/office/powerpoint/2010/main" xmlns="" val="11749055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7158" y="201019"/>
            <a:ext cx="5929354" cy="584775"/>
          </a:xfrm>
          <a:prstGeom prst="rect">
            <a:avLst/>
          </a:prstGeom>
        </p:spPr>
        <p:txBody>
          <a:bodyPr wrap="square">
            <a:spAutoFit/>
          </a:bodyPr>
          <a:lstStyle/>
          <a:p>
            <a:pPr algn="ct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碟形盤黏固於馬達軸承頂部流程</a:t>
            </a:r>
            <a:endPar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sp>
        <p:nvSpPr>
          <p:cNvPr id="6" name="矩形 5"/>
          <p:cNvSpPr/>
          <p:nvPr/>
        </p:nvSpPr>
        <p:spPr>
          <a:xfrm>
            <a:off x="142876" y="725576"/>
            <a:ext cx="6572264" cy="6132448"/>
          </a:xfrm>
          <a:prstGeom prst="rect">
            <a:avLst/>
          </a:prstGeom>
        </p:spPr>
        <p:txBody>
          <a:bodyPr wrap="square">
            <a:spAutoFit/>
          </a:bodyPr>
          <a:lstStyle/>
          <a:p>
            <a:pPr marL="342900" indent="-342900">
              <a:spcBef>
                <a:spcPts val="300"/>
              </a:spcBef>
              <a:buFont typeface="Wingdings" pitchFamily="2" charset="2"/>
              <a:buAutoNum type="circleNumWdWhitePlain"/>
            </a:pPr>
            <a:r>
              <a:rPr lang="zh-TW" altLang="en-US" sz="2000" dirty="0" smtClean="0">
                <a:latin typeface="Times New Roman" pitchFamily="18" charset="0"/>
                <a:ea typeface="DFKai-SB" pitchFamily="65" charset="-120"/>
                <a:cs typeface="Times New Roman" pitchFamily="18" charset="0"/>
              </a:rPr>
              <a:t>材料包中有一備用的馬達頂部</a:t>
            </a:r>
            <a:r>
              <a:rPr lang="en-US" altLang="zh-TW" sz="2000" dirty="0" smtClean="0">
                <a:latin typeface="Times New Roman" pitchFamily="18" charset="0"/>
                <a:ea typeface="DFKai-SB" pitchFamily="65" charset="-120"/>
                <a:cs typeface="Times New Roman" pitchFamily="18" charset="0"/>
              </a:rPr>
              <a:t>(motor top)</a:t>
            </a:r>
            <a:r>
              <a:rPr lang="zh-TW" altLang="en-US" sz="2000" dirty="0" smtClean="0">
                <a:latin typeface="Times New Roman" pitchFamily="18" charset="0"/>
                <a:ea typeface="DFKai-SB" pitchFamily="65" charset="-120"/>
                <a:cs typeface="Times New Roman" pitchFamily="18" charset="0"/>
              </a:rPr>
              <a:t>，取出備用。</a:t>
            </a:r>
            <a:endParaRPr lang="en-US" altLang="zh-TW" sz="2000" dirty="0" smtClean="0">
              <a:latin typeface="Times New Roman" pitchFamily="18" charset="0"/>
              <a:ea typeface="DFKai-SB" pitchFamily="65" charset="-120"/>
              <a:cs typeface="Times New Roman" pitchFamily="18" charset="0"/>
            </a:endParaRPr>
          </a:p>
          <a:p>
            <a:pPr marL="342900" indent="-342900">
              <a:spcBef>
                <a:spcPts val="300"/>
              </a:spcBef>
              <a:buFont typeface="Wingdings" pitchFamily="2" charset="2"/>
              <a:buAutoNum type="circleNumWdWhitePlain"/>
            </a:pPr>
            <a:r>
              <a:rPr lang="zh-TW" altLang="en-US" sz="2000" dirty="0" smtClean="0">
                <a:latin typeface="Times New Roman" pitchFamily="18" charset="0"/>
                <a:ea typeface="DFKai-SB" pitchFamily="65" charset="-120"/>
                <a:cs typeface="Times New Roman" pitchFamily="18" charset="0"/>
              </a:rPr>
              <a:t>先從馬達軸承上方拆除用以安裝風扇用的三軸卡榫配件，如圖</a:t>
            </a:r>
            <a:r>
              <a:rPr lang="en-US" altLang="zh-TW" sz="2000" dirty="0" smtClean="0">
                <a:latin typeface="Times New Roman" pitchFamily="18" charset="0"/>
                <a:ea typeface="DFKai-SB" pitchFamily="65" charset="-120"/>
                <a:cs typeface="Times New Roman" pitchFamily="18" charset="0"/>
              </a:rPr>
              <a:t>(a)</a:t>
            </a:r>
            <a:r>
              <a:rPr lang="zh-TW" altLang="en-US" sz="2000" dirty="0" smtClean="0">
                <a:latin typeface="Times New Roman" pitchFamily="18" charset="0"/>
                <a:ea typeface="DFKai-SB" pitchFamily="65" charset="-120"/>
                <a:cs typeface="Times New Roman" pitchFamily="18" charset="0"/>
              </a:rPr>
              <a:t>所示。</a:t>
            </a:r>
            <a:r>
              <a:rPr lang="en-US" altLang="zh-TW" sz="2000" dirty="0" smtClean="0">
                <a:latin typeface="Times New Roman" pitchFamily="18" charset="0"/>
                <a:ea typeface="DFKai-SB" pitchFamily="65" charset="-120"/>
                <a:cs typeface="Times New Roman" pitchFamily="18" charset="0"/>
              </a:rPr>
              <a:t>This requires removing the motor top</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from the motor whenever you want to</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switch from using the disc holder to using</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the glow fan, so is optional, and requires</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adult supervision.</a:t>
            </a:r>
            <a:r>
              <a:rPr lang="zh-TW" altLang="en-US" sz="2000" dirty="0" smtClean="0">
                <a:latin typeface="Times New Roman" pitchFamily="18" charset="0"/>
                <a:ea typeface="DFKai-SB" pitchFamily="65" charset="-120"/>
                <a:cs typeface="Times New Roman" pitchFamily="18" charset="0"/>
              </a:rPr>
              <a:t> </a:t>
            </a:r>
            <a:endParaRPr lang="en-US" altLang="zh-TW" sz="2000" dirty="0" smtClean="0">
              <a:latin typeface="Times New Roman" pitchFamily="18" charset="0"/>
              <a:ea typeface="DFKai-SB" pitchFamily="65" charset="-120"/>
              <a:cs typeface="Times New Roman" pitchFamily="18" charset="0"/>
            </a:endParaRPr>
          </a:p>
          <a:p>
            <a:pPr marL="342900" indent="-342900">
              <a:spcBef>
                <a:spcPts val="300"/>
              </a:spcBef>
              <a:buFont typeface="Wingdings" pitchFamily="2" charset="2"/>
              <a:buAutoNum type="circleNumWdWhitePlain"/>
            </a:pPr>
            <a:r>
              <a:rPr lang="zh-TW" altLang="en-US" sz="2000" dirty="0" smtClean="0">
                <a:latin typeface="Times New Roman" pitchFamily="18" charset="0"/>
                <a:ea typeface="DFKai-SB" pitchFamily="65" charset="-120"/>
                <a:cs typeface="Times New Roman" pitchFamily="18" charset="0"/>
              </a:rPr>
              <a:t>使用平頭螺絲起子小心地撬出馬達頂部配件。</a:t>
            </a:r>
            <a:r>
              <a:rPr lang="en-US" altLang="zh-TW" sz="2000" dirty="0" smtClean="0">
                <a:latin typeface="Times New Roman" pitchFamily="18" charset="0"/>
                <a:ea typeface="DFKai-SB" pitchFamily="65" charset="-120"/>
                <a:cs typeface="Times New Roman" pitchFamily="18" charset="0"/>
              </a:rPr>
              <a:t>To pry the motor</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top off the motor</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shaft using a</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screwdriver. </a:t>
            </a:r>
          </a:p>
          <a:p>
            <a:pPr marL="342900" indent="-342900">
              <a:spcBef>
                <a:spcPts val="300"/>
              </a:spcBef>
              <a:buFont typeface="Wingdings" pitchFamily="2" charset="2"/>
              <a:buAutoNum type="circleNumWdWhitePlain"/>
            </a:pPr>
            <a:r>
              <a:rPr lang="zh-TW" altLang="en-US" sz="2000" dirty="0" smtClean="0">
                <a:latin typeface="Times New Roman" pitchFamily="18" charset="0"/>
                <a:ea typeface="DFKai-SB" pitchFamily="65" charset="-120"/>
                <a:cs typeface="Times New Roman" pitchFamily="18" charset="0"/>
              </a:rPr>
              <a:t>如圖</a:t>
            </a:r>
            <a:r>
              <a:rPr lang="en-US" altLang="zh-TW" sz="2000" dirty="0" smtClean="0">
                <a:latin typeface="Times New Roman" pitchFamily="18" charset="0"/>
                <a:ea typeface="DFKai-SB" pitchFamily="65" charset="-120"/>
                <a:cs typeface="Times New Roman" pitchFamily="18" charset="0"/>
              </a:rPr>
              <a:t>(b)</a:t>
            </a:r>
            <a:r>
              <a:rPr lang="zh-TW" altLang="en-US" sz="2000" dirty="0" smtClean="0">
                <a:latin typeface="Times New Roman" pitchFamily="18" charset="0"/>
                <a:ea typeface="DFKai-SB" pitchFamily="65" charset="-120"/>
                <a:cs typeface="Times New Roman" pitchFamily="18" charset="0"/>
              </a:rPr>
              <a:t>所示，將馬達頂套配件平放在圓形托盤底部的中心凹洞內，用膠水將兩者黏勞在一起。</a:t>
            </a:r>
            <a:r>
              <a:rPr lang="en-US" altLang="zh-TW" sz="2000" dirty="0" smtClean="0">
                <a:latin typeface="Times New Roman" pitchFamily="18" charset="0"/>
                <a:ea typeface="DFKai-SB" pitchFamily="65" charset="-120"/>
                <a:cs typeface="Times New Roman" pitchFamily="18" charset="0"/>
              </a:rPr>
              <a:t>Lay the spare motor</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top in the disc holder</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upside down, and bond</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together with glue (glue</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not included).</a:t>
            </a:r>
          </a:p>
          <a:p>
            <a:pPr marL="342900" indent="-342900">
              <a:spcBef>
                <a:spcPts val="300"/>
              </a:spcBef>
              <a:buFont typeface="Wingdings" pitchFamily="2" charset="2"/>
              <a:buAutoNum type="circleNumWdWhitePlain"/>
            </a:pPr>
            <a:r>
              <a:rPr lang="zh-TW" altLang="en-US" sz="2000" dirty="0" smtClean="0">
                <a:latin typeface="Times New Roman" pitchFamily="18" charset="0"/>
                <a:ea typeface="DFKai-SB" pitchFamily="65" charset="-120"/>
                <a:cs typeface="Times New Roman" pitchFamily="18" charset="0"/>
              </a:rPr>
              <a:t>等膠水乾了後，以手的力量將處理好的托盤固定在馬達的軸承上。</a:t>
            </a:r>
            <a:r>
              <a:rPr lang="en-US" altLang="zh-TW" sz="2000" dirty="0" smtClean="0">
                <a:latin typeface="Times New Roman" pitchFamily="18" charset="0"/>
                <a:ea typeface="DFKai-SB" pitchFamily="65" charset="-120"/>
                <a:cs typeface="Times New Roman" pitchFamily="18" charset="0"/>
              </a:rPr>
              <a:t>After the glue dries,</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push the modified</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disc holder on the</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motor shaft and</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install a disc cutout.</a:t>
            </a:r>
            <a:r>
              <a:rPr lang="zh-TW" altLang="en-US" sz="2000" dirty="0" smtClean="0">
                <a:latin typeface="Times New Roman" pitchFamily="18" charset="0"/>
                <a:ea typeface="DFKai-SB" pitchFamily="65" charset="-120"/>
                <a:cs typeface="Times New Roman" pitchFamily="18" charset="0"/>
              </a:rPr>
              <a:t> </a:t>
            </a:r>
            <a:endParaRPr lang="en-US" altLang="zh-TW" sz="2000" dirty="0" smtClean="0">
              <a:latin typeface="Times New Roman" pitchFamily="18" charset="0"/>
              <a:ea typeface="DFKai-SB" pitchFamily="65" charset="-120"/>
              <a:cs typeface="Times New Roman" pitchFamily="18" charset="0"/>
            </a:endParaRPr>
          </a:p>
          <a:p>
            <a:pPr marL="342900" indent="-342900">
              <a:spcBef>
                <a:spcPts val="300"/>
              </a:spcBef>
              <a:buFont typeface="Wingdings" pitchFamily="2" charset="2"/>
              <a:buAutoNum type="circleNumWdWhitePlain"/>
            </a:pPr>
            <a:r>
              <a:rPr lang="zh-TW" altLang="en-US" sz="2000" dirty="0" smtClean="0">
                <a:latin typeface="Times New Roman" pitchFamily="18" charset="0"/>
                <a:ea typeface="DFKai-SB" pitchFamily="65" charset="-120"/>
                <a:cs typeface="Times New Roman" pitchFamily="18" charset="0"/>
              </a:rPr>
              <a:t>當想改用發光風扇，則除離此碟形托盤，更換成普通用以安裝風扇用的三軸卡榫配件即可。</a:t>
            </a:r>
            <a:r>
              <a:rPr lang="en-US" altLang="zh-TW" sz="2000" dirty="0" smtClean="0">
                <a:latin typeface="Times New Roman" pitchFamily="18" charset="0"/>
                <a:ea typeface="DFKai-SB" pitchFamily="65" charset="-120"/>
                <a:cs typeface="Times New Roman" pitchFamily="18" charset="0"/>
              </a:rPr>
              <a:t>When you want</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to</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return to using the</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glow fan, replace the motor top disc</a:t>
            </a:r>
            <a:r>
              <a:rPr lang="zh-TW" altLang="en-US" sz="2000" dirty="0" smtClean="0">
                <a:latin typeface="Times New Roman" pitchFamily="18" charset="0"/>
                <a:ea typeface="DFKai-SB" pitchFamily="65" charset="-120"/>
                <a:cs typeface="Times New Roman" pitchFamily="18" charset="0"/>
              </a:rPr>
              <a:t> </a:t>
            </a:r>
            <a:r>
              <a:rPr lang="en-US" altLang="zh-TW" sz="2000" dirty="0" smtClean="0">
                <a:latin typeface="Times New Roman" pitchFamily="18" charset="0"/>
                <a:ea typeface="DFKai-SB" pitchFamily="65" charset="-120"/>
                <a:cs typeface="Times New Roman" pitchFamily="18" charset="0"/>
              </a:rPr>
              <a:t>holder with the normal motor top.</a:t>
            </a:r>
            <a:endParaRPr lang="zh-TW" altLang="en-US" sz="2000" dirty="0">
              <a:latin typeface="Times New Roman" pitchFamily="18" charset="0"/>
              <a:ea typeface="DFKai-SB" pitchFamily="65" charset="-120"/>
              <a:cs typeface="Times New Roman" pitchFamily="18" charset="0"/>
            </a:endParaRPr>
          </a:p>
        </p:txBody>
      </p:sp>
      <p:pic>
        <p:nvPicPr>
          <p:cNvPr id="3074" name="Picture 2"/>
          <p:cNvPicPr>
            <a:picLocks noChangeAspect="1" noChangeArrowheads="1"/>
          </p:cNvPicPr>
          <p:nvPr/>
        </p:nvPicPr>
        <p:blipFill>
          <a:blip r:embed="rId3"/>
          <a:srcRect l="13158"/>
          <a:stretch>
            <a:fillRect/>
          </a:stretch>
        </p:blipFill>
        <p:spPr bwMode="auto">
          <a:xfrm flipH="1">
            <a:off x="6572264" y="275546"/>
            <a:ext cx="2357422" cy="1939008"/>
          </a:xfrm>
          <a:prstGeom prst="rect">
            <a:avLst/>
          </a:prstGeom>
          <a:noFill/>
          <a:ln w="9525">
            <a:noFill/>
            <a:miter lim="800000"/>
            <a:headEnd/>
            <a:tailEnd/>
          </a:ln>
          <a:effectLst>
            <a:softEdge rad="63500"/>
          </a:effectLst>
        </p:spPr>
      </p:pic>
      <p:pic>
        <p:nvPicPr>
          <p:cNvPr id="3075" name="Picture 3"/>
          <p:cNvPicPr>
            <a:picLocks noChangeAspect="1" noChangeArrowheads="1"/>
          </p:cNvPicPr>
          <p:nvPr/>
        </p:nvPicPr>
        <p:blipFill>
          <a:blip r:embed="rId4"/>
          <a:srcRect/>
          <a:stretch>
            <a:fillRect/>
          </a:stretch>
        </p:blipFill>
        <p:spPr bwMode="auto">
          <a:xfrm>
            <a:off x="6572264" y="2339036"/>
            <a:ext cx="2357454" cy="2018658"/>
          </a:xfrm>
          <a:prstGeom prst="rect">
            <a:avLst/>
          </a:prstGeom>
          <a:noFill/>
          <a:ln w="9525">
            <a:noFill/>
            <a:miter lim="800000"/>
            <a:headEnd/>
            <a:tailEnd/>
          </a:ln>
          <a:effectLst>
            <a:softEdge rad="63500"/>
          </a:effectLst>
        </p:spPr>
      </p:pic>
      <p:pic>
        <p:nvPicPr>
          <p:cNvPr id="3076" name="Picture 4"/>
          <p:cNvPicPr>
            <a:picLocks noChangeAspect="1" noChangeArrowheads="1"/>
          </p:cNvPicPr>
          <p:nvPr/>
        </p:nvPicPr>
        <p:blipFill>
          <a:blip r:embed="rId5"/>
          <a:srcRect/>
          <a:stretch>
            <a:fillRect/>
          </a:stretch>
        </p:blipFill>
        <p:spPr bwMode="auto">
          <a:xfrm flipH="1">
            <a:off x="6563334" y="4483396"/>
            <a:ext cx="2430354" cy="2160314"/>
          </a:xfrm>
          <a:prstGeom prst="rect">
            <a:avLst/>
          </a:prstGeom>
          <a:noFill/>
          <a:ln w="9525">
            <a:noFill/>
            <a:miter lim="800000"/>
            <a:headEnd/>
            <a:tailEnd/>
          </a:ln>
          <a:effectLst>
            <a:softEdge rad="63500"/>
          </a:effectLst>
        </p:spPr>
      </p:pic>
      <p:sp>
        <p:nvSpPr>
          <p:cNvPr id="9" name="文字方塊 8"/>
          <p:cNvSpPr txBox="1"/>
          <p:nvPr/>
        </p:nvSpPr>
        <p:spPr>
          <a:xfrm>
            <a:off x="6643702" y="285728"/>
            <a:ext cx="518091" cy="461665"/>
          </a:xfrm>
          <a:prstGeom prst="rect">
            <a:avLst/>
          </a:prstGeom>
          <a:noFill/>
        </p:spPr>
        <p:txBody>
          <a:bodyPr wrap="none" rtlCol="0">
            <a:spAutoFit/>
          </a:bodyPr>
          <a:lstStyle/>
          <a:p>
            <a:r>
              <a:rPr lang="en-US" altLang="zh-TW" sz="2400" dirty="0" smtClean="0"/>
              <a:t>(a)</a:t>
            </a:r>
            <a:endParaRPr lang="zh-TW" altLang="en-US" sz="2400" dirty="0"/>
          </a:p>
        </p:txBody>
      </p:sp>
      <p:sp>
        <p:nvSpPr>
          <p:cNvPr id="10" name="文字方塊 9"/>
          <p:cNvSpPr txBox="1"/>
          <p:nvPr/>
        </p:nvSpPr>
        <p:spPr>
          <a:xfrm>
            <a:off x="6643702" y="2324393"/>
            <a:ext cx="532518" cy="461665"/>
          </a:xfrm>
          <a:prstGeom prst="rect">
            <a:avLst/>
          </a:prstGeom>
          <a:noFill/>
        </p:spPr>
        <p:txBody>
          <a:bodyPr wrap="none" rtlCol="0">
            <a:spAutoFit/>
          </a:bodyPr>
          <a:lstStyle/>
          <a:p>
            <a:r>
              <a:rPr lang="en-US" altLang="zh-TW" sz="2400" dirty="0" smtClean="0"/>
              <a:t>(b)</a:t>
            </a:r>
            <a:endParaRPr lang="zh-TW" altLang="en-US" sz="2400" dirty="0"/>
          </a:p>
        </p:txBody>
      </p:sp>
      <p:sp>
        <p:nvSpPr>
          <p:cNvPr id="11" name="文字方塊 10"/>
          <p:cNvSpPr txBox="1"/>
          <p:nvPr/>
        </p:nvSpPr>
        <p:spPr>
          <a:xfrm>
            <a:off x="6643702" y="4500570"/>
            <a:ext cx="500458" cy="461665"/>
          </a:xfrm>
          <a:prstGeom prst="rect">
            <a:avLst/>
          </a:prstGeom>
          <a:noFill/>
        </p:spPr>
        <p:txBody>
          <a:bodyPr wrap="none" rtlCol="0">
            <a:spAutoFit/>
          </a:bodyPr>
          <a:lstStyle/>
          <a:p>
            <a:r>
              <a:rPr lang="en-US" altLang="zh-TW" sz="2400" dirty="0" smtClean="0"/>
              <a:t>(c)</a:t>
            </a:r>
            <a:endParaRPr lang="zh-TW" altLang="en-US" sz="2400" dirty="0"/>
          </a:p>
        </p:txBody>
      </p:sp>
    </p:spTree>
    <p:extLst>
      <p:ext uri="{BB962C8B-B14F-4D97-AF65-F5344CB8AC3E}">
        <p14:creationId xmlns:p14="http://schemas.microsoft.com/office/powerpoint/2010/main" xmlns="" val="1174905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2124" y="0"/>
            <a:ext cx="7828016" cy="669626"/>
          </a:xfrm>
        </p:spPr>
        <p:txBody>
          <a:bodyPr>
            <a:normAutofit/>
          </a:bodyPr>
          <a:lstStyle/>
          <a:p>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SC-175</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電子元件表：</a:t>
            </a:r>
            <a:r>
              <a:rPr lang="zh-TW" altLang="en-US" sz="32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元件</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符號＆零件編號</a:t>
            </a:r>
            <a:endParaRPr lang="zh-TW" altLang="en-US" sz="3200"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6967" b="5158"/>
          <a:stretch/>
        </p:blipFill>
        <p:spPr bwMode="auto">
          <a:xfrm>
            <a:off x="216146" y="692696"/>
            <a:ext cx="8748342" cy="5928988"/>
          </a:xfrm>
          <a:prstGeom prst="rect">
            <a:avLst/>
          </a:prstGeom>
          <a:noFill/>
          <a:ln w="41275">
            <a:solidFill>
              <a:srgbClr val="0070C0"/>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4068426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3310" y="139463"/>
            <a:ext cx="7813532" cy="646331"/>
          </a:xfrm>
          <a:prstGeom prst="rect">
            <a:avLst/>
          </a:prstGeom>
        </p:spPr>
        <p:txBody>
          <a:bodyPr wrap="square">
            <a:spAutoFit/>
          </a:bodyPr>
          <a:lstStyle/>
          <a:p>
            <a:pPr lvl="0" algn="ctr"/>
            <a:r>
              <a:rPr lang="en-US" altLang="zh-TW" sz="3600" b="1" dirty="0" smtClean="0">
                <a:solidFill>
                  <a:srgbClr val="0000CC"/>
                </a:solidFill>
                <a:latin typeface="Times New Roman" panose="02020603050405020304" pitchFamily="18" charset="0"/>
                <a:cs typeface="Times New Roman" panose="02020603050405020304" pitchFamily="18" charset="0"/>
              </a:rPr>
              <a:t>(46-54)</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閃頻效應</a:t>
            </a: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3600" b="1" dirty="0" smtClean="0">
                <a:solidFill>
                  <a:srgbClr val="0000CC"/>
                </a:solidFill>
                <a:latin typeface="Times New Roman" pitchFamily="18" charset="0"/>
                <a:cs typeface="Times New Roman" pitchFamily="18" charset="0"/>
              </a:rPr>
              <a:t>Strobe Effects)</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grpSp>
        <p:nvGrpSpPr>
          <p:cNvPr id="6" name="群組 5"/>
          <p:cNvGrpSpPr/>
          <p:nvPr/>
        </p:nvGrpSpPr>
        <p:grpSpPr>
          <a:xfrm>
            <a:off x="642910" y="1285860"/>
            <a:ext cx="8001056" cy="5572140"/>
            <a:chOff x="785786" y="1142984"/>
            <a:chExt cx="7914415" cy="5715016"/>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5786" y="1142984"/>
              <a:ext cx="7904685" cy="55007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圓角矩形 3"/>
            <p:cNvSpPr/>
            <p:nvPr/>
          </p:nvSpPr>
          <p:spPr>
            <a:xfrm>
              <a:off x="1285852" y="6357958"/>
              <a:ext cx="1143008" cy="500042"/>
            </a:xfrm>
            <a:prstGeom prst="roundRect">
              <a:avLst/>
            </a:prstGeom>
            <a:solidFill>
              <a:schemeClr val="bg1"/>
            </a:solidFill>
            <a:ln>
              <a:noFill/>
            </a:ln>
            <a:effectLst/>
          </p:spPr>
          <p:txBody>
            <a:bodyPr wrap="square" rtlCol="0" anchor="ctr">
              <a:sp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sp>
          <p:nvSpPr>
            <p:cNvPr id="5" name="圓角矩形 4"/>
            <p:cNvSpPr/>
            <p:nvPr/>
          </p:nvSpPr>
          <p:spPr>
            <a:xfrm>
              <a:off x="8256402" y="6000768"/>
              <a:ext cx="443799" cy="857232"/>
            </a:xfrm>
            <a:prstGeom prst="roundRect">
              <a:avLst/>
            </a:prstGeom>
            <a:solidFill>
              <a:schemeClr val="bg1"/>
            </a:solidFill>
            <a:ln>
              <a:noFill/>
            </a:ln>
            <a:effectLst/>
          </p:spPr>
          <p:txBody>
            <a:bodyPr wrap="square" rtlCol="0" anchor="ctr">
              <a:no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grpSp>
      <p:sp>
        <p:nvSpPr>
          <p:cNvPr id="7" name="文字方塊 6"/>
          <p:cNvSpPr txBox="1"/>
          <p:nvPr/>
        </p:nvSpPr>
        <p:spPr>
          <a:xfrm>
            <a:off x="2571736" y="785794"/>
            <a:ext cx="4120039" cy="492443"/>
          </a:xfrm>
          <a:prstGeom prst="rect">
            <a:avLst/>
          </a:prstGeom>
          <a:noFill/>
        </p:spPr>
        <p:txBody>
          <a:bodyPr wrap="none" rtlCol="0">
            <a:spAutoFit/>
          </a:bodyPr>
          <a:lstStyle/>
          <a:p>
            <a:r>
              <a:rPr lang="en-US" altLang="zh-TW" sz="2600" dirty="0" smtClean="0">
                <a:latin typeface="Times New Roman" pitchFamily="18" charset="0"/>
                <a:ea typeface="DFKai-SB" pitchFamily="65" charset="-120"/>
                <a:cs typeface="Times New Roman" pitchFamily="18" charset="0"/>
              </a:rPr>
              <a:t>Projects 46-54</a:t>
            </a:r>
            <a:r>
              <a:rPr lang="zh-TW" altLang="en-US" sz="2600" dirty="0" smtClean="0">
                <a:latin typeface="Times New Roman" pitchFamily="18" charset="0"/>
                <a:ea typeface="DFKai-SB" pitchFamily="65" charset="-120"/>
                <a:cs typeface="Times New Roman" pitchFamily="18" charset="0"/>
              </a:rPr>
              <a:t>使用的電路圖</a:t>
            </a:r>
            <a:endParaRPr lang="zh-TW" altLang="en-US" sz="2600"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35682133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919266" y="4929198"/>
            <a:ext cx="1714512" cy="1714512"/>
          </a:xfrm>
          <a:prstGeom prst="rect">
            <a:avLst/>
          </a:prstGeom>
          <a:noFill/>
          <a:ln w="9525">
            <a:noFill/>
            <a:miter lim="800000"/>
            <a:headEnd/>
            <a:tailEnd/>
          </a:ln>
          <a:effectLst/>
        </p:spPr>
      </p:pic>
      <p:sp>
        <p:nvSpPr>
          <p:cNvPr id="2" name="矩形 1"/>
          <p:cNvSpPr/>
          <p:nvPr/>
        </p:nvSpPr>
        <p:spPr>
          <a:xfrm>
            <a:off x="71406" y="628233"/>
            <a:ext cx="9001156" cy="2800767"/>
          </a:xfrm>
          <a:prstGeom prst="rect">
            <a:avLst/>
          </a:prstGeom>
          <a:gradFill flip="none" rotWithShape="1">
            <a:gsLst>
              <a:gs pos="0">
                <a:schemeClr val="bg1"/>
              </a:gs>
              <a:gs pos="100000">
                <a:schemeClr val="tx2">
                  <a:lumMod val="20000"/>
                  <a:lumOff val="80000"/>
                </a:schemeClr>
              </a:gs>
              <a:gs pos="100000">
                <a:schemeClr val="accent1">
                  <a:tint val="23500"/>
                  <a:satMod val="160000"/>
                </a:schemeClr>
              </a:gs>
            </a:gsLst>
            <a:path path="circle">
              <a:fillToRect l="50000" t="50000" r="50000" b="50000"/>
            </a:path>
            <a:tileRect/>
          </a:gradFill>
          <a:ln w="15875" cmpd="sng">
            <a:solidFill>
              <a:srgbClr val="99CCFF"/>
            </a:solidFill>
          </a:ln>
          <a:effectLst>
            <a:outerShdw blurRad="44450" dist="27940" dir="5400000" algn="ctr">
              <a:srgbClr val="000000">
                <a:alpha val="32000"/>
              </a:srgbClr>
            </a:outerShdw>
            <a:softEdge rad="63500"/>
          </a:effectLst>
        </p:spPr>
        <p:txBody>
          <a:bodyPr wrap="square" rtlCol="0">
            <a:spAutoFit/>
          </a:bodyPr>
          <a:lstStyle/>
          <a:p>
            <a:pPr marL="263525" indent="-263525">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如圖所示，將彩色圓形紙片</a:t>
            </a:r>
            <a:r>
              <a:rPr lang="en-US" altLang="zh-TW" sz="2200" dirty="0" smtClean="0">
                <a:latin typeface="Times New Roman" pitchFamily="18" charset="0"/>
                <a:ea typeface="DFKai-SB" pitchFamily="65" charset="-120"/>
                <a:cs typeface="Times New Roman" pitchFamily="18" charset="0"/>
              </a:rPr>
              <a:t>(Colored disc)</a:t>
            </a:r>
            <a:r>
              <a:rPr lang="zh-TW" altLang="en-US" sz="2200" dirty="0" smtClean="0">
                <a:latin typeface="Times New Roman" pitchFamily="18" charset="0"/>
                <a:ea typeface="DFKai-SB" pitchFamily="65" charset="-120"/>
                <a:cs typeface="Times New Roman" pitchFamily="18" charset="0"/>
              </a:rPr>
              <a:t>安裝到灰色塑質的圓型托盤座</a:t>
            </a:r>
            <a:r>
              <a:rPr lang="en-US" altLang="zh-TW" sz="2200" dirty="0" smtClean="0">
                <a:latin typeface="Times New Roman" pitchFamily="18" charset="0"/>
                <a:ea typeface="DFKai-SB" pitchFamily="65" charset="-120"/>
                <a:cs typeface="Times New Roman" pitchFamily="18" charset="0"/>
              </a:rPr>
              <a:t>(Disk holder</a:t>
            </a:r>
            <a:r>
              <a:rPr lang="zh-TW" altLang="en-US" sz="2200" dirty="0" smtClean="0">
                <a:latin typeface="Times New Roman" pitchFamily="18" charset="0"/>
                <a:ea typeface="DFKai-SB" pitchFamily="65" charset="-120"/>
                <a:cs typeface="Times New Roman" pitchFamily="18" charset="0"/>
              </a:rPr>
              <a:t>，簡稱圓盤</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上。</a:t>
            </a:r>
            <a:endParaRPr lang="en-US" altLang="zh-TW" sz="2200" dirty="0" smtClean="0">
              <a:latin typeface="Times New Roman" pitchFamily="18" charset="0"/>
              <a:ea typeface="DFKai-SB" pitchFamily="65" charset="-120"/>
              <a:cs typeface="Times New Roman" pitchFamily="18" charset="0"/>
            </a:endParaRPr>
          </a:p>
          <a:p>
            <a:pPr marL="263525" indent="-263525">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並將彩色紙片圓邊緣的三片突出的小</a:t>
            </a:r>
            <a:r>
              <a:rPr lang="en-US" altLang="zh-TW" sz="2200" dirty="0" smtClean="0">
                <a:latin typeface="Times New Roman" pitchFamily="18" charset="0"/>
                <a:ea typeface="DFKai-SB" pitchFamily="65" charset="-120"/>
                <a:cs typeface="Times New Roman" pitchFamily="18" charset="0"/>
              </a:rPr>
              <a:t>Tab</a:t>
            </a:r>
            <a:r>
              <a:rPr lang="zh-TW" altLang="en-US" sz="2200" dirty="0" smtClean="0">
                <a:latin typeface="Times New Roman" pitchFamily="18" charset="0"/>
                <a:ea typeface="DFKai-SB" pitchFamily="65" charset="-120"/>
                <a:cs typeface="Times New Roman" pitchFamily="18" charset="0"/>
              </a:rPr>
              <a:t>片，經由圓托盤邊的三個小洞內由內往外插出。如此可不需任何膠帶或黏貼劑，就能讓紙片固定在托盤上。</a:t>
            </a:r>
            <a:endParaRPr lang="en-US" altLang="zh-TW" sz="2200" dirty="0" smtClean="0">
              <a:latin typeface="Times New Roman" pitchFamily="18" charset="0"/>
              <a:ea typeface="DFKai-SB" pitchFamily="65" charset="-120"/>
              <a:cs typeface="Times New Roman" pitchFamily="18" charset="0"/>
            </a:endParaRPr>
          </a:p>
          <a:p>
            <a:pPr marL="263525" indent="-263525">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如此，實驗時馬達快速旋轉，紙片也不致飛離托盤；實驗後，也易於更換其他的圓紙片。</a:t>
            </a:r>
            <a:endParaRPr lang="en-US" altLang="zh-TW" sz="2200" dirty="0" smtClean="0">
              <a:latin typeface="Times New Roman" pitchFamily="18" charset="0"/>
              <a:ea typeface="DFKai-SB" pitchFamily="65" charset="-120"/>
              <a:cs typeface="Times New Roman" pitchFamily="18" charset="0"/>
            </a:endParaRPr>
          </a:p>
          <a:p>
            <a:pPr marL="263525" indent="-263525">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並將之小心地安裝到馬達</a:t>
            </a:r>
            <a:r>
              <a:rPr lang="en-US" altLang="zh-TW" sz="2200" dirty="0" smtClean="0">
                <a:latin typeface="Times New Roman" pitchFamily="18" charset="0"/>
                <a:ea typeface="DFKai-SB" pitchFamily="65" charset="-120"/>
                <a:cs typeface="Times New Roman" pitchFamily="18" charset="0"/>
              </a:rPr>
              <a:t>M1</a:t>
            </a:r>
            <a:r>
              <a:rPr lang="zh-TW" altLang="en-US" sz="2200" dirty="0" smtClean="0">
                <a:latin typeface="Times New Roman" pitchFamily="18" charset="0"/>
                <a:ea typeface="DFKai-SB" pitchFamily="65" charset="-120"/>
                <a:cs typeface="Times New Roman" pitchFamily="18" charset="0"/>
              </a:rPr>
              <a:t>的旋轉軸承上。</a:t>
            </a:r>
          </a:p>
        </p:txBody>
      </p:sp>
      <p:sp>
        <p:nvSpPr>
          <p:cNvPr id="3" name="矩形 2"/>
          <p:cNvSpPr/>
          <p:nvPr/>
        </p:nvSpPr>
        <p:spPr>
          <a:xfrm>
            <a:off x="1643042" y="71414"/>
            <a:ext cx="6143668" cy="646331"/>
          </a:xfrm>
          <a:prstGeom prst="rect">
            <a:avLst/>
          </a:prstGeom>
        </p:spPr>
        <p:txBody>
          <a:bodyPr wrap="square">
            <a:spAutoFit/>
          </a:bodyPr>
          <a:lstStyle/>
          <a:p>
            <a:pPr lvl="0" algn="ctr"/>
            <a:r>
              <a:rPr lang="en-US" altLang="zh-TW" sz="3600" b="1" dirty="0" smtClean="0">
                <a:solidFill>
                  <a:srgbClr val="0000CC"/>
                </a:solidFill>
                <a:latin typeface="Times New Roman" panose="02020603050405020304" pitchFamily="18" charset="0"/>
                <a:cs typeface="Times New Roman" panose="02020603050405020304" pitchFamily="18" charset="0"/>
              </a:rPr>
              <a:t>(46-54)</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閃頻效應實驗前的準備</a:t>
            </a:r>
            <a:endParaRPr lang="zh-TW" altLang="en-US" sz="2800" b="1" dirty="0">
              <a:solidFill>
                <a:srgbClr val="0000CC"/>
              </a:solidFill>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4"/>
          <a:srcRect/>
          <a:stretch>
            <a:fillRect/>
          </a:stretch>
        </p:blipFill>
        <p:spPr bwMode="auto">
          <a:xfrm>
            <a:off x="6172200" y="3476649"/>
            <a:ext cx="2971800" cy="3381375"/>
          </a:xfrm>
          <a:prstGeom prst="rect">
            <a:avLst/>
          </a:prstGeom>
          <a:noFill/>
          <a:ln w="9525">
            <a:noFill/>
            <a:miter lim="800000"/>
            <a:headEnd/>
            <a:tailEnd/>
          </a:ln>
          <a:effectLst/>
        </p:spPr>
      </p:pic>
      <p:grpSp>
        <p:nvGrpSpPr>
          <p:cNvPr id="4" name="群組 13"/>
          <p:cNvGrpSpPr/>
          <p:nvPr/>
        </p:nvGrpSpPr>
        <p:grpSpPr>
          <a:xfrm>
            <a:off x="285720" y="3395963"/>
            <a:ext cx="2000264" cy="2033301"/>
            <a:chOff x="285720" y="3714752"/>
            <a:chExt cx="2620947" cy="2676243"/>
          </a:xfrm>
        </p:grpSpPr>
        <p:pic>
          <p:nvPicPr>
            <p:cNvPr id="2050" name="Picture 2"/>
            <p:cNvPicPr>
              <a:picLocks noChangeAspect="1" noChangeArrowheads="1"/>
            </p:cNvPicPr>
            <p:nvPr/>
          </p:nvPicPr>
          <p:blipFill>
            <a:blip r:embed="rId5"/>
            <a:srcRect/>
            <a:stretch>
              <a:fillRect/>
            </a:stretch>
          </p:blipFill>
          <p:spPr bwMode="auto">
            <a:xfrm>
              <a:off x="285720" y="3929066"/>
              <a:ext cx="2514600" cy="2419350"/>
            </a:xfrm>
            <a:prstGeom prst="rect">
              <a:avLst/>
            </a:prstGeom>
            <a:noFill/>
            <a:ln w="9525">
              <a:noFill/>
              <a:miter lim="800000"/>
              <a:headEnd/>
              <a:tailEnd/>
            </a:ln>
            <a:effectLst/>
          </p:spPr>
        </p:pic>
        <p:sp>
          <p:nvSpPr>
            <p:cNvPr id="11" name="文字方塊 10"/>
            <p:cNvSpPr txBox="1"/>
            <p:nvPr/>
          </p:nvSpPr>
          <p:spPr>
            <a:xfrm>
              <a:off x="785786" y="3714752"/>
              <a:ext cx="620683" cy="461665"/>
            </a:xfrm>
            <a:prstGeom prst="rect">
              <a:avLst/>
            </a:prstGeom>
            <a:noFill/>
          </p:spPr>
          <p:txBody>
            <a:bodyPr wrap="none" rtlCol="0">
              <a:spAutoFit/>
            </a:bodyPr>
            <a:lstStyle/>
            <a:p>
              <a:r>
                <a:rPr lang="en-US" altLang="zh-TW" sz="2400" dirty="0" smtClean="0"/>
                <a:t>Tab</a:t>
              </a:r>
              <a:endParaRPr lang="zh-TW" altLang="en-US" sz="2400" dirty="0"/>
            </a:p>
          </p:txBody>
        </p:sp>
        <p:sp>
          <p:nvSpPr>
            <p:cNvPr id="12" name="文字方塊 11"/>
            <p:cNvSpPr txBox="1"/>
            <p:nvPr/>
          </p:nvSpPr>
          <p:spPr>
            <a:xfrm>
              <a:off x="285720" y="5929330"/>
              <a:ext cx="620683" cy="461665"/>
            </a:xfrm>
            <a:prstGeom prst="rect">
              <a:avLst/>
            </a:prstGeom>
            <a:noFill/>
          </p:spPr>
          <p:txBody>
            <a:bodyPr wrap="none" rtlCol="0">
              <a:spAutoFit/>
            </a:bodyPr>
            <a:lstStyle/>
            <a:p>
              <a:r>
                <a:rPr lang="en-US" altLang="zh-TW" sz="2400" dirty="0" smtClean="0"/>
                <a:t>Tab</a:t>
              </a:r>
              <a:endParaRPr lang="zh-TW" altLang="en-US" sz="2400" dirty="0"/>
            </a:p>
          </p:txBody>
        </p:sp>
        <p:sp>
          <p:nvSpPr>
            <p:cNvPr id="13" name="文字方塊 12"/>
            <p:cNvSpPr txBox="1"/>
            <p:nvPr/>
          </p:nvSpPr>
          <p:spPr>
            <a:xfrm>
              <a:off x="2285984" y="5896293"/>
              <a:ext cx="620683" cy="461665"/>
            </a:xfrm>
            <a:prstGeom prst="rect">
              <a:avLst/>
            </a:prstGeom>
            <a:noFill/>
          </p:spPr>
          <p:txBody>
            <a:bodyPr wrap="none" rtlCol="0">
              <a:spAutoFit/>
            </a:bodyPr>
            <a:lstStyle/>
            <a:p>
              <a:r>
                <a:rPr lang="en-US" altLang="zh-TW" sz="2400" dirty="0" smtClean="0"/>
                <a:t>Tab</a:t>
              </a:r>
              <a:endParaRPr lang="zh-TW" altLang="en-US" sz="2400" dirty="0"/>
            </a:p>
          </p:txBody>
        </p:sp>
      </p:grpSp>
      <p:pic>
        <p:nvPicPr>
          <p:cNvPr id="2051" name="Picture 3"/>
          <p:cNvPicPr>
            <a:picLocks noChangeAspect="1" noChangeArrowheads="1"/>
          </p:cNvPicPr>
          <p:nvPr/>
        </p:nvPicPr>
        <p:blipFill>
          <a:blip r:embed="rId6"/>
          <a:srcRect/>
          <a:stretch>
            <a:fillRect/>
          </a:stretch>
        </p:blipFill>
        <p:spPr bwMode="auto">
          <a:xfrm>
            <a:off x="3786182" y="3571876"/>
            <a:ext cx="2333054" cy="2500330"/>
          </a:xfrm>
          <a:prstGeom prst="rect">
            <a:avLst/>
          </a:prstGeom>
          <a:noFill/>
          <a:ln w="9525">
            <a:noFill/>
            <a:miter lim="800000"/>
            <a:headEnd/>
            <a:tailEnd/>
          </a:ln>
          <a:effectLst/>
        </p:spPr>
      </p:pic>
    </p:spTree>
    <p:extLst>
      <p:ext uri="{BB962C8B-B14F-4D97-AF65-F5344CB8AC3E}">
        <p14:creationId xmlns:p14="http://schemas.microsoft.com/office/powerpoint/2010/main" xmlns="" val="11749055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2844" y="642919"/>
            <a:ext cx="8858312" cy="2693045"/>
          </a:xfrm>
          <a:prstGeom prst="rect">
            <a:avLst/>
          </a:prstGeom>
          <a:solidFill>
            <a:srgbClr val="FFFFE5"/>
          </a:solidFill>
          <a:ln>
            <a:noFill/>
          </a:ln>
          <a:effectLst/>
        </p:spPr>
        <p:txBody>
          <a:bodyPr wrap="square" rtlCol="0">
            <a:spAutoFit/>
          </a:bodyPr>
          <a:lstStyle/>
          <a:p>
            <a:pPr marL="263525" indent="-263525" algn="just">
              <a:spcBef>
                <a:spcPts val="600"/>
              </a:spcBef>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白光</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D6</a:t>
            </a:r>
            <a:r>
              <a:rPr lang="zh-TW" altLang="en-US" sz="2200" dirty="0" smtClean="0">
                <a:latin typeface="Times New Roman" pitchFamily="18" charset="0"/>
                <a:ea typeface="DFKai-SB" pitchFamily="65" charset="-120"/>
                <a:cs typeface="Times New Roman" pitchFamily="18" charset="0"/>
              </a:rPr>
              <a:t>的正、負極分別以紅和黑色兩跳線連接到圖中所示位置。</a:t>
            </a:r>
          </a:p>
          <a:p>
            <a:pPr marL="263525" indent="-263525" algn="just">
              <a:spcBef>
                <a:spcPts val="600"/>
              </a:spcBef>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為能觀察到最佳的實驗效果，建議在燈光比較昏暗的房間內進行此系列的實驗為宜。</a:t>
            </a:r>
          </a:p>
          <a:p>
            <a:pPr marL="263525" indent="-263525" algn="just">
              <a:spcBef>
                <a:spcPts val="600"/>
              </a:spcBef>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開啟滑動開關</a:t>
            </a:r>
            <a:r>
              <a:rPr lang="en-US" altLang="zh-TW" sz="2200" dirty="0" smtClean="0">
                <a:latin typeface="Times New Roman" pitchFamily="18" charset="0"/>
                <a:ea typeface="DFKai-SB" pitchFamily="65" charset="-120"/>
                <a:cs typeface="Times New Roman" pitchFamily="18" charset="0"/>
              </a:rPr>
              <a:t>S1</a:t>
            </a:r>
            <a:r>
              <a:rPr lang="zh-TW" altLang="en-US" sz="2200" dirty="0" smtClean="0">
                <a:latin typeface="Times New Roman" pitchFamily="18" charset="0"/>
                <a:ea typeface="DFKai-SB" pitchFamily="65" charset="-120"/>
                <a:cs typeface="Times New Roman" pitchFamily="18" charset="0"/>
              </a:rPr>
              <a:t>，持續按著按鍵開關</a:t>
            </a:r>
            <a:r>
              <a:rPr lang="en-US" altLang="zh-TW" sz="2200" dirty="0" smtClean="0">
                <a:latin typeface="Times New Roman" pitchFamily="18" charset="0"/>
                <a:ea typeface="DFKai-SB" pitchFamily="65" charset="-120"/>
                <a:cs typeface="Times New Roman" pitchFamily="18" charset="0"/>
              </a:rPr>
              <a:t>S2</a:t>
            </a:r>
            <a:r>
              <a:rPr lang="zh-TW" altLang="en-US" sz="2200" dirty="0" smtClean="0">
                <a:latin typeface="Times New Roman" pitchFamily="18" charset="0"/>
                <a:ea typeface="DFKai-SB" pitchFamily="65" charset="-120"/>
                <a:cs typeface="Times New Roman" pitchFamily="18" charset="0"/>
              </a:rPr>
              <a:t>，直至馬達可以持續旋轉。</a:t>
            </a:r>
            <a:endParaRPr lang="en-US" altLang="zh-TW" sz="2200" dirty="0" smtClean="0">
              <a:latin typeface="Times New Roman" pitchFamily="18" charset="0"/>
              <a:ea typeface="DFKai-SB" pitchFamily="65" charset="-120"/>
              <a:cs typeface="Times New Roman" pitchFamily="18" charset="0"/>
            </a:endParaRPr>
          </a:p>
          <a:p>
            <a:pPr marL="263525" algn="just">
              <a:spcBef>
                <a:spcPts val="600"/>
              </a:spcBef>
            </a:pPr>
            <a:r>
              <a:rPr lang="zh-TW" altLang="en-US" sz="2200" b="1" dirty="0" smtClean="0">
                <a:solidFill>
                  <a:srgbClr val="0000CC"/>
                </a:solidFill>
                <a:latin typeface="Times New Roman" pitchFamily="18" charset="0"/>
                <a:ea typeface="DFKai-SB" pitchFamily="65" charset="-120"/>
                <a:cs typeface="Times New Roman" pitchFamily="18" charset="0"/>
              </a:rPr>
              <a:t>注意</a:t>
            </a:r>
            <a:r>
              <a:rPr lang="zh-TW" altLang="en-US" sz="2200" dirty="0" smtClean="0">
                <a:latin typeface="Times New Roman" pitchFamily="18" charset="0"/>
                <a:ea typeface="DFKai-SB" pitchFamily="65" charset="-120"/>
                <a:cs typeface="Times New Roman" pitchFamily="18" charset="0"/>
              </a:rPr>
              <a:t>：如果一放開</a:t>
            </a:r>
            <a:r>
              <a:rPr lang="en-US" altLang="zh-TW" sz="2200" dirty="0" smtClean="0">
                <a:latin typeface="Times New Roman" pitchFamily="18" charset="0"/>
                <a:ea typeface="DFKai-SB" pitchFamily="65" charset="-120"/>
                <a:cs typeface="Times New Roman" pitchFamily="18" charset="0"/>
              </a:rPr>
              <a:t>S2</a:t>
            </a:r>
            <a:r>
              <a:rPr lang="zh-TW" altLang="en-US" sz="2200" dirty="0" smtClean="0">
                <a:latin typeface="Times New Roman" pitchFamily="18" charset="0"/>
                <a:ea typeface="DFKai-SB" pitchFamily="65" charset="-120"/>
                <a:cs typeface="Times New Roman" pitchFamily="18" charset="0"/>
              </a:rPr>
              <a:t>的按鍵開關，馬達很快就停止不轉動的話，表示馬達無法啟動達到足夠高的全速運轉的能力，意即所使用之電池的內部電能可能已經不夠了。建議應更換新的電池。</a:t>
            </a:r>
            <a:endParaRPr lang="zh-TW" altLang="en-US" sz="2400" dirty="0" smtClean="0">
              <a:latin typeface="Times New Roman" pitchFamily="18" charset="0"/>
              <a:ea typeface="DFKai-SB" pitchFamily="65" charset="-120"/>
              <a:cs typeface="Times New Roman" pitchFamily="18" charset="0"/>
            </a:endParaRPr>
          </a:p>
        </p:txBody>
      </p:sp>
      <p:sp>
        <p:nvSpPr>
          <p:cNvPr id="3" name="矩形 2"/>
          <p:cNvSpPr/>
          <p:nvPr/>
        </p:nvSpPr>
        <p:spPr>
          <a:xfrm>
            <a:off x="1643042" y="68025"/>
            <a:ext cx="6286544" cy="646331"/>
          </a:xfrm>
          <a:prstGeom prst="rect">
            <a:avLst/>
          </a:prstGeom>
        </p:spPr>
        <p:txBody>
          <a:bodyPr wrap="square">
            <a:spAutoFit/>
          </a:bodyPr>
          <a:lstStyle/>
          <a:p>
            <a:pPr lvl="0" algn="ctr"/>
            <a:r>
              <a:rPr lang="en-US" altLang="zh-TW" sz="3600" b="1" dirty="0" smtClean="0">
                <a:solidFill>
                  <a:srgbClr val="0000CC"/>
                </a:solidFill>
                <a:latin typeface="Times New Roman" panose="02020603050405020304" pitchFamily="18" charset="0"/>
                <a:cs typeface="Times New Roman" panose="02020603050405020304" pitchFamily="18" charset="0"/>
              </a:rPr>
              <a:t>(46-54)</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閃頻效應</a:t>
            </a:r>
            <a:r>
              <a:rPr lang="en-US" altLang="zh-TW" sz="28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a:t>
            </a:r>
            <a:r>
              <a:rPr lang="en-US" altLang="zh-TW" sz="2800" b="1" dirty="0" smtClean="0">
                <a:solidFill>
                  <a:srgbClr val="0000CC"/>
                </a:solidFill>
                <a:latin typeface="Times New Roman" panose="02020603050405020304" pitchFamily="18" charset="0"/>
                <a:cs typeface="Times New Roman" panose="02020603050405020304" pitchFamily="18" charset="0"/>
              </a:rPr>
              <a:t>Strobe Effects)</a:t>
            </a:r>
            <a:endParaRPr lang="zh-TW" altLang="en-US" sz="2800" b="1" dirty="0">
              <a:solidFill>
                <a:srgbClr val="0000CC"/>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l="63290" t="-437"/>
          <a:stretch>
            <a:fillRect/>
          </a:stretch>
        </p:blipFill>
        <p:spPr bwMode="auto">
          <a:xfrm>
            <a:off x="6500826" y="3000372"/>
            <a:ext cx="2368140" cy="38576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矩形 4"/>
          <p:cNvSpPr/>
          <p:nvPr/>
        </p:nvSpPr>
        <p:spPr>
          <a:xfrm>
            <a:off x="142844" y="3286124"/>
            <a:ext cx="6286544" cy="3293209"/>
          </a:xfrm>
          <a:prstGeom prst="rect">
            <a:avLst/>
          </a:prstGeom>
          <a:solidFill>
            <a:srgbClr val="FFFFE5"/>
          </a:solidFill>
        </p:spPr>
        <p:txBody>
          <a:bodyPr wrap="square">
            <a:spAutoFit/>
          </a:bodyPr>
          <a:lstStyle/>
          <a:p>
            <a:pPr marL="263525" indent="-263525" algn="just">
              <a:spcBef>
                <a:spcPts val="600"/>
              </a:spcBef>
              <a:buFont typeface="Wingdings" pitchFamily="2" charset="2"/>
              <a:buAutoNum type="circleNumWdWhitePlain" startAt="4"/>
            </a:pPr>
            <a:r>
              <a:rPr lang="zh-TW" altLang="en-US" sz="2200" dirty="0" smtClean="0">
                <a:latin typeface="Times New Roman" pitchFamily="18" charset="0"/>
                <a:ea typeface="DFKai-SB" pitchFamily="65" charset="-120"/>
                <a:cs typeface="Times New Roman" pitchFamily="18" charset="0"/>
              </a:rPr>
              <a:t>手持白光</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D6 </a:t>
            </a:r>
            <a:r>
              <a:rPr lang="zh-TW" altLang="en-US" sz="2200" dirty="0" smtClean="0">
                <a:latin typeface="Times New Roman" pitchFamily="18" charset="0"/>
                <a:ea typeface="DFKai-SB" pitchFamily="65" charset="-120"/>
                <a:cs typeface="Times New Roman" pitchFamily="18" charset="0"/>
              </a:rPr>
              <a:t>如右圖所示，使</a:t>
            </a:r>
            <a:r>
              <a:rPr lang="en-US" altLang="zh-TW" sz="2200" dirty="0" smtClean="0">
                <a:latin typeface="Times New Roman" pitchFamily="18" charset="0"/>
                <a:ea typeface="DFKai-SB" pitchFamily="65" charset="-120"/>
                <a:cs typeface="Times New Roman" pitchFamily="18" charset="0"/>
              </a:rPr>
              <a:t>D6</a:t>
            </a:r>
            <a:r>
              <a:rPr lang="zh-TW" altLang="en-US" sz="2200" dirty="0" smtClean="0">
                <a:latin typeface="Times New Roman" pitchFamily="18" charset="0"/>
                <a:ea typeface="DFKai-SB" pitchFamily="65" charset="-120"/>
                <a:cs typeface="Times New Roman" pitchFamily="18" charset="0"/>
              </a:rPr>
              <a:t>所發的白光光源照射到圓盤上的彩色圖片上；</a:t>
            </a:r>
            <a:endParaRPr lang="en-US" altLang="zh-TW" sz="2200" dirty="0" smtClean="0">
              <a:latin typeface="Times New Roman" pitchFamily="18" charset="0"/>
              <a:ea typeface="DFKai-SB" pitchFamily="65" charset="-120"/>
              <a:cs typeface="Times New Roman" pitchFamily="18" charset="0"/>
            </a:endParaRPr>
          </a:p>
          <a:p>
            <a:pPr marL="263525" indent="-263525" algn="just">
              <a:spcBef>
                <a:spcPts val="600"/>
              </a:spcBef>
              <a:buFont typeface="Wingdings" pitchFamily="2" charset="2"/>
              <a:buAutoNum type="circleNumWdWhitePlain" startAt="4"/>
            </a:pPr>
            <a:r>
              <a:rPr lang="zh-TW" altLang="en-US" sz="2200" dirty="0" smtClean="0">
                <a:latin typeface="Times New Roman" pitchFamily="18" charset="0"/>
                <a:ea typeface="DFKai-SB" pitchFamily="65" charset="-120"/>
                <a:cs typeface="Times New Roman" pitchFamily="18" charset="0"/>
              </a:rPr>
              <a:t>然後在將</a:t>
            </a:r>
            <a:r>
              <a:rPr lang="en-US" altLang="zh-TW" sz="2200" b="1" dirty="0" smtClean="0">
                <a:solidFill>
                  <a:srgbClr val="0000CC"/>
                </a:solidFill>
                <a:latin typeface="Times New Roman" pitchFamily="18" charset="0"/>
                <a:ea typeface="DFKai-SB" pitchFamily="65" charset="-120"/>
                <a:cs typeface="Times New Roman" pitchFamily="18" charset="0"/>
              </a:rPr>
              <a:t>RV</a:t>
            </a:r>
            <a:r>
              <a:rPr lang="zh-TW" altLang="en-US" sz="2200" b="1" dirty="0" smtClean="0">
                <a:solidFill>
                  <a:srgbClr val="0000CC"/>
                </a:solidFill>
                <a:latin typeface="Times New Roman" pitchFamily="18" charset="0"/>
                <a:ea typeface="DFKai-SB" pitchFamily="65" charset="-120"/>
                <a:cs typeface="Times New Roman" pitchFamily="18" charset="0"/>
              </a:rPr>
              <a:t>的電阻值從最小電阻值，慢慢地調高其</a:t>
            </a:r>
            <a:r>
              <a:rPr lang="zh-TW" altLang="en-US" sz="2200" dirty="0" smtClean="0">
                <a:latin typeface="Times New Roman" pitchFamily="18" charset="0"/>
                <a:ea typeface="DFKai-SB" pitchFamily="65" charset="-120"/>
                <a:cs typeface="Times New Roman" pitchFamily="18" charset="0"/>
              </a:rPr>
              <a:t>電阻的過程中，仔細觀察轉盤上的圖案如何隨</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Times New Roman" pitchFamily="18" charset="0"/>
                <a:ea typeface="DFKai-SB" pitchFamily="65" charset="-120"/>
                <a:cs typeface="Times New Roman" pitchFamily="18" charset="0"/>
              </a:rPr>
              <a:t>電阻和轉盤轉速改調變而變化。</a:t>
            </a:r>
            <a:endParaRPr lang="en-US" altLang="zh-TW" sz="2200" dirty="0" smtClean="0">
              <a:latin typeface="Times New Roman" pitchFamily="18" charset="0"/>
              <a:ea typeface="DFKai-SB" pitchFamily="65" charset="-120"/>
              <a:cs typeface="Times New Roman" pitchFamily="18" charset="0"/>
            </a:endParaRPr>
          </a:p>
          <a:p>
            <a:pPr marL="263525" lvl="0" indent="-263525" algn="just">
              <a:spcBef>
                <a:spcPts val="600"/>
              </a:spcBef>
              <a:buFont typeface="Wingdings" pitchFamily="2" charset="2"/>
              <a:buAutoNum type="circleNumWdWhitePlain" startAt="4"/>
            </a:pPr>
            <a:r>
              <a:rPr lang="zh-TW" altLang="en-US" sz="2200" dirty="0" smtClean="0">
                <a:solidFill>
                  <a:prstClr val="black"/>
                </a:solidFill>
                <a:latin typeface="Times New Roman" pitchFamily="18" charset="0"/>
                <a:ea typeface="DFKai-SB" pitchFamily="65" charset="-120"/>
                <a:cs typeface="Times New Roman" pitchFamily="18" charset="0"/>
              </a:rPr>
              <a:t>轉盤轉速實際是順著固定方逐漸變變快，但彩色圓紙片上圖案的轉動，有時看來卻好像是變慢旋轉、有時又好像要停止不轉，有時卻又像正在做反向旋轉的運動。</a:t>
            </a:r>
            <a:endParaRPr lang="en-US" altLang="zh-TW" sz="2200" dirty="0" smtClean="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1749055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14348" y="58143"/>
            <a:ext cx="8286776" cy="584775"/>
          </a:xfrm>
          <a:prstGeom prst="rect">
            <a:avLst/>
          </a:prstGeom>
        </p:spPr>
        <p:txBody>
          <a:bodyPr wrap="square">
            <a:spAutoFit/>
          </a:bodyPr>
          <a:lstStyle/>
          <a:p>
            <a:pPr lvl="0" algn="ct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(46)</a:t>
            </a:r>
            <a:r>
              <a:rPr lang="zh-TW" alt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閃頻效應解說</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(Explanation of Strobe Effects)</a:t>
            </a:r>
            <a:endParaRPr lang="zh-TW"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71470" y="713505"/>
            <a:ext cx="8929686" cy="6104235"/>
          </a:xfrm>
          <a:prstGeom prst="rect">
            <a:avLst/>
          </a:prstGeom>
        </p:spPr>
        <p:txBody>
          <a:bodyPr wrap="square">
            <a:spAutoFit/>
          </a:bodyPr>
          <a:lstStyle/>
          <a:p>
            <a:pPr marL="363538" indent="-276225">
              <a:spcBef>
                <a:spcPts val="400"/>
              </a:spcBef>
              <a:buFont typeface="+mj-lt"/>
              <a:buAutoNum type="arabicPeriod"/>
            </a:pPr>
            <a:r>
              <a:rPr lang="zh-TW" altLang="en-US" sz="2200" dirty="0" smtClean="0">
                <a:latin typeface="Times New Roman" pitchFamily="18" charset="0"/>
                <a:ea typeface="DFKai-SB" pitchFamily="65" charset="-120"/>
                <a:cs typeface="Times New Roman" pitchFamily="18" charset="0"/>
              </a:rPr>
              <a:t>閃頻</a:t>
            </a:r>
            <a:r>
              <a:rPr lang="en-US" altLang="zh-TW" sz="2200" dirty="0" smtClean="0">
                <a:latin typeface="Times New Roman" pitchFamily="18" charset="0"/>
                <a:ea typeface="DFKai-SB" pitchFamily="65" charset="-120"/>
                <a:cs typeface="Times New Roman" pitchFamily="18" charset="0"/>
              </a:rPr>
              <a:t>IC U22</a:t>
            </a:r>
            <a:r>
              <a:rPr lang="zh-TW" altLang="en-US" sz="2200" dirty="0" smtClean="0">
                <a:latin typeface="Times New Roman" pitchFamily="18" charset="0"/>
                <a:ea typeface="DFKai-SB" pitchFamily="65" charset="-120"/>
                <a:cs typeface="Times New Roman" pitchFamily="18" charset="0"/>
              </a:rPr>
              <a:t>使</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的白光閃爍得非常快，以致人眼觀測以為</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是持續不間斷地發光。</a:t>
            </a:r>
            <a:r>
              <a:rPr lang="en-US" altLang="zh-TW" sz="2200" dirty="0" smtClean="0">
                <a:latin typeface="Times New Roman" pitchFamily="18" charset="0"/>
                <a:ea typeface="DFKai-SB" pitchFamily="65" charset="-120"/>
                <a:cs typeface="Times New Roman" pitchFamily="18" charset="0"/>
              </a:rPr>
              <a:t>The strobe IC is making the</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white LED flash so fast that your eyes think it is on</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continuously. </a:t>
            </a:r>
          </a:p>
          <a:p>
            <a:pPr marL="363538" indent="-276225">
              <a:spcBef>
                <a:spcPts val="400"/>
              </a:spcBef>
              <a:buFont typeface="+mj-lt"/>
              <a:buAutoNum type="arabicPeriod"/>
            </a:pPr>
            <a:r>
              <a:rPr lang="zh-TW" altLang="en-US" sz="2200" dirty="0" smtClean="0">
                <a:latin typeface="Times New Roman" pitchFamily="18" charset="0"/>
                <a:ea typeface="DFKai-SB" pitchFamily="65" charset="-120"/>
                <a:cs typeface="Times New Roman" pitchFamily="18" charset="0"/>
              </a:rPr>
              <a:t>經由調整</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Times New Roman" pitchFamily="18" charset="0"/>
                <a:ea typeface="DFKai-SB" pitchFamily="65" charset="-120"/>
                <a:cs typeface="Times New Roman" pitchFamily="18" charset="0"/>
              </a:rPr>
              <a:t>的電阻值調控了閃頻</a:t>
            </a:r>
            <a:r>
              <a:rPr lang="en-US" altLang="zh-TW" sz="2200" dirty="0" smtClean="0">
                <a:latin typeface="Times New Roman" pitchFamily="18" charset="0"/>
                <a:ea typeface="DFKai-SB" pitchFamily="65" charset="-120"/>
                <a:cs typeface="Times New Roman" pitchFamily="18" charset="0"/>
              </a:rPr>
              <a:t>IC</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U22</a:t>
            </a:r>
            <a:r>
              <a:rPr lang="zh-TW" altLang="en-US" sz="2200" dirty="0" smtClean="0">
                <a:latin typeface="Times New Roman" pitchFamily="18" charset="0"/>
                <a:ea typeface="DFKai-SB" pitchFamily="65" charset="-120"/>
                <a:cs typeface="Times New Roman" pitchFamily="18" charset="0"/>
              </a:rPr>
              <a:t>的閃光速率：</a:t>
            </a:r>
            <a:endParaRPr lang="en-US" altLang="zh-TW" sz="2200" dirty="0" smtClean="0">
              <a:latin typeface="Times New Roman" pitchFamily="18" charset="0"/>
              <a:ea typeface="DFKai-SB" pitchFamily="65" charset="-120"/>
              <a:cs typeface="Times New Roman" pitchFamily="18" charset="0"/>
            </a:endParaRPr>
          </a:p>
          <a:p>
            <a:pPr marL="450850" indent="-363538">
              <a:spcBef>
                <a:spcPts val="400"/>
              </a:spcBef>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當</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的閃光頻率與轉盤的轉速同步的話，則可清楚地看到紙片上的圖案，甚至以為圖案沒有在旋轉，而被誤以為是靜止不動的狀態。</a:t>
            </a:r>
            <a:endParaRPr lang="en-US" altLang="zh-TW" sz="2200" dirty="0" smtClean="0">
              <a:latin typeface="Times New Roman" pitchFamily="18" charset="0"/>
              <a:ea typeface="DFKai-SB" pitchFamily="65" charset="-120"/>
              <a:cs typeface="Times New Roman" pitchFamily="18" charset="0"/>
            </a:endParaRPr>
          </a:p>
          <a:p>
            <a:pPr marL="450850" indent="-363538">
              <a:spcBef>
                <a:spcPts val="400"/>
              </a:spcBef>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若光的閃光速率和圖片的轉速沒有同步的話，則看到的便是圖片模糊混成一片的混色結果。</a:t>
            </a:r>
            <a:r>
              <a:rPr lang="en-US" altLang="zh-TW" sz="2200" dirty="0" smtClean="0">
                <a:latin typeface="Times New Roman" pitchFamily="18" charset="0"/>
                <a:ea typeface="DFKai-SB" pitchFamily="65" charset="-120"/>
                <a:cs typeface="Times New Roman" pitchFamily="18" charset="0"/>
              </a:rPr>
              <a:t>RV sets the flash rate, and at some</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settings the LED flashes are synchronized with</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speed of the patterns spinning on the disc, making</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them appear visible instead of blurred.</a:t>
            </a:r>
          </a:p>
          <a:p>
            <a:pPr marL="450850" indent="-363538">
              <a:spcBef>
                <a:spcPts val="400"/>
              </a:spcBef>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當圖片形成完全模糊，會呈顯紫色，橙色和淺綠色等顏色。</a:t>
            </a:r>
            <a:r>
              <a:rPr lang="en-US" altLang="zh-TW" sz="2200" dirty="0" smtClean="0">
                <a:latin typeface="Times New Roman" pitchFamily="18" charset="0"/>
                <a:ea typeface="DFKai-SB" pitchFamily="65" charset="-120"/>
                <a:cs typeface="Times New Roman" pitchFamily="18" charset="0"/>
              </a:rPr>
              <a:t>When the disc pattern is totally blurred, it will appear</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as purple, orange, and light green</a:t>
            </a:r>
          </a:p>
          <a:p>
            <a:pPr marL="450850" indent="-363538">
              <a:spcBef>
                <a:spcPts val="400"/>
              </a:spcBef>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當結合等量的紅色與藍色混合，可呈顯紫色；等量的紅色和黃色，則呈橙色；等量的黃色和藍色混合，得綠色。</a:t>
            </a:r>
            <a:r>
              <a:rPr lang="en-US" altLang="zh-TW" sz="2200" dirty="0" smtClean="0">
                <a:latin typeface="Times New Roman" pitchFamily="18" charset="0"/>
                <a:ea typeface="DFKai-SB" pitchFamily="65" charset="-120"/>
                <a:cs typeface="Times New Roman" pitchFamily="18" charset="0"/>
              </a:rPr>
              <a:t>Combining equal</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amounts </a:t>
            </a:r>
            <a:r>
              <a:rPr lang="en-US" altLang="zh-TW" sz="2200" dirty="0">
                <a:latin typeface="Times New Roman" pitchFamily="18" charset="0"/>
                <a:ea typeface="DFKai-SB" pitchFamily="65" charset="-120"/>
                <a:cs typeface="Times New Roman" pitchFamily="18" charset="0"/>
              </a:rPr>
              <a:t>of red &amp; blue makes purple, red &amp; </a:t>
            </a:r>
            <a:r>
              <a:rPr lang="en-US" altLang="zh-TW" sz="2200" dirty="0" smtClean="0">
                <a:latin typeface="Times New Roman" pitchFamily="18" charset="0"/>
                <a:ea typeface="DFKai-SB" pitchFamily="65" charset="-120"/>
                <a:cs typeface="Times New Roman" pitchFamily="18" charset="0"/>
              </a:rPr>
              <a:t>yellow</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makes </a:t>
            </a:r>
            <a:r>
              <a:rPr lang="en-US" altLang="zh-TW" sz="2200" dirty="0">
                <a:latin typeface="Times New Roman" pitchFamily="18" charset="0"/>
                <a:ea typeface="DFKai-SB" pitchFamily="65" charset="-120"/>
                <a:cs typeface="Times New Roman" pitchFamily="18" charset="0"/>
              </a:rPr>
              <a:t>orange, and yellow &amp; blue makes green.</a:t>
            </a:r>
            <a:endParaRPr lang="zh-TW" altLang="en-US" sz="2200"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27240625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188" y="642918"/>
            <a:ext cx="8993656" cy="1768176"/>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tx2">
                <a:lumMod val="40000"/>
                <a:lumOff val="60000"/>
              </a:schemeClr>
            </a:solidFill>
          </a:ln>
          <a:effectLst/>
        </p:spPr>
        <p:txBody>
          <a:bodyPr wrap="square" lIns="54000" rIns="54000" rtlCol="0">
            <a:spAutoFit/>
          </a:bodyPr>
          <a:lstStyle/>
          <a:p>
            <a:pPr marL="87313"/>
            <a:r>
              <a:rPr lang="zh-TW" altLang="en-US" sz="2300" dirty="0" smtClean="0">
                <a:latin typeface="Times New Roman" pitchFamily="18" charset="0"/>
                <a:ea typeface="DFKai-SB" pitchFamily="65" charset="-120"/>
                <a:cs typeface="Times New Roman" pitchFamily="18" charset="0"/>
              </a:rPr>
              <a:t>圖中虛線紅框內 </a:t>
            </a:r>
            <a:r>
              <a:rPr lang="en-US" altLang="zh-TW" sz="2300" dirty="0" smtClean="0">
                <a:latin typeface="Times New Roman" pitchFamily="18" charset="0"/>
                <a:ea typeface="DFKai-SB" pitchFamily="65" charset="-120"/>
                <a:cs typeface="Times New Roman" pitchFamily="18" charset="0"/>
              </a:rPr>
              <a:t>RV</a:t>
            </a:r>
            <a:r>
              <a:rPr lang="zh-TW" altLang="en-US" sz="2300" dirty="0" smtClean="0">
                <a:latin typeface="Times New Roman" pitchFamily="18" charset="0"/>
                <a:ea typeface="DFKai-SB" pitchFamily="65" charset="-120"/>
                <a:cs typeface="Times New Roman" pitchFamily="18" charset="0"/>
              </a:rPr>
              <a:t>調變端連接的</a:t>
            </a:r>
            <a:r>
              <a:rPr lang="en-US" altLang="zh-TW" sz="2300" b="1" dirty="0" smtClean="0">
                <a:latin typeface="Times New Roman" pitchFamily="18" charset="0"/>
                <a:ea typeface="DFKai-SB" pitchFamily="65" charset="-120"/>
                <a:cs typeface="Times New Roman" pitchFamily="18" charset="0"/>
              </a:rPr>
              <a:t>3</a:t>
            </a:r>
            <a:r>
              <a:rPr lang="zh-TW" altLang="en-US" sz="2300" b="1" dirty="0" smtClean="0">
                <a:latin typeface="Times New Roman" pitchFamily="18" charset="0"/>
                <a:ea typeface="DFKai-SB" pitchFamily="65" charset="-120"/>
                <a:cs typeface="Times New Roman" pitchFamily="18" charset="0"/>
              </a:rPr>
              <a:t>端接線</a:t>
            </a:r>
            <a:r>
              <a:rPr lang="en-US" altLang="zh-TW" sz="2300" b="1" dirty="0" smtClean="0">
                <a:latin typeface="Times New Roman" pitchFamily="18" charset="0"/>
                <a:ea typeface="DFKai-SB" pitchFamily="65" charset="-120"/>
                <a:cs typeface="Times New Roman" pitchFamily="18" charset="0"/>
              </a:rPr>
              <a:t>(3-snap circuit)</a:t>
            </a:r>
            <a:r>
              <a:rPr lang="zh-TW" altLang="en-US" sz="2300" dirty="0" smtClean="0">
                <a:latin typeface="Times New Roman" pitchFamily="18" charset="0"/>
                <a:ea typeface="DFKai-SB" pitchFamily="65" charset="-120"/>
                <a:cs typeface="Times New Roman" pitchFamily="18" charset="0"/>
              </a:rPr>
              <a:t>分別更換成 </a:t>
            </a:r>
            <a:endParaRPr lang="en-US" altLang="zh-TW" sz="2300" dirty="0" smtClean="0">
              <a:latin typeface="Times New Roman" pitchFamily="18" charset="0"/>
              <a:ea typeface="DFKai-SB" pitchFamily="65" charset="-120"/>
              <a:cs typeface="Times New Roman" pitchFamily="18" charset="0"/>
            </a:endParaRPr>
          </a:p>
          <a:p>
            <a:pPr marL="87313" algn="ctr">
              <a:lnSpc>
                <a:spcPct val="110000"/>
              </a:lnSpc>
              <a:spcBef>
                <a:spcPts val="600"/>
              </a:spcBef>
            </a:pPr>
            <a:r>
              <a:rPr lang="en-US" altLang="zh-TW" sz="2300" b="1" dirty="0" smtClean="0">
                <a:latin typeface="Times New Roman" pitchFamily="18" charset="0"/>
                <a:ea typeface="DFKai-SB" pitchFamily="65" charset="-120"/>
                <a:cs typeface="Times New Roman" pitchFamily="18" charset="0"/>
              </a:rPr>
              <a:t>(1) 100kΩ </a:t>
            </a:r>
            <a:r>
              <a:rPr lang="zh-TW" altLang="en-US" sz="2300" b="1" dirty="0" smtClean="0">
                <a:latin typeface="Times New Roman" pitchFamily="18" charset="0"/>
                <a:ea typeface="DFKai-SB" pitchFamily="65" charset="-120"/>
                <a:cs typeface="Times New Roman" pitchFamily="18" charset="0"/>
              </a:rPr>
              <a:t>電阻</a:t>
            </a:r>
            <a:r>
              <a:rPr lang="en-US" altLang="zh-TW" sz="2300" b="1" dirty="0" smtClean="0">
                <a:latin typeface="Times New Roman" pitchFamily="18" charset="0"/>
                <a:ea typeface="DFKai-SB" pitchFamily="65" charset="-120"/>
                <a:cs typeface="Times New Roman" pitchFamily="18" charset="0"/>
              </a:rPr>
              <a:t>R5</a:t>
            </a:r>
            <a:r>
              <a:rPr lang="zh-TW" altLang="en-US" sz="2300" b="1" dirty="0" smtClean="0">
                <a:latin typeface="Times New Roman" pitchFamily="18" charset="0"/>
                <a:ea typeface="DFKai-SB" pitchFamily="65" charset="-120"/>
                <a:cs typeface="Times New Roman" pitchFamily="18" charset="0"/>
              </a:rPr>
              <a:t>  </a:t>
            </a:r>
            <a:r>
              <a:rPr lang="zh-TW" altLang="en-US" sz="2300" dirty="0" smtClean="0">
                <a:latin typeface="Times New Roman" pitchFamily="18" charset="0"/>
                <a:ea typeface="DFKai-SB" pitchFamily="65" charset="-120"/>
                <a:cs typeface="Times New Roman" pitchFamily="18" charset="0"/>
              </a:rPr>
              <a:t>或  </a:t>
            </a:r>
            <a:r>
              <a:rPr lang="en-US" altLang="zh-TW" sz="2300" b="1" dirty="0" smtClean="0">
                <a:latin typeface="Times New Roman" pitchFamily="18" charset="0"/>
                <a:ea typeface="DFKai-SB" pitchFamily="65" charset="-120"/>
                <a:cs typeface="Times New Roman" pitchFamily="18" charset="0"/>
              </a:rPr>
              <a:t>(2)</a:t>
            </a:r>
            <a:r>
              <a:rPr lang="zh-TW" altLang="en-US" sz="2300" b="1" dirty="0" smtClean="0">
                <a:latin typeface="Times New Roman" pitchFamily="18" charset="0"/>
                <a:ea typeface="DFKai-SB" pitchFamily="65" charset="-120"/>
                <a:cs typeface="Times New Roman" pitchFamily="18" charset="0"/>
              </a:rPr>
              <a:t>兩個並聯的</a:t>
            </a:r>
            <a:r>
              <a:rPr lang="en-US" altLang="zh-TW" sz="2300" b="1" dirty="0" smtClean="0">
                <a:latin typeface="Times New Roman" pitchFamily="18" charset="0"/>
                <a:ea typeface="DFKai-SB" pitchFamily="65" charset="-120"/>
                <a:cs typeface="Times New Roman" pitchFamily="18" charset="0"/>
              </a:rPr>
              <a:t>R5</a:t>
            </a:r>
            <a:r>
              <a:rPr lang="zh-TW" altLang="en-US" sz="2300" b="1" dirty="0" smtClean="0">
                <a:latin typeface="Times New Roman" pitchFamily="18" charset="0"/>
                <a:ea typeface="DFKai-SB" pitchFamily="65" charset="-120"/>
                <a:cs typeface="Times New Roman" pitchFamily="18" charset="0"/>
              </a:rPr>
              <a:t> </a:t>
            </a:r>
            <a:r>
              <a:rPr lang="en-US" altLang="zh-TW" sz="2300" b="1" dirty="0" smtClean="0">
                <a:latin typeface="Times New Roman" pitchFamily="18" charset="0"/>
                <a:ea typeface="DFKai-SB" pitchFamily="65" charset="-120"/>
                <a:cs typeface="Times New Roman" pitchFamily="18" charset="0"/>
              </a:rPr>
              <a:t>(</a:t>
            </a:r>
            <a:r>
              <a:rPr lang="zh-TW" altLang="en-US" sz="2300" b="1" dirty="0" smtClean="0">
                <a:latin typeface="Times New Roman" pitchFamily="18" charset="0"/>
                <a:ea typeface="DFKai-SB" pitchFamily="65" charset="-120"/>
                <a:cs typeface="Times New Roman" pitchFamily="18" charset="0"/>
              </a:rPr>
              <a:t>借用它盒內的</a:t>
            </a:r>
            <a:r>
              <a:rPr lang="en-US" altLang="zh-TW" sz="2300" b="1" dirty="0" smtClean="0">
                <a:latin typeface="Times New Roman" pitchFamily="18" charset="0"/>
                <a:ea typeface="DFKai-SB" pitchFamily="65" charset="-120"/>
                <a:cs typeface="Times New Roman" pitchFamily="18" charset="0"/>
              </a:rPr>
              <a:t>R5)</a:t>
            </a:r>
            <a:r>
              <a:rPr lang="zh-TW" altLang="en-US" sz="2300" dirty="0" smtClean="0">
                <a:latin typeface="Times New Roman" pitchFamily="18" charset="0"/>
                <a:ea typeface="DFKai-SB" pitchFamily="65" charset="-120"/>
                <a:cs typeface="Times New Roman" pitchFamily="18" charset="0"/>
              </a:rPr>
              <a:t> 。</a:t>
            </a:r>
            <a:endParaRPr lang="en-US" altLang="zh-TW" sz="2300" dirty="0" smtClean="0">
              <a:latin typeface="Times New Roman" pitchFamily="18" charset="0"/>
              <a:ea typeface="DFKai-SB" pitchFamily="65" charset="-120"/>
              <a:cs typeface="Times New Roman" pitchFamily="18" charset="0"/>
            </a:endParaRPr>
          </a:p>
          <a:p>
            <a:pPr marL="87313">
              <a:lnSpc>
                <a:spcPct val="110000"/>
              </a:lnSpc>
              <a:spcBef>
                <a:spcPts val="600"/>
              </a:spcBef>
            </a:pPr>
            <a:r>
              <a:rPr lang="zh-TW" altLang="en-US" sz="2300" dirty="0" smtClean="0">
                <a:latin typeface="Times New Roman" pitchFamily="18" charset="0"/>
                <a:ea typeface="DFKai-SB" pitchFamily="65" charset="-120"/>
                <a:cs typeface="Times New Roman" pitchFamily="18" charset="0"/>
              </a:rPr>
              <a:t>開啟</a:t>
            </a:r>
            <a:r>
              <a:rPr lang="en-US" altLang="zh-TW" sz="2300" dirty="0" smtClean="0">
                <a:latin typeface="Times New Roman" pitchFamily="18" charset="0"/>
                <a:ea typeface="DFKai-SB" pitchFamily="65" charset="-120"/>
                <a:cs typeface="Times New Roman" pitchFamily="18" charset="0"/>
              </a:rPr>
              <a:t>S1</a:t>
            </a:r>
            <a:r>
              <a:rPr lang="zh-TW" altLang="en-US" sz="2300" dirty="0" smtClean="0">
                <a:latin typeface="Times New Roman" pitchFamily="18" charset="0"/>
                <a:ea typeface="DFKai-SB" pitchFamily="65" charset="-120"/>
                <a:cs typeface="Times New Roman" pitchFamily="18" charset="0"/>
              </a:rPr>
              <a:t>啟動電路，慢慢調變</a:t>
            </a:r>
            <a:r>
              <a:rPr lang="en-US" altLang="zh-TW" sz="2300" dirty="0" smtClean="0">
                <a:latin typeface="Times New Roman" pitchFamily="18" charset="0"/>
                <a:ea typeface="DFKai-SB" pitchFamily="65" charset="-120"/>
                <a:cs typeface="Times New Roman" pitchFamily="18" charset="0"/>
              </a:rPr>
              <a:t>RV</a:t>
            </a:r>
            <a:r>
              <a:rPr lang="zh-TW" altLang="en-US" sz="2300" dirty="0" smtClean="0">
                <a:latin typeface="Times New Roman" pitchFamily="18" charset="0"/>
                <a:ea typeface="DFKai-SB" pitchFamily="65" charset="-120"/>
                <a:cs typeface="Times New Roman" pitchFamily="18" charset="0"/>
              </a:rPr>
              <a:t>的電阻值，仔細觀察</a:t>
            </a:r>
            <a:r>
              <a:rPr lang="zh-TW" altLang="en-US" sz="2300" b="1" dirty="0" smtClean="0">
                <a:latin typeface="Times New Roman" pitchFamily="18" charset="0"/>
                <a:ea typeface="DFKai-SB" pitchFamily="65" charset="-120"/>
                <a:cs typeface="Times New Roman" pitchFamily="18" charset="0"/>
              </a:rPr>
              <a:t>轉盤上旋轉的圖案</a:t>
            </a:r>
            <a:r>
              <a:rPr lang="zh-TW" altLang="en-US" sz="2300" dirty="0" smtClean="0">
                <a:latin typeface="Times New Roman" pitchFamily="18" charset="0"/>
                <a:ea typeface="DFKai-SB" pitchFamily="65" charset="-120"/>
                <a:cs typeface="Times New Roman" pitchFamily="18" charset="0"/>
              </a:rPr>
              <a:t>如何隨</a:t>
            </a:r>
            <a:r>
              <a:rPr lang="en-US" altLang="zh-TW" sz="2300" dirty="0" smtClean="0">
                <a:latin typeface="Times New Roman" pitchFamily="18" charset="0"/>
                <a:ea typeface="DFKai-SB" pitchFamily="65" charset="-120"/>
                <a:cs typeface="Times New Roman" pitchFamily="18" charset="0"/>
              </a:rPr>
              <a:t>RV</a:t>
            </a:r>
            <a:r>
              <a:rPr lang="zh-TW" altLang="en-US" sz="2300" dirty="0" smtClean="0">
                <a:latin typeface="Times New Roman" pitchFamily="18" charset="0"/>
                <a:ea typeface="DFKai-SB" pitchFamily="65" charset="-120"/>
                <a:cs typeface="Times New Roman" pitchFamily="18" charset="0"/>
              </a:rPr>
              <a:t>調變的電阻值變化，並和實驗</a:t>
            </a:r>
            <a:r>
              <a:rPr lang="en-US" altLang="zh-TW" sz="2300" dirty="0" smtClean="0">
                <a:latin typeface="Times New Roman" pitchFamily="18" charset="0"/>
                <a:ea typeface="DFKai-SB" pitchFamily="65" charset="-120"/>
                <a:cs typeface="Times New Roman" pitchFamily="18" charset="0"/>
              </a:rPr>
              <a:t>(46)</a:t>
            </a:r>
            <a:r>
              <a:rPr lang="zh-TW" altLang="en-US" sz="2300" dirty="0" smtClean="0">
                <a:latin typeface="Times New Roman" pitchFamily="18" charset="0"/>
                <a:ea typeface="DFKai-SB" pitchFamily="65" charset="-120"/>
                <a:cs typeface="Times New Roman" pitchFamily="18" charset="0"/>
              </a:rPr>
              <a:t>的結果做比較。</a:t>
            </a:r>
            <a:endParaRPr lang="en-US" altLang="zh-TW" sz="2300" dirty="0" smtClean="0">
              <a:latin typeface="Times New Roman" pitchFamily="18" charset="0"/>
              <a:ea typeface="DFKai-SB" pitchFamily="65" charset="-120"/>
              <a:cs typeface="Times New Roman" pitchFamily="18" charset="0"/>
            </a:endParaRPr>
          </a:p>
        </p:txBody>
      </p:sp>
      <p:grpSp>
        <p:nvGrpSpPr>
          <p:cNvPr id="11" name="群組 10"/>
          <p:cNvGrpSpPr/>
          <p:nvPr/>
        </p:nvGrpSpPr>
        <p:grpSpPr>
          <a:xfrm>
            <a:off x="2143140" y="2357430"/>
            <a:ext cx="7072330" cy="4500570"/>
            <a:chOff x="857224" y="2093186"/>
            <a:chExt cx="7429552" cy="4723866"/>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7224" y="2093186"/>
              <a:ext cx="7277718" cy="45380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圓角矩形 5"/>
            <p:cNvSpPr/>
            <p:nvPr/>
          </p:nvSpPr>
          <p:spPr>
            <a:xfrm>
              <a:off x="1305105" y="6404518"/>
              <a:ext cx="1052349" cy="412534"/>
            </a:xfrm>
            <a:prstGeom prst="roundRect">
              <a:avLst/>
            </a:prstGeom>
            <a:solidFill>
              <a:schemeClr val="bg1"/>
            </a:solidFill>
            <a:ln>
              <a:noFill/>
            </a:ln>
            <a:effectLst/>
          </p:spPr>
          <p:txBody>
            <a:bodyPr wrap="square" rtlCol="0" anchor="ctr">
              <a:sp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sp>
          <p:nvSpPr>
            <p:cNvPr id="7" name="圓角矩形 6"/>
            <p:cNvSpPr/>
            <p:nvPr/>
          </p:nvSpPr>
          <p:spPr>
            <a:xfrm>
              <a:off x="7786710" y="6000768"/>
              <a:ext cx="500066" cy="735864"/>
            </a:xfrm>
            <a:prstGeom prst="roundRect">
              <a:avLst/>
            </a:prstGeom>
            <a:solidFill>
              <a:schemeClr val="bg1"/>
            </a:solidFill>
            <a:ln>
              <a:noFill/>
            </a:ln>
            <a:effectLst/>
          </p:spPr>
          <p:txBody>
            <a:bodyPr wrap="square" rtlCol="0" anchor="ctr">
              <a:no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sp>
          <p:nvSpPr>
            <p:cNvPr id="9" name="圓角矩形 8"/>
            <p:cNvSpPr/>
            <p:nvPr/>
          </p:nvSpPr>
          <p:spPr>
            <a:xfrm>
              <a:off x="1643074" y="2807566"/>
              <a:ext cx="714348" cy="1857388"/>
            </a:xfrm>
            <a:prstGeom prst="roundRect">
              <a:avLst/>
            </a:prstGeom>
            <a:noFill/>
            <a:ln w="38100">
              <a:solidFill>
                <a:srgbClr val="C00000"/>
              </a:solidFill>
              <a:prstDash val="dash"/>
            </a:ln>
            <a:effectLst/>
          </p:spPr>
          <p:txBody>
            <a:bodyPr wrap="square" rtlCol="0" anchor="ctr">
              <a:no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grpSp>
      <p:sp>
        <p:nvSpPr>
          <p:cNvPr id="2" name="矩形 1"/>
          <p:cNvSpPr/>
          <p:nvPr/>
        </p:nvSpPr>
        <p:spPr>
          <a:xfrm>
            <a:off x="1187624" y="0"/>
            <a:ext cx="7813532"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(47)</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低速閃頻效應</a:t>
            </a:r>
            <a:r>
              <a:rPr lang="en-US" altLang="zh-TW"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Slow Strobe</a:t>
            </a:r>
            <a:r>
              <a:rPr lang="zh-TW" alt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Effects)</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4"/>
          <a:srcRect/>
          <a:stretch>
            <a:fillRect/>
          </a:stretch>
        </p:blipFill>
        <p:spPr bwMode="auto">
          <a:xfrm rot="16200000">
            <a:off x="1021544" y="3101562"/>
            <a:ext cx="1651381" cy="591745"/>
          </a:xfrm>
          <a:prstGeom prst="rect">
            <a:avLst/>
          </a:prstGeom>
          <a:noFill/>
          <a:ln w="9525">
            <a:noFill/>
            <a:miter lim="800000"/>
            <a:headEnd/>
            <a:tailEnd/>
          </a:ln>
          <a:effectLst/>
        </p:spPr>
      </p:pic>
      <p:grpSp>
        <p:nvGrpSpPr>
          <p:cNvPr id="19" name="群組 18"/>
          <p:cNvGrpSpPr/>
          <p:nvPr/>
        </p:nvGrpSpPr>
        <p:grpSpPr>
          <a:xfrm>
            <a:off x="142844" y="2571744"/>
            <a:ext cx="1091811" cy="1651381"/>
            <a:chOff x="-2428924" y="3071810"/>
            <a:chExt cx="1091811" cy="1651381"/>
          </a:xfrm>
        </p:grpSpPr>
        <p:pic>
          <p:nvPicPr>
            <p:cNvPr id="14" name="Picture 2"/>
            <p:cNvPicPr>
              <a:picLocks noChangeAspect="1" noChangeArrowheads="1"/>
            </p:cNvPicPr>
            <p:nvPr/>
          </p:nvPicPr>
          <p:blipFill>
            <a:blip r:embed="rId4"/>
            <a:srcRect/>
            <a:stretch>
              <a:fillRect/>
            </a:stretch>
          </p:blipFill>
          <p:spPr bwMode="auto">
            <a:xfrm rot="16200000">
              <a:off x="-2958742" y="3601628"/>
              <a:ext cx="1651381" cy="591745"/>
            </a:xfrm>
            <a:prstGeom prst="rect">
              <a:avLst/>
            </a:prstGeom>
            <a:noFill/>
            <a:ln w="9525">
              <a:noFill/>
              <a:miter lim="800000"/>
              <a:headEnd/>
              <a:tailEnd/>
            </a:ln>
            <a:effectLst/>
          </p:spPr>
        </p:pic>
        <p:pic>
          <p:nvPicPr>
            <p:cNvPr id="15" name="Picture 2"/>
            <p:cNvPicPr>
              <a:picLocks noChangeAspect="1" noChangeArrowheads="1"/>
            </p:cNvPicPr>
            <p:nvPr/>
          </p:nvPicPr>
          <p:blipFill>
            <a:blip r:embed="rId4"/>
            <a:srcRect/>
            <a:stretch>
              <a:fillRect/>
            </a:stretch>
          </p:blipFill>
          <p:spPr bwMode="auto">
            <a:xfrm rot="16200000">
              <a:off x="-2458676" y="3601628"/>
              <a:ext cx="1651381" cy="591745"/>
            </a:xfrm>
            <a:prstGeom prst="rect">
              <a:avLst/>
            </a:prstGeom>
            <a:noFill/>
            <a:ln w="9525">
              <a:noFill/>
              <a:miter lim="800000"/>
              <a:headEnd/>
              <a:tailEnd/>
            </a:ln>
            <a:effectLst/>
          </p:spPr>
        </p:pic>
      </p:grpSp>
      <p:sp>
        <p:nvSpPr>
          <p:cNvPr id="18" name="向左箭號 17"/>
          <p:cNvSpPr/>
          <p:nvPr/>
        </p:nvSpPr>
        <p:spPr>
          <a:xfrm>
            <a:off x="2071670" y="3357562"/>
            <a:ext cx="857256" cy="357190"/>
          </a:xfrm>
          <a:prstGeom prst="leftArrow">
            <a:avLst/>
          </a:prstGeom>
          <a:solidFill>
            <a:srgbClr val="6699FF"/>
          </a:solidFill>
          <a:ln w="22225">
            <a:solidFill>
              <a:srgbClr val="0000CC"/>
            </a:solidFill>
            <a:prstDash val="solid"/>
          </a:ln>
          <a:effectLst/>
        </p:spPr>
        <p:txBody>
          <a:bodyPr wrap="square" rtlCol="0" anchor="ctr">
            <a:no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sp>
        <p:nvSpPr>
          <p:cNvPr id="20" name="向左箭號 19"/>
          <p:cNvSpPr/>
          <p:nvPr/>
        </p:nvSpPr>
        <p:spPr>
          <a:xfrm>
            <a:off x="1142976" y="3143248"/>
            <a:ext cx="428628" cy="357190"/>
          </a:xfrm>
          <a:prstGeom prst="leftArrow">
            <a:avLst/>
          </a:prstGeom>
          <a:solidFill>
            <a:schemeClr val="tx2">
              <a:lumMod val="20000"/>
              <a:lumOff val="80000"/>
            </a:schemeClr>
          </a:solidFill>
          <a:ln w="15875">
            <a:solidFill>
              <a:srgbClr val="0000CC"/>
            </a:solidFill>
            <a:prstDash val="solid"/>
          </a:ln>
          <a:effectLst/>
        </p:spPr>
        <p:txBody>
          <a:bodyPr wrap="square" rtlCol="0" anchor="ctr">
            <a:no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sp>
        <p:nvSpPr>
          <p:cNvPr id="12" name="矩形 11"/>
          <p:cNvSpPr/>
          <p:nvPr/>
        </p:nvSpPr>
        <p:spPr>
          <a:xfrm>
            <a:off x="71438" y="2357430"/>
            <a:ext cx="9001156" cy="4345805"/>
          </a:xfrm>
          <a:prstGeom prst="rect">
            <a:avLst/>
          </a:prstGeom>
          <a:solidFill>
            <a:srgbClr val="FFFFCC"/>
          </a:solidFill>
          <a:ln w="25400" cmpd="sng">
            <a:solidFill>
              <a:schemeClr val="accent4">
                <a:lumMod val="60000"/>
                <a:lumOff val="40000"/>
              </a:schemeClr>
            </a:solidFill>
          </a:ln>
        </p:spPr>
        <p:txBody>
          <a:bodyPr wrap="square">
            <a:noAutofit/>
          </a:bodyPr>
          <a:lstStyle/>
          <a:p>
            <a:pPr marL="363538" lvl="0" indent="-363538">
              <a:lnSpc>
                <a:spcPct val="110000"/>
              </a:lnSpc>
              <a:spcBef>
                <a:spcPts val="1800"/>
              </a:spcBef>
            </a:pPr>
            <a:r>
              <a:rPr lang="zh-TW" altLang="en-US" sz="2800" b="1" dirty="0" smtClean="0">
                <a:solidFill>
                  <a:srgbClr val="FF0000"/>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三項電路觀察結果，旋轉所得圖案均不一樣：</a:t>
            </a:r>
            <a:endParaRPr lang="en-US" altLang="zh-TW" sz="2800" b="1" dirty="0" smtClean="0">
              <a:solidFill>
                <a:srgbClr val="FF0000"/>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a:p>
            <a:pPr marL="363538" lvl="0" indent="-276225">
              <a:lnSpc>
                <a:spcPct val="110000"/>
              </a:lnSpc>
              <a:spcBef>
                <a:spcPts val="600"/>
              </a:spcBef>
              <a:buFont typeface="+mj-lt"/>
              <a:buAutoNum type="arabicPeriod"/>
            </a:pPr>
            <a:r>
              <a:rPr lang="en-US" altLang="zh-TW" sz="2800" dirty="0" smtClean="0">
                <a:solidFill>
                  <a:prstClr val="black"/>
                </a:solidFill>
                <a:latin typeface="Times New Roman" pitchFamily="18" charset="0"/>
                <a:ea typeface="DFKai-SB" pitchFamily="65" charset="-120"/>
                <a:cs typeface="Times New Roman" pitchFamily="18" charset="0"/>
              </a:rPr>
              <a:t>U23</a:t>
            </a:r>
            <a:r>
              <a:rPr lang="zh-TW" altLang="en-US" sz="2800" dirty="0" smtClean="0">
                <a:solidFill>
                  <a:prstClr val="black"/>
                </a:solidFill>
                <a:latin typeface="Times New Roman" pitchFamily="18" charset="0"/>
                <a:ea typeface="DFKai-SB" pitchFamily="65" charset="-120"/>
                <a:cs typeface="Times New Roman" pitchFamily="18" charset="0"/>
              </a:rPr>
              <a:t>輸出端所決定的閃頻率由Ｕ</a:t>
            </a:r>
            <a:r>
              <a:rPr lang="en-US" altLang="zh-TW" sz="2800" dirty="0" smtClean="0">
                <a:solidFill>
                  <a:prstClr val="black"/>
                </a:solidFill>
                <a:latin typeface="Times New Roman" pitchFamily="18" charset="0"/>
                <a:ea typeface="DFKai-SB" pitchFamily="65" charset="-120"/>
                <a:cs typeface="Times New Roman" pitchFamily="18" charset="0"/>
              </a:rPr>
              <a:t>23</a:t>
            </a:r>
            <a:r>
              <a:rPr lang="zh-TW" altLang="en-US" sz="2800" dirty="0" smtClean="0">
                <a:solidFill>
                  <a:prstClr val="black"/>
                </a:solidFill>
                <a:latin typeface="Times New Roman" pitchFamily="18" charset="0"/>
                <a:ea typeface="DFKai-SB" pitchFamily="65" charset="-120"/>
                <a:cs typeface="Times New Roman" pitchFamily="18" charset="0"/>
              </a:rPr>
              <a:t>的控制端</a:t>
            </a:r>
            <a:r>
              <a:rPr lang="en-US" altLang="zh-TW" sz="2800" dirty="0" smtClean="0">
                <a:solidFill>
                  <a:prstClr val="black"/>
                </a:solidFill>
                <a:latin typeface="Times New Roman" pitchFamily="18" charset="0"/>
                <a:ea typeface="DFKai-SB" pitchFamily="65" charset="-120"/>
                <a:cs typeface="Times New Roman" pitchFamily="18" charset="0"/>
              </a:rPr>
              <a:t>CTL</a:t>
            </a:r>
            <a:r>
              <a:rPr lang="zh-TW" altLang="en-US" sz="2800" dirty="0" smtClean="0">
                <a:solidFill>
                  <a:prstClr val="black"/>
                </a:solidFill>
                <a:latin typeface="Times New Roman" pitchFamily="18" charset="0"/>
                <a:ea typeface="DFKai-SB" pitchFamily="65" charset="-120"/>
                <a:cs typeface="Times New Roman" pitchFamily="18" charset="0"/>
              </a:rPr>
              <a:t>所的有效電阻所決定。</a:t>
            </a:r>
            <a:endParaRPr lang="en-US" altLang="zh-TW" sz="2800" dirty="0" smtClean="0">
              <a:solidFill>
                <a:prstClr val="black"/>
              </a:solidFill>
              <a:latin typeface="Times New Roman" pitchFamily="18" charset="0"/>
              <a:ea typeface="DFKai-SB" pitchFamily="65" charset="-120"/>
              <a:cs typeface="Times New Roman" pitchFamily="18" charset="0"/>
            </a:endParaRPr>
          </a:p>
          <a:p>
            <a:pPr marL="363538" lvl="0" indent="-276225">
              <a:lnSpc>
                <a:spcPct val="110000"/>
              </a:lnSpc>
              <a:spcBef>
                <a:spcPts val="600"/>
              </a:spcBef>
              <a:buFont typeface="+mj-lt"/>
              <a:buAutoNum type="arabicPeriod"/>
            </a:pPr>
            <a:r>
              <a:rPr lang="zh-TW" altLang="en-US" sz="2800" dirty="0" smtClean="0">
                <a:solidFill>
                  <a:prstClr val="black"/>
                </a:solidFill>
                <a:latin typeface="Times New Roman" pitchFamily="18" charset="0"/>
                <a:ea typeface="DFKai-SB" pitchFamily="65" charset="-120"/>
                <a:cs typeface="Times New Roman" pitchFamily="18" charset="0"/>
              </a:rPr>
              <a:t>有效電阻值越高，閃頻率越低。</a:t>
            </a:r>
            <a:endParaRPr lang="en-US" altLang="zh-TW" sz="2800" dirty="0" smtClean="0">
              <a:solidFill>
                <a:prstClr val="black"/>
              </a:solidFill>
              <a:latin typeface="Times New Roman" pitchFamily="18" charset="0"/>
              <a:ea typeface="DFKai-SB" pitchFamily="65" charset="-120"/>
              <a:cs typeface="Times New Roman" pitchFamily="18" charset="0"/>
            </a:endParaRPr>
          </a:p>
          <a:p>
            <a:pPr marL="714375" lvl="0" indent="-352425">
              <a:lnSpc>
                <a:spcPct val="110000"/>
              </a:lnSpc>
              <a:spcBef>
                <a:spcPts val="600"/>
              </a:spcBef>
              <a:buFont typeface="Wingdings" pitchFamily="2" charset="2"/>
              <a:buAutoNum type="circleNumWdWhitePlain"/>
            </a:pPr>
            <a:r>
              <a:rPr lang="zh-TW" altLang="en-US" sz="2800" dirty="0" smtClean="0">
                <a:solidFill>
                  <a:prstClr val="black"/>
                </a:solidFill>
                <a:latin typeface="Times New Roman" pitchFamily="18" charset="0"/>
                <a:ea typeface="DFKai-SB" pitchFamily="65" charset="-120"/>
                <a:cs typeface="Times New Roman" pitchFamily="18" charset="0"/>
              </a:rPr>
              <a:t>未接電阻的 </a:t>
            </a:r>
            <a:r>
              <a:rPr lang="en-US" altLang="zh-TW" sz="2800" dirty="0" smtClean="0">
                <a:solidFill>
                  <a:prstClr val="black"/>
                </a:solidFill>
                <a:latin typeface="Times New Roman" pitchFamily="18" charset="0"/>
                <a:ea typeface="DFKai-SB" pitchFamily="65" charset="-120"/>
                <a:cs typeface="Times New Roman" pitchFamily="18" charset="0"/>
              </a:rPr>
              <a:t>3 snap circuit</a:t>
            </a:r>
            <a:r>
              <a:rPr lang="zh-TW" altLang="en-US" sz="2800" dirty="0" smtClean="0">
                <a:solidFill>
                  <a:prstClr val="black"/>
                </a:solidFill>
                <a:latin typeface="Times New Roman" pitchFamily="18" charset="0"/>
                <a:ea typeface="DFKai-SB" pitchFamily="65" charset="-120"/>
                <a:cs typeface="Times New Roman" pitchFamily="18" charset="0"/>
              </a:rPr>
              <a:t> </a:t>
            </a:r>
            <a:r>
              <a:rPr lang="zh-TW" altLang="en-US" sz="2800" dirty="0" smtClean="0">
                <a:solidFill>
                  <a:prstClr val="black"/>
                </a:solidFill>
                <a:latin typeface="Times New Roman" pitchFamily="18" charset="0"/>
                <a:ea typeface="DFKai-SB" pitchFamily="65" charset="-120"/>
                <a:cs typeface="Times New Roman" pitchFamily="18" charset="0"/>
                <a:sym typeface="Wingdings"/>
              </a:rPr>
              <a:t> </a:t>
            </a:r>
            <a:r>
              <a:rPr lang="zh-TW" altLang="en-US" sz="2800" dirty="0" smtClean="0">
                <a:solidFill>
                  <a:prstClr val="black"/>
                </a:solidFill>
                <a:latin typeface="Times New Roman" pitchFamily="18" charset="0"/>
                <a:ea typeface="DFKai-SB" pitchFamily="65" charset="-120"/>
                <a:cs typeface="Times New Roman" pitchFamily="18" charset="0"/>
              </a:rPr>
              <a:t>閃頻速率最快</a:t>
            </a:r>
            <a:endParaRPr lang="en-US" altLang="zh-TW" sz="2800" dirty="0" smtClean="0">
              <a:solidFill>
                <a:prstClr val="black"/>
              </a:solidFill>
              <a:latin typeface="Times New Roman" pitchFamily="18" charset="0"/>
              <a:ea typeface="DFKai-SB" pitchFamily="65" charset="-120"/>
              <a:cs typeface="Times New Roman" pitchFamily="18" charset="0"/>
            </a:endParaRPr>
          </a:p>
          <a:p>
            <a:pPr marL="714375" lvl="0" indent="-352425">
              <a:lnSpc>
                <a:spcPct val="110000"/>
              </a:lnSpc>
              <a:spcBef>
                <a:spcPts val="600"/>
              </a:spcBef>
              <a:buFont typeface="Wingdings" pitchFamily="2" charset="2"/>
              <a:buAutoNum type="circleNumWdWhitePlain"/>
            </a:pPr>
            <a:r>
              <a:rPr lang="zh-TW" altLang="en-US" sz="2800" dirty="0" smtClean="0">
                <a:solidFill>
                  <a:prstClr val="black"/>
                </a:solidFill>
                <a:latin typeface="Times New Roman" pitchFamily="18" charset="0"/>
                <a:ea typeface="DFKai-SB" pitchFamily="65" charset="-120"/>
                <a:cs typeface="Times New Roman" pitchFamily="18" charset="0"/>
              </a:rPr>
              <a:t>僅接一個</a:t>
            </a:r>
            <a:r>
              <a:rPr lang="en-US" altLang="zh-TW" sz="2800" dirty="0" smtClean="0">
                <a:solidFill>
                  <a:prstClr val="black"/>
                </a:solidFill>
                <a:latin typeface="Times New Roman" pitchFamily="18" charset="0"/>
                <a:ea typeface="DFKai-SB" pitchFamily="65" charset="-120"/>
                <a:cs typeface="Times New Roman" pitchFamily="18" charset="0"/>
              </a:rPr>
              <a:t>R5</a:t>
            </a:r>
            <a:r>
              <a:rPr lang="zh-TW" altLang="en-US" sz="2800" dirty="0" smtClean="0">
                <a:solidFill>
                  <a:prstClr val="black"/>
                </a:solidFill>
                <a:latin typeface="Times New Roman" pitchFamily="18" charset="0"/>
                <a:ea typeface="DFKai-SB" pitchFamily="65" charset="-120"/>
                <a:cs typeface="Times New Roman" pitchFamily="18" charset="0"/>
              </a:rPr>
              <a:t>電阻值 </a:t>
            </a:r>
            <a:r>
              <a:rPr lang="zh-TW" altLang="en-US" sz="2800" dirty="0" smtClean="0">
                <a:solidFill>
                  <a:prstClr val="black"/>
                </a:solidFill>
                <a:latin typeface="Times New Roman" pitchFamily="18" charset="0"/>
                <a:ea typeface="DFKai-SB" pitchFamily="65" charset="-120"/>
                <a:cs typeface="Times New Roman" pitchFamily="18" charset="0"/>
                <a:sym typeface="Wingdings"/>
              </a:rPr>
              <a:t>有效電阻最高  </a:t>
            </a:r>
            <a:r>
              <a:rPr lang="zh-TW" altLang="en-US" sz="2800" dirty="0" smtClean="0">
                <a:solidFill>
                  <a:prstClr val="black"/>
                </a:solidFill>
                <a:latin typeface="Times New Roman" pitchFamily="18" charset="0"/>
                <a:ea typeface="DFKai-SB" pitchFamily="65" charset="-120"/>
                <a:cs typeface="Times New Roman" pitchFamily="18" charset="0"/>
              </a:rPr>
              <a:t>閃頻速率最慢</a:t>
            </a:r>
            <a:endParaRPr lang="en-US" altLang="zh-TW" sz="2800" dirty="0" smtClean="0">
              <a:solidFill>
                <a:prstClr val="black"/>
              </a:solidFill>
              <a:latin typeface="Times New Roman" pitchFamily="18" charset="0"/>
              <a:ea typeface="DFKai-SB" pitchFamily="65" charset="-120"/>
              <a:cs typeface="Times New Roman" pitchFamily="18" charset="0"/>
            </a:endParaRPr>
          </a:p>
          <a:p>
            <a:pPr marL="714375" lvl="0" indent="-352425">
              <a:lnSpc>
                <a:spcPct val="110000"/>
              </a:lnSpc>
              <a:spcBef>
                <a:spcPts val="600"/>
              </a:spcBef>
              <a:buFont typeface="Wingdings" pitchFamily="2" charset="2"/>
              <a:buAutoNum type="circleNumWdWhitePlain"/>
            </a:pPr>
            <a:r>
              <a:rPr lang="zh-TW" altLang="en-US" sz="2800" dirty="0" smtClean="0">
                <a:solidFill>
                  <a:prstClr val="black"/>
                </a:solidFill>
                <a:latin typeface="Times New Roman" pitchFamily="18" charset="0"/>
                <a:ea typeface="DFKai-SB" pitchFamily="65" charset="-120"/>
                <a:cs typeface="Times New Roman" pitchFamily="18" charset="0"/>
              </a:rPr>
              <a:t>並聯兩個</a:t>
            </a:r>
            <a:r>
              <a:rPr lang="en-US" altLang="zh-TW" sz="2800" dirty="0" smtClean="0">
                <a:solidFill>
                  <a:prstClr val="black"/>
                </a:solidFill>
                <a:latin typeface="Times New Roman" pitchFamily="18" charset="0"/>
                <a:ea typeface="DFKai-SB" pitchFamily="65" charset="-120"/>
                <a:cs typeface="Times New Roman" pitchFamily="18" charset="0"/>
              </a:rPr>
              <a:t>R5</a:t>
            </a:r>
            <a:r>
              <a:rPr lang="zh-TW" altLang="en-US" sz="2800" dirty="0" smtClean="0">
                <a:solidFill>
                  <a:prstClr val="black"/>
                </a:solidFill>
                <a:latin typeface="Times New Roman" pitchFamily="18" charset="0"/>
                <a:ea typeface="DFKai-SB" pitchFamily="65" charset="-120"/>
                <a:cs typeface="Times New Roman" pitchFamily="18" charset="0"/>
              </a:rPr>
              <a:t>電阻值 </a:t>
            </a:r>
            <a:r>
              <a:rPr lang="zh-TW" altLang="en-US" sz="2800" dirty="0" smtClean="0">
                <a:solidFill>
                  <a:prstClr val="black"/>
                </a:solidFill>
                <a:latin typeface="Times New Roman" pitchFamily="18" charset="0"/>
                <a:ea typeface="DFKai-SB" pitchFamily="65" charset="-120"/>
                <a:cs typeface="Times New Roman" pitchFamily="18" charset="0"/>
                <a:sym typeface="Wingdings"/>
              </a:rPr>
              <a:t>有效電阻居中 </a:t>
            </a:r>
            <a:r>
              <a:rPr lang="zh-TW" altLang="en-US" sz="2800" dirty="0" smtClean="0">
                <a:solidFill>
                  <a:prstClr val="black"/>
                </a:solidFill>
                <a:latin typeface="Times New Roman" pitchFamily="18" charset="0"/>
                <a:ea typeface="DFKai-SB" pitchFamily="65" charset="-120"/>
                <a:cs typeface="Times New Roman" pitchFamily="18" charset="0"/>
              </a:rPr>
              <a:t>閃頻速率居中</a:t>
            </a:r>
            <a:endParaRPr lang="en-US" altLang="zh-TW" sz="2800" dirty="0" smtClean="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28354390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additive="base">
                                        <p:cTn id="27" dur="500" fill="hold"/>
                                        <p:tgtEl>
                                          <p:spTgt spid="2050"/>
                                        </p:tgtEl>
                                        <p:attrNameLst>
                                          <p:attrName>ppt_x</p:attrName>
                                        </p:attrNameLst>
                                      </p:cBhvr>
                                      <p:tavLst>
                                        <p:tav tm="0">
                                          <p:val>
                                            <p:strVal val="#ppt_x"/>
                                          </p:val>
                                        </p:tav>
                                        <p:tav tm="100000">
                                          <p:val>
                                            <p:strVal val="#ppt_x"/>
                                          </p:val>
                                        </p:tav>
                                      </p:tavLst>
                                    </p:anim>
                                    <p:anim calcmode="lin" valueType="num">
                                      <p:cBhvr additive="base">
                                        <p:cTn id="2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amond(in)">
                                      <p:cBhvr>
                                        <p:cTn id="4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8" grpId="0" animBg="1"/>
      <p:bldP spid="20"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43042" y="0"/>
            <a:ext cx="5715040" cy="1138773"/>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(48)</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穩頻</a:t>
            </a: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定的閃頻效果</a:t>
            </a:r>
            <a:endPar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a:p>
            <a:pPr lvl="0" algn="ct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(Stable </a:t>
            </a:r>
            <a:r>
              <a:rPr lang="en-US" altLang="zh-TW" sz="32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Strobe </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Effects)</a:t>
            </a:r>
            <a:endParaRPr lang="zh-TW" altLang="en-US" sz="32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pic>
        <p:nvPicPr>
          <p:cNvPr id="28674" name="Picture 2"/>
          <p:cNvPicPr>
            <a:picLocks noChangeAspect="1" noChangeArrowheads="1"/>
          </p:cNvPicPr>
          <p:nvPr/>
        </p:nvPicPr>
        <p:blipFill>
          <a:blip r:embed="rId3">
            <a:lum bright="-10000" contrast="20000"/>
            <a:extLst>
              <a:ext uri="{28A0092B-C50C-407E-A947-70E740481C1C}">
                <a14:useLocalDpi xmlns:a14="http://schemas.microsoft.com/office/drawing/2010/main" xmlns="" val="0"/>
              </a:ext>
            </a:extLst>
          </a:blip>
          <a:srcRect/>
          <a:stretch>
            <a:fillRect/>
          </a:stretch>
        </p:blipFill>
        <p:spPr bwMode="auto">
          <a:xfrm>
            <a:off x="226808" y="3383195"/>
            <a:ext cx="4285373" cy="3331953"/>
          </a:xfrm>
          <a:prstGeom prst="rect">
            <a:avLst/>
          </a:prstGeom>
          <a:solidFill>
            <a:srgbClr val="FFFFFF">
              <a:shade val="85000"/>
            </a:srgbClr>
          </a:solidFill>
          <a:ln w="12700" cap="sq">
            <a:solidFill>
              <a:schemeClr val="accent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214282" y="1071546"/>
            <a:ext cx="8643998" cy="2200602"/>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tx2">
                <a:lumMod val="40000"/>
                <a:lumOff val="60000"/>
              </a:schemeClr>
            </a:solidFill>
          </a:ln>
          <a:effectLst/>
        </p:spPr>
        <p:txBody>
          <a:bodyPr wrap="square" rtlCol="0">
            <a:spAutoFit/>
          </a:bodyPr>
          <a:lstStyle/>
          <a:p>
            <a:pPr marL="263525" indent="-263525">
              <a:lnSpc>
                <a:spcPct val="110000"/>
              </a:lnSpc>
              <a:spcBef>
                <a:spcPts val="600"/>
              </a:spcBef>
              <a:buSzPct val="85000"/>
              <a:buFont typeface="Wingdings" pitchFamily="2" charset="2"/>
              <a:buChar char="l"/>
            </a:pPr>
            <a:r>
              <a:rPr lang="zh-TW" altLang="en-US" sz="2400" dirty="0" smtClean="0">
                <a:latin typeface="Times New Roman" pitchFamily="18" charset="0"/>
                <a:ea typeface="DFKai-SB" pitchFamily="65" charset="-120"/>
                <a:cs typeface="Times New Roman" pitchFamily="18" charset="0"/>
              </a:rPr>
              <a:t>仍採用電路</a:t>
            </a:r>
            <a:r>
              <a:rPr lang="en-US" altLang="zh-TW" sz="2400" dirty="0" smtClean="0">
                <a:latin typeface="Times New Roman" pitchFamily="18" charset="0"/>
                <a:ea typeface="DFKai-SB" pitchFamily="65" charset="-120"/>
                <a:cs typeface="Times New Roman" pitchFamily="18" charset="0"/>
              </a:rPr>
              <a:t>46</a:t>
            </a:r>
            <a:r>
              <a:rPr lang="zh-TW" altLang="en-US" sz="2400" dirty="0" smtClean="0">
                <a:latin typeface="Times New Roman" pitchFamily="18" charset="0"/>
                <a:ea typeface="DFKai-SB" pitchFamily="65" charset="-120"/>
                <a:cs typeface="Times New Roman" pitchFamily="18" charset="0"/>
              </a:rPr>
              <a:t>和</a:t>
            </a:r>
            <a:r>
              <a:rPr lang="en-US" altLang="zh-TW" sz="2400" dirty="0" smtClean="0">
                <a:latin typeface="Times New Roman" pitchFamily="18" charset="0"/>
                <a:ea typeface="DFKai-SB" pitchFamily="65" charset="-120"/>
                <a:cs typeface="Times New Roman" pitchFamily="18" charset="0"/>
              </a:rPr>
              <a:t>47</a:t>
            </a:r>
            <a:r>
              <a:rPr lang="zh-TW" altLang="en-US" sz="2400" dirty="0" smtClean="0">
                <a:latin typeface="Times New Roman" pitchFamily="18" charset="0"/>
                <a:ea typeface="DFKai-SB" pitchFamily="65" charset="-120"/>
                <a:cs typeface="Times New Roman" pitchFamily="18" charset="0"/>
              </a:rPr>
              <a:t>，但如圖所示，加一個 </a:t>
            </a:r>
            <a:r>
              <a:rPr lang="en-US" altLang="zh-TW" sz="2400" dirty="0" smtClean="0">
                <a:latin typeface="Times New Roman" pitchFamily="18" charset="0"/>
                <a:ea typeface="DFKai-SB" pitchFamily="65" charset="-120"/>
                <a:cs typeface="Times New Roman" pitchFamily="18" charset="0"/>
              </a:rPr>
              <a:t>0.1μF</a:t>
            </a:r>
            <a:r>
              <a:rPr lang="zh-TW" altLang="en-US" sz="2400" dirty="0" smtClean="0">
                <a:latin typeface="Times New Roman" pitchFamily="18" charset="0"/>
                <a:ea typeface="DFKai-SB" pitchFamily="65" charset="-120"/>
                <a:cs typeface="Times New Roman" pitchFamily="18" charset="0"/>
              </a:rPr>
              <a:t>電容器</a:t>
            </a:r>
            <a:r>
              <a:rPr lang="en-US" altLang="zh-TW" sz="2400" dirty="0" smtClean="0">
                <a:latin typeface="Times New Roman" pitchFamily="18" charset="0"/>
                <a:ea typeface="DFKai-SB" pitchFamily="65" charset="-120"/>
                <a:cs typeface="Times New Roman" pitchFamily="18" charset="0"/>
              </a:rPr>
              <a:t>C2</a:t>
            </a:r>
            <a:r>
              <a:rPr lang="zh-TW" altLang="en-US" sz="2400" dirty="0" smtClean="0">
                <a:latin typeface="Times New Roman" pitchFamily="18" charset="0"/>
                <a:ea typeface="DFKai-SB" pitchFamily="65" charset="-120"/>
                <a:cs typeface="Times New Roman" pitchFamily="18" charset="0"/>
              </a:rPr>
              <a:t>與馬達串聯成一個小的減震穩定迴路，可使馬達的轉動更為穩定。</a:t>
            </a:r>
          </a:p>
          <a:p>
            <a:pPr marL="263525" indent="-263525">
              <a:lnSpc>
                <a:spcPct val="110000"/>
              </a:lnSpc>
              <a:spcBef>
                <a:spcPts val="600"/>
              </a:spcBef>
              <a:buSzPct val="85000"/>
              <a:buFont typeface="Wingdings" pitchFamily="2" charset="2"/>
              <a:buChar char="l"/>
            </a:pPr>
            <a:r>
              <a:rPr lang="zh-TW" altLang="en-US" sz="2400" dirty="0" smtClean="0">
                <a:latin typeface="Times New Roman" pitchFamily="18" charset="0"/>
                <a:ea typeface="DFKai-SB" pitchFamily="65" charset="-120"/>
                <a:cs typeface="Times New Roman" pitchFamily="18" charset="0"/>
              </a:rPr>
              <a:t>經由調整</a:t>
            </a:r>
            <a:r>
              <a:rPr lang="en-US" altLang="zh-TW" sz="2400" dirty="0" smtClean="0">
                <a:latin typeface="Times New Roman" pitchFamily="18" charset="0"/>
                <a:ea typeface="DFKai-SB" pitchFamily="65" charset="-120"/>
                <a:cs typeface="Times New Roman" pitchFamily="18" charset="0"/>
              </a:rPr>
              <a:t>RV</a:t>
            </a:r>
            <a:r>
              <a:rPr lang="zh-TW" altLang="en-US" sz="2400" dirty="0" smtClean="0">
                <a:latin typeface="Times New Roman" pitchFamily="18" charset="0"/>
                <a:ea typeface="DFKai-SB" pitchFamily="65" charset="-120"/>
                <a:cs typeface="Times New Roman" pitchFamily="18" charset="0"/>
              </a:rPr>
              <a:t>的電阻值，找出</a:t>
            </a:r>
            <a:r>
              <a:rPr lang="zh-TW" altLang="en-US" sz="2400" b="1" u="sng" dirty="0" smtClean="0">
                <a:latin typeface="Times New Roman" pitchFamily="18" charset="0"/>
                <a:ea typeface="DFKai-SB" pitchFamily="65" charset="-120"/>
                <a:cs typeface="Times New Roman" pitchFamily="18" charset="0"/>
              </a:rPr>
              <a:t>與馬達轉速同步的特定閃頻速度</a:t>
            </a:r>
            <a:r>
              <a:rPr lang="zh-TW" altLang="en-US" sz="2400" dirty="0" smtClean="0">
                <a:latin typeface="Times New Roman" pitchFamily="18" charset="0"/>
                <a:ea typeface="DFKai-SB" pitchFamily="65" charset="-120"/>
                <a:cs typeface="Times New Roman" pitchFamily="18" charset="0"/>
              </a:rPr>
              <a:t>，以使快速旋轉中的圖案能夠更清晰可見，圖案拖尾的模糊現象比之前好多了。</a:t>
            </a:r>
            <a:endParaRPr lang="zh-TW" altLang="en-US" sz="2400" dirty="0">
              <a:latin typeface="Times New Roman" pitchFamily="18" charset="0"/>
              <a:ea typeface="DFKai-SB" pitchFamily="65" charset="-120"/>
              <a:cs typeface="Times New Roman" pitchFamily="18" charset="0"/>
            </a:endParaRPr>
          </a:p>
        </p:txBody>
      </p:sp>
      <p:sp>
        <p:nvSpPr>
          <p:cNvPr id="4" name="矩形 3"/>
          <p:cNvSpPr/>
          <p:nvPr/>
        </p:nvSpPr>
        <p:spPr>
          <a:xfrm>
            <a:off x="4643438" y="3370265"/>
            <a:ext cx="4250041" cy="3331159"/>
          </a:xfrm>
          <a:prstGeom prst="rect">
            <a:avLst/>
          </a:prstGeom>
          <a:solidFill>
            <a:srgbClr val="FFFFCC"/>
          </a:solidFill>
          <a:ln w="12700">
            <a:solidFill>
              <a:schemeClr val="accent6">
                <a:lumMod val="60000"/>
                <a:lumOff val="40000"/>
              </a:schemeClr>
            </a:solidFill>
          </a:ln>
        </p:spPr>
        <p:txBody>
          <a:bodyPr wrap="square">
            <a:noAutofit/>
          </a:bodyPr>
          <a:lstStyle/>
          <a:p>
            <a:pPr>
              <a:spcBef>
                <a:spcPts val="600"/>
              </a:spcBef>
            </a:pPr>
            <a:r>
              <a:rPr lang="zh-TW" altLang="en-US" sz="2400" dirty="0" smtClean="0">
                <a:latin typeface="Times New Roman" pitchFamily="18" charset="0"/>
                <a:ea typeface="DFKai-SB" pitchFamily="65" charset="-120"/>
                <a:cs typeface="Times New Roman" pitchFamily="18" charset="0"/>
              </a:rPr>
              <a:t>此</a:t>
            </a:r>
            <a:r>
              <a:rPr lang="en-US" altLang="zh-TW" sz="2400" dirty="0" smtClean="0">
                <a:latin typeface="Times New Roman" pitchFamily="18" charset="0"/>
                <a:ea typeface="DFKai-SB" pitchFamily="65" charset="-120"/>
                <a:cs typeface="Times New Roman" pitchFamily="18" charset="0"/>
              </a:rPr>
              <a:t>0.1μF</a:t>
            </a:r>
            <a:r>
              <a:rPr lang="zh-TW" altLang="en-US" sz="2400" dirty="0" smtClean="0">
                <a:latin typeface="Times New Roman" pitchFamily="18" charset="0"/>
                <a:ea typeface="DFKai-SB" pitchFamily="65" charset="-120"/>
                <a:cs typeface="Times New Roman" pitchFamily="18" charset="0"/>
              </a:rPr>
              <a:t>的電容器並沒有提供電力或電能的功效，但有助於使馬達的定位更為穩固，進而使在轉動時，能減少振動。較低的馬達振動，可使盤形托盤器更穩定，並因此使圖案可以看得更清晰一點。</a:t>
            </a:r>
            <a:endParaRPr lang="en-US" altLang="zh-TW" sz="2400" dirty="0" smtClean="0">
              <a:latin typeface="Times New Roman" pitchFamily="18" charset="0"/>
              <a:ea typeface="DFKai-SB" pitchFamily="65" charset="-120"/>
              <a:cs typeface="Times New Roman" pitchFamily="18" charset="0"/>
            </a:endParaRPr>
          </a:p>
          <a:p>
            <a:pPr>
              <a:spcBef>
                <a:spcPts val="600"/>
              </a:spcBef>
            </a:pPr>
            <a:r>
              <a:rPr lang="zh-TW" altLang="en-US" sz="2400" dirty="0" smtClean="0">
                <a:latin typeface="Times New Roman" pitchFamily="18" charset="0"/>
                <a:ea typeface="DFKai-SB" pitchFamily="65" charset="-120"/>
                <a:cs typeface="Times New Roman" pitchFamily="18" charset="0"/>
              </a:rPr>
              <a:t>你能否發現這些不同之處嗎？</a:t>
            </a:r>
            <a:endParaRPr lang="en-US" altLang="zh-TW" sz="2400" dirty="0" smtClean="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283543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28674"/>
                                        </p:tgtEl>
                                        <p:attrNameLst>
                                          <p:attrName>style.visibility</p:attrName>
                                        </p:attrNameLst>
                                      </p:cBhvr>
                                      <p:to>
                                        <p:strVal val="visible"/>
                                      </p:to>
                                    </p:set>
                                    <p:animEffect transition="in" filter="box(in)">
                                      <p:cBhvr>
                                        <p:cTn id="10" dur="500"/>
                                        <p:tgtEl>
                                          <p:spTgt spid="2867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87624" y="0"/>
            <a:ext cx="7527780" cy="646331"/>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(49)</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閃頻效應</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(Strobe </a:t>
            </a:r>
            <a:r>
              <a:rPr lang="en-US" altLang="zh-TW"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Effects </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6656"/>
          <a:stretch>
            <a:fillRect/>
          </a:stretch>
        </p:blipFill>
        <p:spPr bwMode="auto">
          <a:xfrm>
            <a:off x="71406" y="785794"/>
            <a:ext cx="2786050" cy="28964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2643174" y="785794"/>
            <a:ext cx="6408712" cy="830997"/>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6699FF"/>
            </a:solidFill>
          </a:ln>
          <a:effectLst/>
        </p:spPr>
        <p:txBody>
          <a:bodyPr wrap="square" rtlCol="0">
            <a:spAutoFit/>
          </a:bodyPr>
          <a:lstStyle/>
          <a:p>
            <a:pPr marL="285750" indent="-28575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轉盤上的圖片更換為如左圖所示的三原色圖片，重複電路</a:t>
            </a:r>
            <a:r>
              <a:rPr lang="en-US" altLang="zh-TW" sz="2400" dirty="0" smtClean="0">
                <a:latin typeface="Times New Roman" pitchFamily="18" charset="0"/>
                <a:ea typeface="DFKai-SB" pitchFamily="65" charset="-120"/>
                <a:cs typeface="Times New Roman" pitchFamily="18" charset="0"/>
              </a:rPr>
              <a:t>46-48</a:t>
            </a:r>
            <a:r>
              <a:rPr lang="zh-TW" altLang="en-US" sz="2400" dirty="0" smtClean="0">
                <a:latin typeface="Times New Roman" pitchFamily="18" charset="0"/>
                <a:ea typeface="DFKai-SB" pitchFamily="65" charset="-120"/>
                <a:cs typeface="Times New Roman" pitchFamily="18" charset="0"/>
              </a:rPr>
              <a:t>的實驗，得下列結果：</a:t>
            </a:r>
            <a:endParaRPr lang="en-US" altLang="zh-TW" sz="2400" dirty="0" smtClean="0">
              <a:latin typeface="Times New Roman" pitchFamily="18" charset="0"/>
              <a:ea typeface="DFKai-SB" pitchFamily="65" charset="-120"/>
              <a:cs typeface="Times New Roman" pitchFamily="18" charset="0"/>
            </a:endParaRPr>
          </a:p>
        </p:txBody>
      </p:sp>
      <p:sp>
        <p:nvSpPr>
          <p:cNvPr id="4" name="矩形 3"/>
          <p:cNvSpPr/>
          <p:nvPr/>
        </p:nvSpPr>
        <p:spPr>
          <a:xfrm>
            <a:off x="3000364" y="1714488"/>
            <a:ext cx="5980798" cy="2308324"/>
          </a:xfrm>
          <a:prstGeom prst="rect">
            <a:avLst/>
          </a:prstGeom>
          <a:solidFill>
            <a:srgbClr val="FFFFCC"/>
          </a:solidFill>
          <a:ln>
            <a:solidFill>
              <a:schemeClr val="accent6">
                <a:lumMod val="60000"/>
                <a:lumOff val="40000"/>
              </a:schemeClr>
            </a:solidFill>
          </a:ln>
        </p:spPr>
        <p:txBody>
          <a:bodyPr wrap="square">
            <a:spAutoFit/>
          </a:bodyPr>
          <a:lstStyle/>
          <a:p>
            <a:pPr marL="263525" indent="-263525">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當旋轉紙片內的圖案完全模糊看不清楚時時，紙片則呈顯近似白色的混光效果。</a:t>
            </a:r>
            <a:endParaRPr lang="en-US" altLang="zh-TW" sz="2400" dirty="0" smtClean="0">
              <a:latin typeface="Times New Roman" pitchFamily="18" charset="0"/>
              <a:ea typeface="DFKai-SB" pitchFamily="65" charset="-120"/>
              <a:cs typeface="Times New Roman" pitchFamily="18" charset="0"/>
            </a:endParaRPr>
          </a:p>
          <a:p>
            <a:pPr marL="263525" indent="-263525">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因</a:t>
            </a:r>
            <a:r>
              <a:rPr lang="zh-TW" altLang="en-US" sz="2400" b="1" dirty="0" smtClean="0">
                <a:latin typeface="Times New Roman" pitchFamily="18" charset="0"/>
                <a:ea typeface="DFKai-SB" pitchFamily="65" charset="-120"/>
                <a:cs typeface="Times New Roman" pitchFamily="18" charset="0"/>
              </a:rPr>
              <a:t>等量的紅，綠和藍色三原光組合，可得白光</a:t>
            </a:r>
            <a:r>
              <a:rPr lang="zh-TW" altLang="en-US" sz="2400" dirty="0" smtClean="0">
                <a:latin typeface="Times New Roman" pitchFamily="18" charset="0"/>
                <a:ea typeface="DFKai-SB" pitchFamily="65" charset="-120"/>
                <a:cs typeface="Times New Roman" pitchFamily="18" charset="0"/>
              </a:rPr>
              <a:t>。</a:t>
            </a:r>
            <a:endParaRPr lang="en-US" altLang="zh-TW" sz="2400" dirty="0" smtClean="0">
              <a:latin typeface="Times New Roman" pitchFamily="18" charset="0"/>
              <a:ea typeface="DFKai-SB" pitchFamily="65" charset="-120"/>
              <a:cs typeface="Times New Roman" pitchFamily="18" charset="0"/>
            </a:endParaRPr>
          </a:p>
          <a:p>
            <a:pPr marL="263525" indent="-263525">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在彩光</a:t>
            </a:r>
            <a:r>
              <a:rPr lang="en-US" altLang="zh-TW" sz="2400" dirty="0" smtClean="0">
                <a:latin typeface="Times New Roman" pitchFamily="18" charset="0"/>
                <a:ea typeface="DFKai-SB" pitchFamily="65" charset="-120"/>
                <a:cs typeface="Times New Roman" pitchFamily="18" charset="0"/>
              </a:rPr>
              <a:t>IC U23</a:t>
            </a:r>
            <a:r>
              <a:rPr lang="zh-TW" altLang="en-US" sz="2400" dirty="0" smtClean="0">
                <a:latin typeface="Times New Roman" pitchFamily="18" charset="0"/>
                <a:ea typeface="DFKai-SB" pitchFamily="65" charset="-120"/>
                <a:cs typeface="Times New Roman" pitchFamily="18" charset="0"/>
              </a:rPr>
              <a:t>中的</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內即是由紅，綠，藍等三色光所組合成的。</a:t>
            </a:r>
            <a:endParaRPr lang="en-US" altLang="zh-TW" sz="2400" dirty="0" smtClean="0">
              <a:latin typeface="Times New Roman" pitchFamily="18" charset="0"/>
              <a:ea typeface="DFKai-SB" pitchFamily="65" charset="-12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l="2324"/>
          <a:stretch>
            <a:fillRect/>
          </a:stretch>
        </p:blipFill>
        <p:spPr bwMode="auto">
          <a:xfrm>
            <a:off x="0" y="3786190"/>
            <a:ext cx="3003454" cy="29289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矩形 6"/>
          <p:cNvSpPr/>
          <p:nvPr/>
        </p:nvSpPr>
        <p:spPr>
          <a:xfrm>
            <a:off x="3041692" y="4929198"/>
            <a:ext cx="6030902" cy="1200329"/>
          </a:xfrm>
          <a:prstGeom prst="rect">
            <a:avLst/>
          </a:prstGeom>
          <a:solidFill>
            <a:srgbClr val="FFFFCC"/>
          </a:solidFill>
          <a:ln>
            <a:solidFill>
              <a:schemeClr val="accent4">
                <a:lumMod val="60000"/>
                <a:lumOff val="40000"/>
              </a:schemeClr>
            </a:solidFill>
          </a:ln>
          <a:effectLst/>
        </p:spPr>
        <p:txBody>
          <a:bodyPr wrap="square" rtlCol="0">
            <a:spAutoFit/>
          </a:bodyPr>
          <a:lstStyle/>
          <a:p>
            <a:pPr marL="285750" indent="-28575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更換左圖所示圖片，重複電路</a:t>
            </a:r>
            <a:r>
              <a:rPr lang="en-US" altLang="zh-TW" sz="2400" dirty="0" smtClean="0">
                <a:latin typeface="Times New Roman" pitchFamily="18" charset="0"/>
                <a:ea typeface="DFKai-SB" pitchFamily="65" charset="-120"/>
                <a:cs typeface="Times New Roman" pitchFamily="18" charset="0"/>
              </a:rPr>
              <a:t>46-48</a:t>
            </a:r>
            <a:r>
              <a:rPr lang="zh-TW" altLang="en-US" sz="2400" dirty="0" smtClean="0">
                <a:latin typeface="Times New Roman" pitchFamily="18" charset="0"/>
                <a:ea typeface="DFKai-SB" pitchFamily="65" charset="-120"/>
                <a:cs typeface="Times New Roman" pitchFamily="18" charset="0"/>
              </a:rPr>
              <a:t>的實驗，觀察頻閃效果。</a:t>
            </a:r>
            <a:endParaRPr lang="en-US" altLang="zh-TW" sz="2400" dirty="0" smtClean="0">
              <a:latin typeface="Times New Roman" pitchFamily="18" charset="0"/>
              <a:ea typeface="DFKai-SB" pitchFamily="65" charset="-120"/>
              <a:cs typeface="Times New Roman" pitchFamily="18" charset="0"/>
            </a:endParaRPr>
          </a:p>
          <a:p>
            <a:pPr marL="285750" indent="-28575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在某些</a:t>
            </a:r>
            <a:r>
              <a:rPr lang="en-US" altLang="zh-TW" sz="2400" dirty="0" smtClean="0">
                <a:latin typeface="Times New Roman" pitchFamily="18" charset="0"/>
                <a:ea typeface="DFKai-SB" pitchFamily="65" charset="-120"/>
                <a:cs typeface="Times New Roman" pitchFamily="18" charset="0"/>
              </a:rPr>
              <a:t>RV</a:t>
            </a:r>
            <a:r>
              <a:rPr lang="zh-TW" altLang="en-US" sz="2400" dirty="0" smtClean="0">
                <a:latin typeface="Times New Roman" pitchFamily="18" charset="0"/>
                <a:ea typeface="DFKai-SB" pitchFamily="65" charset="-120"/>
                <a:cs typeface="Times New Roman" pitchFamily="18" charset="0"/>
              </a:rPr>
              <a:t>設置，彩虹顏色會映入眼簾。</a:t>
            </a:r>
            <a:endParaRPr lang="en-US" altLang="zh-TW" sz="2400" dirty="0" smtClean="0">
              <a:latin typeface="Times New Roman" pitchFamily="18" charset="0"/>
              <a:ea typeface="DFKai-SB" pitchFamily="65" charset="-120"/>
              <a:cs typeface="Times New Roman" pitchFamily="18" charset="0"/>
            </a:endParaRPr>
          </a:p>
        </p:txBody>
      </p:sp>
      <p:sp>
        <p:nvSpPr>
          <p:cNvPr id="8" name="矩形 7"/>
          <p:cNvSpPr/>
          <p:nvPr/>
        </p:nvSpPr>
        <p:spPr>
          <a:xfrm>
            <a:off x="2357422" y="4211429"/>
            <a:ext cx="6622903" cy="646331"/>
          </a:xfrm>
          <a:prstGeom prst="rect">
            <a:avLst/>
          </a:prstGeom>
        </p:spPr>
        <p:txBody>
          <a:bodyPr wrap="non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閃頻效應</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(Strobe Effects III)</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354390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7224" y="68025"/>
            <a:ext cx="7572428" cy="646331"/>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(51-53)</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閃頻效應</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4-6 </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(Strobe Effects 4-6)</a:t>
            </a:r>
            <a:endParaRPr lang="zh-TW"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1472" y="1422783"/>
            <a:ext cx="2405060" cy="22919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428596" y="3731129"/>
            <a:ext cx="8358246" cy="769441"/>
          </a:xfrm>
          <a:prstGeom prst="rect">
            <a:avLst/>
          </a:prstGeom>
          <a:gradFill>
            <a:gsLst>
              <a:gs pos="0">
                <a:schemeClr val="bg1"/>
              </a:gs>
              <a:gs pos="60000">
                <a:schemeClr val="accent3">
                  <a:lumMod val="20000"/>
                  <a:lumOff val="80000"/>
                </a:schemeClr>
              </a:gs>
              <a:gs pos="100000">
                <a:schemeClr val="accent1">
                  <a:tint val="23500"/>
                  <a:satMod val="160000"/>
                </a:schemeClr>
              </a:gs>
            </a:gsLst>
            <a:lin ang="5400000" scaled="0"/>
          </a:gradFill>
          <a:ln>
            <a:solidFill>
              <a:srgbClr val="6699FF"/>
            </a:solidFill>
          </a:ln>
          <a:effectLst/>
        </p:spPr>
        <p:txBody>
          <a:bodyPr wrap="square" rtlCol="0">
            <a:spAutoFit/>
          </a:bodyPr>
          <a:lstStyle/>
          <a:p>
            <a:pPr marL="801688" indent="-801688"/>
            <a:r>
              <a:rPr lang="zh-TW" altLang="en-US" sz="2200" dirty="0" smtClean="0">
                <a:latin typeface="Times New Roman" pitchFamily="18" charset="0"/>
                <a:ea typeface="DFKai-SB" pitchFamily="65" charset="-120"/>
                <a:cs typeface="Times New Roman" pitchFamily="18" charset="0"/>
              </a:rPr>
              <a:t>左圖：有時會看到圖片上所有的顏色，但有時只看藍色</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藍色在此圖片中所佔據的比例最少喔</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，其他顏色好像都被隱藏起來的。</a:t>
            </a:r>
            <a:endParaRPr lang="en-US" altLang="zh-TW" sz="2200" dirty="0" smtClean="0">
              <a:latin typeface="Times New Roman" pitchFamily="18" charset="0"/>
              <a:ea typeface="DFKai-SB" pitchFamily="65" charset="-120"/>
              <a:cs typeface="Times New Roman" pitchFamily="18"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15074" y="1357298"/>
            <a:ext cx="2214578" cy="23274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58464" y="1387849"/>
            <a:ext cx="2356544" cy="23269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矩形 6"/>
          <p:cNvSpPr/>
          <p:nvPr/>
        </p:nvSpPr>
        <p:spPr>
          <a:xfrm>
            <a:off x="428596" y="4643446"/>
            <a:ext cx="8286808" cy="837152"/>
          </a:xfrm>
          <a:prstGeom prst="rect">
            <a:avLst/>
          </a:prstGeom>
          <a:gradFill>
            <a:gsLst>
              <a:gs pos="0">
                <a:schemeClr val="bg1"/>
              </a:gs>
              <a:gs pos="60000">
                <a:schemeClr val="accent3">
                  <a:lumMod val="20000"/>
                  <a:lumOff val="80000"/>
                </a:schemeClr>
              </a:gs>
              <a:gs pos="100000">
                <a:schemeClr val="accent1">
                  <a:tint val="23500"/>
                  <a:satMod val="160000"/>
                </a:schemeClr>
              </a:gs>
            </a:gsLst>
            <a:lin ang="5400000" scaled="0"/>
          </a:gradFill>
          <a:ln>
            <a:solidFill>
              <a:srgbClr val="6699FF"/>
            </a:solidFill>
          </a:ln>
          <a:effectLst/>
        </p:spPr>
        <p:txBody>
          <a:bodyPr wrap="square" rtlCol="0">
            <a:spAutoFit/>
          </a:bodyPr>
          <a:lstStyle/>
          <a:p>
            <a:pPr marL="801688" indent="-801688">
              <a:lnSpc>
                <a:spcPct val="110000"/>
              </a:lnSpc>
              <a:spcBef>
                <a:spcPts val="600"/>
              </a:spcBef>
            </a:pPr>
            <a:r>
              <a:rPr lang="zh-TW" altLang="en-US" sz="2200" dirty="0" smtClean="0">
                <a:latin typeface="DFKai-SB" pitchFamily="65" charset="-120"/>
                <a:ea typeface="DFKai-SB" pitchFamily="65" charset="-120"/>
                <a:cs typeface="Times New Roman" panose="02020603050405020304" pitchFamily="18" charset="0"/>
              </a:rPr>
              <a:t>中間：此不尋常的特別圖案，在不同的</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DFKai-SB" pitchFamily="65" charset="-120"/>
                <a:ea typeface="DFKai-SB" pitchFamily="65" charset="-120"/>
                <a:cs typeface="Times New Roman" panose="02020603050405020304" pitchFamily="18" charset="0"/>
              </a:rPr>
              <a:t>電阻值設定下，會有一些令人驚奇的圖案呈現喔！</a:t>
            </a:r>
            <a:endParaRPr lang="zh-TW" altLang="en-US" sz="2200" dirty="0">
              <a:latin typeface="DFKai-SB" pitchFamily="65" charset="-120"/>
              <a:ea typeface="DFKai-SB" pitchFamily="65" charset="-120"/>
              <a:cs typeface="Times New Roman" panose="02020603050405020304" pitchFamily="18" charset="0"/>
            </a:endParaRPr>
          </a:p>
        </p:txBody>
      </p:sp>
      <p:sp>
        <p:nvSpPr>
          <p:cNvPr id="8" name="矩形 7"/>
          <p:cNvSpPr/>
          <p:nvPr/>
        </p:nvSpPr>
        <p:spPr>
          <a:xfrm>
            <a:off x="447219" y="5607152"/>
            <a:ext cx="8302045" cy="1107996"/>
          </a:xfrm>
          <a:prstGeom prst="rect">
            <a:avLst/>
          </a:prstGeom>
          <a:gradFill>
            <a:gsLst>
              <a:gs pos="0">
                <a:schemeClr val="bg1"/>
              </a:gs>
              <a:gs pos="60000">
                <a:schemeClr val="accent3">
                  <a:lumMod val="20000"/>
                  <a:lumOff val="80000"/>
                </a:schemeClr>
              </a:gs>
              <a:gs pos="100000">
                <a:schemeClr val="accent1">
                  <a:tint val="23500"/>
                  <a:satMod val="160000"/>
                </a:schemeClr>
              </a:gs>
            </a:gsLst>
            <a:lin ang="5400000" scaled="0"/>
          </a:gradFill>
          <a:ln>
            <a:solidFill>
              <a:srgbClr val="6699FF"/>
            </a:solidFill>
          </a:ln>
          <a:effectLst/>
        </p:spPr>
        <p:txBody>
          <a:bodyPr wrap="square" rtlCol="0">
            <a:spAutoFit/>
          </a:bodyPr>
          <a:lstStyle/>
          <a:p>
            <a:pPr marL="801688" indent="-801688"/>
            <a:r>
              <a:rPr lang="zh-TW" altLang="en-US" sz="2200" dirty="0" smtClean="0">
                <a:latin typeface="DFKai-SB" pitchFamily="65" charset="-120"/>
                <a:ea typeface="DFKai-SB" pitchFamily="65" charset="-120"/>
                <a:cs typeface="Times New Roman" panose="02020603050405020304" pitchFamily="18" charset="0"/>
              </a:rPr>
              <a:t>左圖：當圖案被完全模糊混色時，會呈顯紫色、青色和黃色的。因等量紅色與藍色混合得紫色，等量綠色和藍色混合得青色，紅色和綠色，則呈現黃色。</a:t>
            </a:r>
            <a:endParaRPr lang="zh-TW" altLang="en-US" dirty="0">
              <a:latin typeface="Times New Roman" panose="02020603050405020304" pitchFamily="18" charset="0"/>
              <a:cs typeface="Times New Roman" panose="02020603050405020304" pitchFamily="18" charset="0"/>
            </a:endParaRPr>
          </a:p>
        </p:txBody>
      </p:sp>
      <p:sp>
        <p:nvSpPr>
          <p:cNvPr id="9" name="矩形 8"/>
          <p:cNvSpPr/>
          <p:nvPr/>
        </p:nvSpPr>
        <p:spPr>
          <a:xfrm>
            <a:off x="571472" y="642918"/>
            <a:ext cx="8072494" cy="769441"/>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6699FF"/>
            </a:solidFill>
          </a:ln>
        </p:spPr>
        <p:txBody>
          <a:bodyPr wrap="square">
            <a:spAutoFit/>
          </a:bodyPr>
          <a:lstStyle/>
          <a:p>
            <a:pPr lvl="0" algn="ctr"/>
            <a:r>
              <a:rPr lang="zh-TW" altLang="en-US" sz="2200" dirty="0" smtClean="0">
                <a:solidFill>
                  <a:prstClr val="black"/>
                </a:solidFill>
                <a:latin typeface="Times New Roman" pitchFamily="18" charset="0"/>
                <a:ea typeface="DFKai-SB" pitchFamily="65" charset="-120"/>
                <a:cs typeface="Times New Roman" pitchFamily="18" charset="0"/>
              </a:rPr>
              <a:t>轉盤上的圖片分別更換為下列所示的三張圖片，重複電路</a:t>
            </a:r>
            <a:r>
              <a:rPr lang="en-US" altLang="zh-TW" sz="2200" dirty="0" smtClean="0">
                <a:solidFill>
                  <a:prstClr val="black"/>
                </a:solidFill>
                <a:latin typeface="Times New Roman" pitchFamily="18" charset="0"/>
                <a:ea typeface="DFKai-SB" pitchFamily="65" charset="-120"/>
                <a:cs typeface="Times New Roman" pitchFamily="18" charset="0"/>
              </a:rPr>
              <a:t>46-48</a:t>
            </a:r>
            <a:r>
              <a:rPr lang="zh-TW" altLang="en-US" sz="2200" dirty="0" smtClean="0">
                <a:solidFill>
                  <a:prstClr val="black"/>
                </a:solidFill>
                <a:latin typeface="Times New Roman" pitchFamily="18" charset="0"/>
                <a:ea typeface="DFKai-SB" pitchFamily="65" charset="-120"/>
                <a:cs typeface="Times New Roman" pitchFamily="18" charset="0"/>
              </a:rPr>
              <a:t>的閃頻效應實驗。</a:t>
            </a:r>
            <a:endParaRPr lang="en-US" altLang="zh-TW" sz="2200" dirty="0" smtClean="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28354390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43042" y="142852"/>
            <a:ext cx="6286544" cy="954107"/>
          </a:xfrm>
          <a:prstGeom prst="rect">
            <a:avLst/>
          </a:prstGeom>
        </p:spPr>
        <p:txBody>
          <a:bodyPr wrap="square">
            <a:spAutoFit/>
          </a:bodyPr>
          <a:lstStyle/>
          <a:p>
            <a:pPr algn="ct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(54)</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製作自己的閃頻圖片</a:t>
            </a:r>
            <a:endParaRPr lang="en-US" altLang="zh-TW"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endParaRPr>
          </a:p>
          <a:p>
            <a:pPr algn="ctr"/>
            <a:r>
              <a:rPr lang="en-US" altLang="zh-TW" sz="24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a:t>
            </a:r>
            <a:r>
              <a:rPr lang="en-US" altLang="zh-TW" sz="24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Make </a:t>
            </a:r>
            <a:r>
              <a:rPr lang="en-US" altLang="zh-TW"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Your </a:t>
            </a:r>
            <a:r>
              <a:rPr lang="en-US" altLang="zh-TW" sz="24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Own</a:t>
            </a:r>
            <a:r>
              <a:rPr lang="zh-TW" altLang="en-US" sz="24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24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Strobe Effects)</a:t>
            </a:r>
            <a:endParaRPr lang="zh-TW" alt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214282" y="1108534"/>
            <a:ext cx="8748464" cy="2308324"/>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6699FF"/>
            </a:solidFill>
          </a:ln>
          <a:effectLst/>
        </p:spPr>
        <p:txBody>
          <a:bodyPr wrap="square" rtlCol="0">
            <a:spAutoFit/>
          </a:bodyPr>
          <a:lstStyle/>
          <a:p>
            <a:pPr marL="285750" indent="-285750">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在紙上繪製自己的圖案，也可上網搜索有趣的圖案和視覺錯覺圖案。圖片內容有沒有限制，可盡情地發揮自己的創意，做任何什麼都可！然後，將之切成相同大小的光盤片，用以做為</a:t>
            </a:r>
            <a:r>
              <a:rPr lang="zh-TW" altLang="en-US" sz="2400" dirty="0" smtClean="0">
                <a:solidFill>
                  <a:prstClr val="black"/>
                </a:solidFill>
                <a:latin typeface="Times New Roman" pitchFamily="18" charset="0"/>
                <a:ea typeface="DFKai-SB" pitchFamily="65" charset="-120"/>
                <a:cs typeface="Times New Roman" pitchFamily="18" charset="0"/>
              </a:rPr>
              <a:t>轉盤上的圖片。</a:t>
            </a:r>
            <a:endParaRPr lang="en-US" altLang="zh-TW" sz="2400" dirty="0" smtClean="0">
              <a:latin typeface="Times New Roman" pitchFamily="18" charset="0"/>
              <a:ea typeface="DFKai-SB" pitchFamily="65" charset="-120"/>
              <a:cs typeface="Times New Roman" pitchFamily="18" charset="0"/>
            </a:endParaRPr>
          </a:p>
          <a:p>
            <a:pPr marL="285750" lvl="0" indent="-285750">
              <a:buSzPct val="85000"/>
              <a:buFont typeface="Wingdings" panose="05000000000000000000" pitchFamily="2" charset="2"/>
              <a:buChar char="l"/>
            </a:pPr>
            <a:r>
              <a:rPr lang="zh-TW" altLang="en-US" sz="2400" dirty="0" smtClean="0">
                <a:solidFill>
                  <a:prstClr val="black"/>
                </a:solidFill>
                <a:latin typeface="Times New Roman" pitchFamily="18" charset="0"/>
                <a:ea typeface="DFKai-SB" pitchFamily="65" charset="-120"/>
                <a:cs typeface="Times New Roman" pitchFamily="18" charset="0"/>
              </a:rPr>
              <a:t>重複電路</a:t>
            </a:r>
            <a:r>
              <a:rPr lang="en-US" altLang="zh-TW" sz="2400" dirty="0" smtClean="0">
                <a:solidFill>
                  <a:prstClr val="black"/>
                </a:solidFill>
                <a:latin typeface="Times New Roman" pitchFamily="18" charset="0"/>
                <a:ea typeface="DFKai-SB" pitchFamily="65" charset="-120"/>
                <a:cs typeface="Times New Roman" pitchFamily="18" charset="0"/>
              </a:rPr>
              <a:t>46-48</a:t>
            </a:r>
            <a:r>
              <a:rPr lang="zh-TW" altLang="en-US" sz="2400" dirty="0" smtClean="0">
                <a:solidFill>
                  <a:prstClr val="black"/>
                </a:solidFill>
                <a:latin typeface="Times New Roman" pitchFamily="18" charset="0"/>
                <a:ea typeface="DFKai-SB" pitchFamily="65" charset="-120"/>
                <a:cs typeface="Times New Roman" pitchFamily="18" charset="0"/>
              </a:rPr>
              <a:t>的閃頻效應實驗。</a:t>
            </a:r>
            <a:endParaRPr lang="en-US" altLang="zh-TW" sz="2400" dirty="0" smtClean="0">
              <a:solidFill>
                <a:prstClr val="black"/>
              </a:solidFill>
              <a:latin typeface="Times New Roman" pitchFamily="18" charset="0"/>
              <a:ea typeface="DFKai-SB" pitchFamily="65" charset="-120"/>
              <a:cs typeface="Times New Roman" pitchFamily="18" charset="0"/>
            </a:endParaRPr>
          </a:p>
          <a:p>
            <a:pPr marL="285750" indent="-285750">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請與同學和朋友比賽，看看誰做出最有趣的頻閃效果！</a:t>
            </a:r>
          </a:p>
        </p:txBody>
      </p:sp>
      <p:pic>
        <p:nvPicPr>
          <p:cNvPr id="48130" name="Picture 2" descr="http://images.vectorhq.com/images/premium/previews/155/spiral-abstract-circle-optical-illusion-round-vector-purple-and-black_155601482.jpg"/>
          <p:cNvPicPr>
            <a:picLocks noChangeAspect="1" noChangeArrowheads="1"/>
          </p:cNvPicPr>
          <p:nvPr/>
        </p:nvPicPr>
        <p:blipFill>
          <a:blip r:embed="rId3"/>
          <a:srcRect/>
          <a:stretch>
            <a:fillRect/>
          </a:stretch>
        </p:blipFill>
        <p:spPr bwMode="auto">
          <a:xfrm>
            <a:off x="357158" y="3786190"/>
            <a:ext cx="2714644" cy="2714644"/>
          </a:xfrm>
          <a:prstGeom prst="rect">
            <a:avLst/>
          </a:prstGeom>
          <a:noFill/>
        </p:spPr>
      </p:pic>
      <p:pic>
        <p:nvPicPr>
          <p:cNvPr id="48132" name="Picture 4" descr="http://images.vectorhq.com/images/premium/previews/925/blue-circular-optical-effect_92584636.jpg"/>
          <p:cNvPicPr>
            <a:picLocks noChangeAspect="1" noChangeArrowheads="1"/>
          </p:cNvPicPr>
          <p:nvPr/>
        </p:nvPicPr>
        <p:blipFill>
          <a:blip r:embed="rId4"/>
          <a:srcRect l="2273" r="4545" b="4545"/>
          <a:stretch>
            <a:fillRect/>
          </a:stretch>
        </p:blipFill>
        <p:spPr bwMode="auto">
          <a:xfrm>
            <a:off x="3143240" y="3643314"/>
            <a:ext cx="2928958" cy="3000396"/>
          </a:xfrm>
          <a:prstGeom prst="rect">
            <a:avLst/>
          </a:prstGeom>
          <a:noFill/>
        </p:spPr>
      </p:pic>
      <p:pic>
        <p:nvPicPr>
          <p:cNvPr id="48133" name="Picture 5"/>
          <p:cNvPicPr>
            <a:picLocks noChangeAspect="1" noChangeArrowheads="1"/>
          </p:cNvPicPr>
          <p:nvPr/>
        </p:nvPicPr>
        <p:blipFill>
          <a:blip r:embed="rId5"/>
          <a:srcRect/>
          <a:stretch>
            <a:fillRect/>
          </a:stretch>
        </p:blipFill>
        <p:spPr bwMode="auto">
          <a:xfrm>
            <a:off x="6215074" y="3857628"/>
            <a:ext cx="2714644" cy="2714644"/>
          </a:xfrm>
          <a:prstGeom prst="rect">
            <a:avLst/>
          </a:prstGeom>
          <a:noFill/>
          <a:ln w="9525">
            <a:noFill/>
            <a:miter lim="800000"/>
            <a:headEnd/>
            <a:tailEnd/>
          </a:ln>
          <a:effectLst/>
        </p:spPr>
      </p:pic>
    </p:spTree>
    <p:extLst>
      <p:ext uri="{BB962C8B-B14F-4D97-AF65-F5344CB8AC3E}">
        <p14:creationId xmlns:p14="http://schemas.microsoft.com/office/powerpoint/2010/main" xmlns="" val="40209872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l="23574"/>
          <a:stretch>
            <a:fillRect/>
          </a:stretch>
        </p:blipFill>
        <p:spPr bwMode="auto">
          <a:xfrm>
            <a:off x="4857752" y="4714908"/>
            <a:ext cx="4178174" cy="20002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7105" name="Picture 1"/>
          <p:cNvPicPr>
            <a:picLocks noChangeAspect="1" noChangeArrowheads="1"/>
          </p:cNvPicPr>
          <p:nvPr/>
        </p:nvPicPr>
        <p:blipFill>
          <a:blip r:embed="rId3"/>
          <a:srcRect/>
          <a:stretch>
            <a:fillRect/>
          </a:stretch>
        </p:blipFill>
        <p:spPr bwMode="auto">
          <a:xfrm rot="10800000" flipH="1" flipV="1">
            <a:off x="159435" y="2714620"/>
            <a:ext cx="2555177" cy="3786214"/>
          </a:xfrm>
          <a:prstGeom prst="rect">
            <a:avLst/>
          </a:prstGeom>
          <a:noFill/>
          <a:ln w="9525">
            <a:noFill/>
            <a:miter lim="800000"/>
            <a:headEnd/>
            <a:tailEnd/>
          </a:ln>
          <a:effectLst/>
        </p:spPr>
      </p:pic>
      <p:grpSp>
        <p:nvGrpSpPr>
          <p:cNvPr id="7" name="群組 6"/>
          <p:cNvGrpSpPr/>
          <p:nvPr/>
        </p:nvGrpSpPr>
        <p:grpSpPr>
          <a:xfrm>
            <a:off x="2592888" y="285752"/>
            <a:ext cx="6369594" cy="4929198"/>
            <a:chOff x="2592888" y="285752"/>
            <a:chExt cx="6369594" cy="4929198"/>
          </a:xfrm>
        </p:grpSpPr>
        <p:pic>
          <p:nvPicPr>
            <p:cNvPr id="3584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43174" y="285752"/>
              <a:ext cx="6319308" cy="46434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矩形 5"/>
            <p:cNvSpPr/>
            <p:nvPr/>
          </p:nvSpPr>
          <p:spPr>
            <a:xfrm>
              <a:off x="2592888" y="4845618"/>
              <a:ext cx="1264732" cy="369332"/>
            </a:xfrm>
            <a:prstGeom prst="rect">
              <a:avLst/>
            </a:prstGeom>
            <a:solidFill>
              <a:schemeClr val="bg1"/>
            </a:solidFill>
            <a:ln>
              <a:noFill/>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grpSp>
      <p:sp>
        <p:nvSpPr>
          <p:cNvPr id="3" name="矩形 2"/>
          <p:cNvSpPr/>
          <p:nvPr/>
        </p:nvSpPr>
        <p:spPr>
          <a:xfrm>
            <a:off x="0" y="500042"/>
            <a:ext cx="2786082" cy="2062103"/>
          </a:xfrm>
          <a:prstGeom prst="rect">
            <a:avLst/>
          </a:prstGeom>
        </p:spPr>
        <p:txBody>
          <a:bodyPr wrap="square">
            <a:spAutoFit/>
          </a:bodyPr>
          <a:lstStyle/>
          <a:p>
            <a:pPr lvl="0" algn="ct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(55</a:t>
            </a:r>
            <a:r>
              <a:rPr lang="en-US" altLang="zh-TW"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lgn="ct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Another </a:t>
            </a:r>
            <a:r>
              <a:rPr lang="en-US" altLang="zh-TW"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Strobe </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Light</a:t>
            </a:r>
          </a:p>
          <a:p>
            <a:pPr lvl="0" algn="ct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另一頻閃光</a:t>
            </a:r>
            <a:endParaRPr lang="zh-TW" altLang="en-US" sz="3200" b="1" dirty="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endParaRPr>
          </a:p>
        </p:txBody>
      </p:sp>
    </p:spTree>
    <p:extLst>
      <p:ext uri="{BB962C8B-B14F-4D97-AF65-F5344CB8AC3E}">
        <p14:creationId xmlns:p14="http://schemas.microsoft.com/office/powerpoint/2010/main" xmlns="" val="1201151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805"/>
          <a:stretch/>
        </p:blipFill>
        <p:spPr bwMode="auto">
          <a:xfrm>
            <a:off x="126948" y="737741"/>
            <a:ext cx="8909548" cy="59820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標題 1"/>
          <p:cNvSpPr txBox="1">
            <a:spLocks/>
          </p:cNvSpPr>
          <p:nvPr/>
        </p:nvSpPr>
        <p:spPr>
          <a:xfrm>
            <a:off x="971600" y="68115"/>
            <a:ext cx="7992888" cy="66962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SC-175</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元件清單：元件符號＆零件編號</a:t>
            </a:r>
            <a:endParaRPr lang="zh-TW" altLang="en-US" sz="3200"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xmlns="" val="27579244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2844" y="1117991"/>
            <a:ext cx="8858312" cy="5740033"/>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p:spPr>
        <p:txBody>
          <a:bodyPr wrap="square" rtlCol="0">
            <a:spAutoFit/>
          </a:bodyPr>
          <a:lstStyle/>
          <a:p>
            <a:pPr marL="285750" indent="-285750">
              <a:spcBef>
                <a:spcPts val="300"/>
              </a:spcBef>
              <a:buFont typeface="Wingdings" panose="05000000000000000000" pitchFamily="2" charset="2"/>
              <a:buChar char="l"/>
            </a:pPr>
            <a:r>
              <a:rPr lang="en-US" altLang="zh-TW" dirty="0">
                <a:latin typeface="Times New Roman" panose="02020603050405020304" pitchFamily="18" charset="0"/>
                <a:cs typeface="Times New Roman" panose="02020603050405020304" pitchFamily="18" charset="0"/>
              </a:rPr>
              <a:t>This circuit is similar to project 46, and works the same way. </a:t>
            </a:r>
            <a:endParaRPr lang="en-US" altLang="zh-TW" dirty="0" smtClean="0">
              <a:latin typeface="Times New Roman" panose="02020603050405020304" pitchFamily="18" charset="0"/>
              <a:cs typeface="Times New Roman" panose="02020603050405020304" pitchFamily="18" charset="0"/>
            </a:endParaRPr>
          </a:p>
          <a:p>
            <a:pPr marL="285750" indent="-285750">
              <a:spcBef>
                <a:spcPts val="300"/>
              </a:spcBef>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Build the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circuit </a:t>
            </a:r>
            <a:r>
              <a:rPr lang="en-US" altLang="zh-TW" dirty="0">
                <a:latin typeface="Times New Roman" panose="02020603050405020304" pitchFamily="18" charset="0"/>
                <a:cs typeface="Times New Roman" panose="02020603050405020304" pitchFamily="18" charset="0"/>
              </a:rPr>
              <a:t>as shown. Take one of the colored discs and install it into the </a:t>
            </a:r>
            <a:r>
              <a:rPr lang="en-US" altLang="zh-TW" dirty="0" smtClean="0">
                <a:latin typeface="Times New Roman" panose="02020603050405020304" pitchFamily="18" charset="0"/>
                <a:cs typeface="Times New Roman" panose="02020603050405020304" pitchFamily="18" charset="0"/>
              </a:rPr>
              <a:t>disc</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holder</a:t>
            </a:r>
            <a:r>
              <a:rPr lang="en-US" altLang="zh-TW" dirty="0">
                <a:latin typeface="Times New Roman" panose="02020603050405020304" pitchFamily="18" charset="0"/>
                <a:cs typeface="Times New Roman" panose="02020603050405020304" pitchFamily="18" charset="0"/>
              </a:rPr>
              <a:t>, then place the disc holder on the motor (M1</a:t>
            </a:r>
            <a:r>
              <a:rPr lang="en-US" altLang="zh-TW" dirty="0" smtClean="0">
                <a:latin typeface="Times New Roman" panose="02020603050405020304" pitchFamily="18" charset="0"/>
                <a:cs typeface="Times New Roman" panose="02020603050405020304" pitchFamily="18" charset="0"/>
              </a:rPr>
              <a:t>).  </a:t>
            </a:r>
          </a:p>
          <a:p>
            <a:pPr marL="285750" indent="-285750">
              <a:spcBef>
                <a:spcPts val="300"/>
              </a:spcBef>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Connect </a:t>
            </a:r>
            <a:r>
              <a:rPr lang="en-US" altLang="zh-TW" dirty="0">
                <a:latin typeface="Times New Roman" panose="02020603050405020304" pitchFamily="18" charset="0"/>
                <a:cs typeface="Times New Roman" panose="02020603050405020304" pitchFamily="18" charset="0"/>
              </a:rPr>
              <a:t>the </a:t>
            </a:r>
            <a:r>
              <a:rPr lang="en-US" altLang="zh-TW" dirty="0" smtClean="0">
                <a:latin typeface="Times New Roman" panose="02020603050405020304" pitchFamily="18" charset="0"/>
                <a:cs typeface="Times New Roman" panose="02020603050405020304" pitchFamily="18" charset="0"/>
              </a:rPr>
              <a:t>white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LED </a:t>
            </a:r>
            <a:r>
              <a:rPr lang="en-US" altLang="zh-TW" dirty="0">
                <a:latin typeface="Times New Roman" panose="02020603050405020304" pitchFamily="18" charset="0"/>
                <a:cs typeface="Times New Roman" panose="02020603050405020304" pitchFamily="18" charset="0"/>
              </a:rPr>
              <a:t>(D6) to the red &amp; black jumper wires.</a:t>
            </a:r>
          </a:p>
          <a:p>
            <a:pPr marL="285750" indent="-285750">
              <a:spcBef>
                <a:spcPts val="300"/>
              </a:spcBef>
              <a:buFont typeface="Wingdings" panose="05000000000000000000" pitchFamily="2" charset="2"/>
              <a:buChar char="l"/>
            </a:pPr>
            <a:r>
              <a:rPr lang="en-US" altLang="zh-TW" dirty="0">
                <a:latin typeface="Times New Roman" panose="02020603050405020304" pitchFamily="18" charset="0"/>
                <a:cs typeface="Times New Roman" panose="02020603050405020304" pitchFamily="18" charset="0"/>
              </a:rPr>
              <a:t>For best effects, do this in a dimly lit room. </a:t>
            </a:r>
            <a:r>
              <a:rPr lang="en-US" altLang="zh-TW" dirty="0" smtClean="0">
                <a:latin typeface="Times New Roman" panose="02020603050405020304" pitchFamily="18" charset="0"/>
                <a:cs typeface="Times New Roman" panose="02020603050405020304" pitchFamily="18" charset="0"/>
              </a:rPr>
              <a:t>Turn </a:t>
            </a:r>
            <a:r>
              <a:rPr lang="en-US" altLang="zh-TW" dirty="0">
                <a:latin typeface="Times New Roman" panose="02020603050405020304" pitchFamily="18" charset="0"/>
                <a:cs typeface="Times New Roman" panose="02020603050405020304" pitchFamily="18" charset="0"/>
              </a:rPr>
              <a:t>on the slide switch (S1).</a:t>
            </a:r>
          </a:p>
          <a:p>
            <a:pPr marL="285750" indent="-285750">
              <a:spcBef>
                <a:spcPts val="300"/>
              </a:spcBef>
              <a:buFont typeface="Wingdings" panose="05000000000000000000" pitchFamily="2" charset="2"/>
              <a:buChar char="l"/>
            </a:pPr>
            <a:r>
              <a:rPr lang="en-US" altLang="zh-TW" dirty="0">
                <a:latin typeface="Times New Roman" panose="02020603050405020304" pitchFamily="18" charset="0"/>
                <a:cs typeface="Times New Roman" panose="02020603050405020304" pitchFamily="18" charset="0"/>
              </a:rPr>
              <a:t>Push the press switch (S2) until the motor spins continuously (if it </a:t>
            </a:r>
            <a:r>
              <a:rPr lang="en-US" altLang="zh-TW" dirty="0" smtClean="0">
                <a:latin typeface="Times New Roman" panose="02020603050405020304" pitchFamily="18" charset="0"/>
                <a:cs typeface="Times New Roman" panose="02020603050405020304" pitchFamily="18" charset="0"/>
              </a:rPr>
              <a:t>stops</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after </a:t>
            </a:r>
            <a:r>
              <a:rPr lang="en-US" altLang="zh-TW" dirty="0">
                <a:latin typeface="Times New Roman" panose="02020603050405020304" pitchFamily="18" charset="0"/>
                <a:cs typeface="Times New Roman" panose="02020603050405020304" pitchFamily="18" charset="0"/>
              </a:rPr>
              <a:t>you release the press switch, replace your batteries). </a:t>
            </a:r>
            <a:endParaRPr lang="en-US" altLang="zh-TW" dirty="0" smtClean="0">
              <a:latin typeface="Times New Roman" panose="02020603050405020304" pitchFamily="18" charset="0"/>
              <a:cs typeface="Times New Roman" panose="02020603050405020304" pitchFamily="18" charset="0"/>
            </a:endParaRPr>
          </a:p>
          <a:p>
            <a:pPr marL="285750" indent="-285750">
              <a:spcBef>
                <a:spcPts val="300"/>
              </a:spcBef>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Hold the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white </a:t>
            </a:r>
            <a:r>
              <a:rPr lang="en-US" altLang="zh-TW" dirty="0">
                <a:latin typeface="Times New Roman" panose="02020603050405020304" pitchFamily="18" charset="0"/>
                <a:cs typeface="Times New Roman" panose="02020603050405020304" pitchFamily="18" charset="0"/>
              </a:rPr>
              <a:t>LED upside down over the disc holder so it shines on the </a:t>
            </a:r>
            <a:r>
              <a:rPr lang="en-US" altLang="zh-TW" dirty="0" smtClean="0">
                <a:latin typeface="Times New Roman" panose="02020603050405020304" pitchFamily="18" charset="0"/>
                <a:cs typeface="Times New Roman" panose="02020603050405020304" pitchFamily="18" charset="0"/>
              </a:rPr>
              <a:t>spinning</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disc</a:t>
            </a:r>
            <a:r>
              <a:rPr lang="en-US" altLang="zh-TW" dirty="0">
                <a:latin typeface="Times New Roman" panose="02020603050405020304" pitchFamily="18" charset="0"/>
                <a:cs typeface="Times New Roman" panose="02020603050405020304" pitchFamily="18" charset="0"/>
              </a:rPr>
              <a:t>, and move the lever on the adjustable resistor (RV) slowly </a:t>
            </a:r>
            <a:r>
              <a:rPr lang="en-US" altLang="zh-TW" dirty="0" smtClean="0">
                <a:latin typeface="Times New Roman" panose="02020603050405020304" pitchFamily="18" charset="0"/>
                <a:cs typeface="Times New Roman" panose="02020603050405020304" pitchFamily="18" charset="0"/>
              </a:rPr>
              <a:t>while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watching </a:t>
            </a:r>
            <a:r>
              <a:rPr lang="en-US" altLang="zh-TW" dirty="0">
                <a:latin typeface="Times New Roman" panose="02020603050405020304" pitchFamily="18" charset="0"/>
                <a:cs typeface="Times New Roman" panose="02020603050405020304" pitchFamily="18" charset="0"/>
              </a:rPr>
              <a:t>the pattern on the spinning disc.</a:t>
            </a:r>
          </a:p>
          <a:p>
            <a:pPr marL="285750" indent="-285750">
              <a:spcBef>
                <a:spcPts val="300"/>
              </a:spcBef>
              <a:buFont typeface="Wingdings" panose="05000000000000000000" pitchFamily="2" charset="2"/>
              <a:buChar char="l"/>
            </a:pPr>
            <a:r>
              <a:rPr lang="en-US" altLang="zh-TW" dirty="0">
                <a:latin typeface="Times New Roman" panose="02020603050405020304" pitchFamily="18" charset="0"/>
                <a:cs typeface="Times New Roman" panose="02020603050405020304" pitchFamily="18" charset="0"/>
              </a:rPr>
              <a:t>The motor spins the disc so fast that it looks like a blur. </a:t>
            </a:r>
            <a:endParaRPr lang="en-US" altLang="zh-TW" dirty="0" smtClean="0">
              <a:latin typeface="Times New Roman" panose="02020603050405020304" pitchFamily="18" charset="0"/>
              <a:cs typeface="Times New Roman" panose="02020603050405020304" pitchFamily="18" charset="0"/>
            </a:endParaRPr>
          </a:p>
          <a:p>
            <a:pPr marL="285750" indent="-285750">
              <a:spcBef>
                <a:spcPts val="300"/>
              </a:spcBef>
              <a:buFont typeface="Wingdings" panose="05000000000000000000" pitchFamily="2" charset="2"/>
              <a:buChar char="l"/>
            </a:pPr>
            <a:r>
              <a:rPr lang="en-US" altLang="zh-TW" dirty="0" smtClean="0">
                <a:solidFill>
                  <a:srgbClr val="0000CC"/>
                </a:solidFill>
                <a:latin typeface="Times New Roman" panose="02020603050405020304" pitchFamily="18" charset="0"/>
                <a:cs typeface="Times New Roman" panose="02020603050405020304" pitchFamily="18" charset="0"/>
              </a:rPr>
              <a:t>However</a:t>
            </a:r>
            <a:r>
              <a:rPr lang="en-US" altLang="zh-TW" dirty="0">
                <a:solidFill>
                  <a:srgbClr val="0000CC"/>
                </a:solidFill>
                <a:latin typeface="Times New Roman" panose="02020603050405020304" pitchFamily="18" charset="0"/>
                <a:cs typeface="Times New Roman" panose="02020603050405020304" pitchFamily="18" charset="0"/>
              </a:rPr>
              <a:t>, </a:t>
            </a:r>
            <a:r>
              <a:rPr lang="en-US" altLang="zh-TW" dirty="0" smtClean="0">
                <a:solidFill>
                  <a:srgbClr val="0000CC"/>
                </a:solidFill>
                <a:latin typeface="Times New Roman" panose="02020603050405020304" pitchFamily="18" charset="0"/>
                <a:cs typeface="Times New Roman" panose="02020603050405020304" pitchFamily="18" charset="0"/>
              </a:rPr>
              <a:t>as</a:t>
            </a:r>
            <a:r>
              <a:rPr lang="zh-TW" altLang="en-US" dirty="0" smtClean="0">
                <a:solidFill>
                  <a:srgbClr val="0000CC"/>
                </a:solidFill>
                <a:latin typeface="Times New Roman" panose="02020603050405020304" pitchFamily="18" charset="0"/>
                <a:cs typeface="Times New Roman" panose="02020603050405020304" pitchFamily="18" charset="0"/>
              </a:rPr>
              <a:t> </a:t>
            </a:r>
            <a:r>
              <a:rPr lang="en-US" altLang="zh-TW" dirty="0" smtClean="0">
                <a:solidFill>
                  <a:srgbClr val="0000CC"/>
                </a:solidFill>
                <a:latin typeface="Times New Roman" panose="02020603050405020304" pitchFamily="18" charset="0"/>
                <a:cs typeface="Times New Roman" panose="02020603050405020304" pitchFamily="18" charset="0"/>
              </a:rPr>
              <a:t>you </a:t>
            </a:r>
            <a:r>
              <a:rPr lang="en-US" altLang="zh-TW" dirty="0">
                <a:solidFill>
                  <a:srgbClr val="0000CC"/>
                </a:solidFill>
                <a:latin typeface="Times New Roman" panose="02020603050405020304" pitchFamily="18" charset="0"/>
                <a:cs typeface="Times New Roman" panose="02020603050405020304" pitchFamily="18" charset="0"/>
              </a:rPr>
              <a:t>slowly adjust RV the pattern on the disc appears to slow </a:t>
            </a:r>
            <a:r>
              <a:rPr lang="en-US" altLang="zh-TW" dirty="0" smtClean="0">
                <a:solidFill>
                  <a:srgbClr val="0000CC"/>
                </a:solidFill>
                <a:latin typeface="Times New Roman" panose="02020603050405020304" pitchFamily="18" charset="0"/>
                <a:cs typeface="Times New Roman" panose="02020603050405020304" pitchFamily="18" charset="0"/>
              </a:rPr>
              <a:t>down,</a:t>
            </a:r>
            <a:r>
              <a:rPr lang="zh-TW" altLang="en-US" dirty="0" smtClean="0">
                <a:solidFill>
                  <a:srgbClr val="0000CC"/>
                </a:solidFill>
                <a:latin typeface="Times New Roman" panose="02020603050405020304" pitchFamily="18" charset="0"/>
                <a:cs typeface="Times New Roman" panose="02020603050405020304" pitchFamily="18" charset="0"/>
              </a:rPr>
              <a:t> </a:t>
            </a:r>
            <a:r>
              <a:rPr lang="en-US" altLang="zh-TW" dirty="0" smtClean="0">
                <a:solidFill>
                  <a:srgbClr val="0000CC"/>
                </a:solidFill>
                <a:latin typeface="Times New Roman" panose="02020603050405020304" pitchFamily="18" charset="0"/>
                <a:cs typeface="Times New Roman" panose="02020603050405020304" pitchFamily="18" charset="0"/>
              </a:rPr>
              <a:t>stop</a:t>
            </a:r>
            <a:r>
              <a:rPr lang="en-US" altLang="zh-TW" dirty="0">
                <a:solidFill>
                  <a:srgbClr val="0000CC"/>
                </a:solidFill>
                <a:latin typeface="Times New Roman" panose="02020603050405020304" pitchFamily="18" charset="0"/>
                <a:cs typeface="Times New Roman" panose="02020603050405020304" pitchFamily="18" charset="0"/>
              </a:rPr>
              <a:t>, and reverse direction. Patterns close to the disc center may </a:t>
            </a:r>
            <a:r>
              <a:rPr lang="en-US" altLang="zh-TW" dirty="0" smtClean="0">
                <a:solidFill>
                  <a:srgbClr val="0000CC"/>
                </a:solidFill>
                <a:latin typeface="Times New Roman" panose="02020603050405020304" pitchFamily="18" charset="0"/>
                <a:cs typeface="Times New Roman" panose="02020603050405020304" pitchFamily="18" charset="0"/>
              </a:rPr>
              <a:t>be</a:t>
            </a:r>
            <a:r>
              <a:rPr lang="zh-TW" altLang="en-US" dirty="0" smtClean="0">
                <a:solidFill>
                  <a:srgbClr val="0000CC"/>
                </a:solidFill>
                <a:latin typeface="Times New Roman" panose="02020603050405020304" pitchFamily="18" charset="0"/>
                <a:cs typeface="Times New Roman" panose="02020603050405020304" pitchFamily="18" charset="0"/>
              </a:rPr>
              <a:t> </a:t>
            </a:r>
            <a:r>
              <a:rPr lang="en-US" altLang="zh-TW" dirty="0" smtClean="0">
                <a:solidFill>
                  <a:srgbClr val="0000CC"/>
                </a:solidFill>
                <a:latin typeface="Times New Roman" panose="02020603050405020304" pitchFamily="18" charset="0"/>
                <a:cs typeface="Times New Roman" panose="02020603050405020304" pitchFamily="18" charset="0"/>
              </a:rPr>
              <a:t>moving </a:t>
            </a:r>
            <a:r>
              <a:rPr lang="en-US" altLang="zh-TW" dirty="0">
                <a:solidFill>
                  <a:srgbClr val="0000CC"/>
                </a:solidFill>
                <a:latin typeface="Times New Roman" panose="02020603050405020304" pitchFamily="18" charset="0"/>
                <a:cs typeface="Times New Roman" panose="02020603050405020304" pitchFamily="18" charset="0"/>
              </a:rPr>
              <a:t>at different speeds, or in different directions, from </a:t>
            </a:r>
            <a:r>
              <a:rPr lang="en-US" altLang="zh-TW" dirty="0" smtClean="0">
                <a:solidFill>
                  <a:srgbClr val="0000CC"/>
                </a:solidFill>
                <a:latin typeface="Times New Roman" panose="02020603050405020304" pitchFamily="18" charset="0"/>
                <a:cs typeface="Times New Roman" panose="02020603050405020304" pitchFamily="18" charset="0"/>
              </a:rPr>
              <a:t>patterns</a:t>
            </a:r>
            <a:r>
              <a:rPr lang="zh-TW" altLang="en-US" dirty="0" smtClean="0">
                <a:solidFill>
                  <a:srgbClr val="0000CC"/>
                </a:solidFill>
                <a:latin typeface="Times New Roman" panose="02020603050405020304" pitchFamily="18" charset="0"/>
                <a:cs typeface="Times New Roman" panose="02020603050405020304" pitchFamily="18" charset="0"/>
              </a:rPr>
              <a:t> </a:t>
            </a:r>
            <a:r>
              <a:rPr lang="en-US" altLang="zh-TW" dirty="0" smtClean="0">
                <a:solidFill>
                  <a:srgbClr val="0000CC"/>
                </a:solidFill>
                <a:latin typeface="Times New Roman" panose="02020603050405020304" pitchFamily="18" charset="0"/>
                <a:cs typeface="Times New Roman" panose="02020603050405020304" pitchFamily="18" charset="0"/>
              </a:rPr>
              <a:t>farther </a:t>
            </a:r>
            <a:r>
              <a:rPr lang="en-US" altLang="zh-TW" dirty="0">
                <a:solidFill>
                  <a:srgbClr val="0000CC"/>
                </a:solidFill>
                <a:latin typeface="Times New Roman" panose="02020603050405020304" pitchFamily="18" charset="0"/>
                <a:cs typeface="Times New Roman" panose="02020603050405020304" pitchFamily="18" charset="0"/>
              </a:rPr>
              <a:t>from the center!</a:t>
            </a:r>
          </a:p>
          <a:p>
            <a:pPr marL="285750" indent="-285750">
              <a:spcBef>
                <a:spcPts val="300"/>
              </a:spcBef>
              <a:buFont typeface="Wingdings" panose="05000000000000000000" pitchFamily="2" charset="2"/>
              <a:buChar char="l"/>
            </a:pPr>
            <a:r>
              <a:rPr lang="en-US" altLang="zh-TW" dirty="0">
                <a:latin typeface="Times New Roman" panose="02020603050405020304" pitchFamily="18" charset="0"/>
                <a:cs typeface="Times New Roman" panose="02020603050405020304" pitchFamily="18" charset="0"/>
              </a:rPr>
              <a:t>If the motor does not continue spinning after you release S2, </a:t>
            </a:r>
            <a:r>
              <a:rPr lang="en-US" altLang="zh-TW" dirty="0" smtClean="0">
                <a:latin typeface="Times New Roman" panose="02020603050405020304" pitchFamily="18" charset="0"/>
                <a:cs typeface="Times New Roman" panose="02020603050405020304" pitchFamily="18" charset="0"/>
              </a:rPr>
              <a:t>then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replace </a:t>
            </a:r>
            <a:r>
              <a:rPr lang="en-US" altLang="zh-TW" dirty="0">
                <a:latin typeface="Times New Roman" panose="02020603050405020304" pitchFamily="18" charset="0"/>
                <a:cs typeface="Times New Roman" panose="02020603050405020304" pitchFamily="18" charset="0"/>
              </a:rPr>
              <a:t>your batteries. </a:t>
            </a:r>
            <a:endParaRPr lang="en-US" altLang="zh-TW" dirty="0" smtClean="0">
              <a:latin typeface="Times New Roman" panose="02020603050405020304" pitchFamily="18" charset="0"/>
              <a:cs typeface="Times New Roman" panose="02020603050405020304" pitchFamily="18" charset="0"/>
            </a:endParaRPr>
          </a:p>
          <a:p>
            <a:pPr marL="285750" indent="-285750">
              <a:spcBef>
                <a:spcPts val="300"/>
              </a:spcBef>
              <a:buFont typeface="Wingdings" panose="05000000000000000000" pitchFamily="2" charset="2"/>
              <a:buChar char="l"/>
            </a:pPr>
            <a:r>
              <a:rPr lang="en-US" altLang="zh-TW" dirty="0" smtClean="0">
                <a:latin typeface="Times New Roman" panose="02020603050405020304" pitchFamily="18" charset="0"/>
                <a:cs typeface="Times New Roman" panose="02020603050405020304" pitchFamily="18" charset="0"/>
              </a:rPr>
              <a:t>If </a:t>
            </a:r>
            <a:r>
              <a:rPr lang="en-US" altLang="zh-TW" dirty="0">
                <a:latin typeface="Times New Roman" panose="02020603050405020304" pitchFamily="18" charset="0"/>
                <a:cs typeface="Times New Roman" panose="02020603050405020304" pitchFamily="18" charset="0"/>
              </a:rPr>
              <a:t>it still won’t keep spinning then replace </a:t>
            </a:r>
            <a:r>
              <a:rPr lang="en-US" altLang="zh-TW" dirty="0" smtClean="0">
                <a:latin typeface="Times New Roman" panose="02020603050405020304" pitchFamily="18" charset="0"/>
                <a:cs typeface="Times New Roman" panose="02020603050405020304" pitchFamily="18" charset="0"/>
              </a:rPr>
              <a:t>the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5.1kΩ </a:t>
            </a:r>
            <a:r>
              <a:rPr lang="en-US" altLang="zh-TW" dirty="0">
                <a:latin typeface="Times New Roman" panose="02020603050405020304" pitchFamily="18" charset="0"/>
                <a:cs typeface="Times New Roman" panose="02020603050405020304" pitchFamily="18" charset="0"/>
              </a:rPr>
              <a:t>resistor (R3) with the 100Ω resistor (R1).</a:t>
            </a:r>
          </a:p>
          <a:p>
            <a:pPr marL="285750" indent="-285750">
              <a:spcBef>
                <a:spcPts val="300"/>
              </a:spcBef>
              <a:buFont typeface="Wingdings" panose="05000000000000000000" pitchFamily="2" charset="2"/>
              <a:buChar char="l"/>
            </a:pPr>
            <a:r>
              <a:rPr lang="en-US" altLang="zh-TW" dirty="0">
                <a:latin typeface="Times New Roman" panose="02020603050405020304" pitchFamily="18" charset="0"/>
                <a:cs typeface="Times New Roman" panose="02020603050405020304" pitchFamily="18" charset="0"/>
              </a:rPr>
              <a:t>You can reduce the strobe speed by replacing the 3-snap on </a:t>
            </a:r>
            <a:r>
              <a:rPr lang="en-US" altLang="zh-TW" dirty="0" smtClean="0">
                <a:latin typeface="Times New Roman" panose="02020603050405020304" pitchFamily="18" charset="0"/>
                <a:cs typeface="Times New Roman" panose="02020603050405020304" pitchFamily="18" charset="0"/>
              </a:rPr>
              <a:t>the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adjustable </a:t>
            </a:r>
            <a:r>
              <a:rPr lang="en-US" altLang="zh-TW" dirty="0">
                <a:latin typeface="Times New Roman" panose="02020603050405020304" pitchFamily="18" charset="0"/>
                <a:cs typeface="Times New Roman" panose="02020603050405020304" pitchFamily="18" charset="0"/>
              </a:rPr>
              <a:t>resistor (RV) with the 100kΩ resistor (R5), just as is done </a:t>
            </a:r>
            <a:r>
              <a:rPr lang="en-US" altLang="zh-TW" dirty="0" smtClean="0">
                <a:latin typeface="Times New Roman" panose="02020603050405020304" pitchFamily="18" charset="0"/>
                <a:cs typeface="Times New Roman" panose="02020603050405020304" pitchFamily="18" charset="0"/>
              </a:rPr>
              <a:t>in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project </a:t>
            </a:r>
            <a:r>
              <a:rPr lang="en-US" altLang="zh-TW" dirty="0">
                <a:latin typeface="Times New Roman" panose="02020603050405020304" pitchFamily="18" charset="0"/>
                <a:cs typeface="Times New Roman" panose="02020603050405020304" pitchFamily="18" charset="0"/>
              </a:rPr>
              <a:t>48.</a:t>
            </a:r>
            <a:endParaRPr lang="zh-TW" altLang="en-US" dirty="0">
              <a:latin typeface="Times New Roman" panose="02020603050405020304" pitchFamily="18" charset="0"/>
              <a:cs typeface="Times New Roman" panose="02020603050405020304" pitchFamily="18" charset="0"/>
            </a:endParaRPr>
          </a:p>
        </p:txBody>
      </p:sp>
      <p:sp>
        <p:nvSpPr>
          <p:cNvPr id="3" name="矩形 2"/>
          <p:cNvSpPr/>
          <p:nvPr/>
        </p:nvSpPr>
        <p:spPr>
          <a:xfrm>
            <a:off x="1643042" y="0"/>
            <a:ext cx="5737270" cy="646331"/>
          </a:xfrm>
          <a:prstGeom prst="rect">
            <a:avLst/>
          </a:prstGeom>
        </p:spPr>
        <p:txBody>
          <a:bodyPr wrap="square">
            <a:spAutoFit/>
          </a:bodyPr>
          <a:lstStyle/>
          <a:p>
            <a:pPr lvl="0" algn="ctr"/>
            <a:r>
              <a:rPr lang="en-US" altLang="zh-TW" sz="3600" b="1" dirty="0" smtClean="0">
                <a:solidFill>
                  <a:srgbClr val="0000CC"/>
                </a:solidFill>
                <a:latin typeface="Times New Roman" panose="02020603050405020304" pitchFamily="18" charset="0"/>
                <a:cs typeface="Times New Roman" panose="02020603050405020304" pitchFamily="18" charset="0"/>
              </a:rPr>
              <a:t>(55</a:t>
            </a:r>
            <a:r>
              <a:rPr lang="en-US" altLang="zh-TW" sz="3600" b="1" dirty="0">
                <a:solidFill>
                  <a:srgbClr val="0000CC"/>
                </a:solidFill>
                <a:latin typeface="Times New Roman" panose="02020603050405020304" pitchFamily="18" charset="0"/>
                <a:cs typeface="Times New Roman" panose="02020603050405020304" pitchFamily="18" charset="0"/>
              </a:rPr>
              <a:t>) Another Strobe Light</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
        <p:nvSpPr>
          <p:cNvPr id="4" name="文字方塊 3"/>
          <p:cNvSpPr txBox="1"/>
          <p:nvPr/>
        </p:nvSpPr>
        <p:spPr>
          <a:xfrm>
            <a:off x="1643042" y="609881"/>
            <a:ext cx="5827236" cy="461665"/>
          </a:xfrm>
          <a:prstGeom prst="rect">
            <a:avLst/>
          </a:prstGeom>
          <a:noFill/>
        </p:spPr>
        <p:txBody>
          <a:bodyPr wrap="none" rtlCol="0">
            <a:spAutoFit/>
          </a:bodyPr>
          <a:lstStyle/>
          <a:p>
            <a:r>
              <a:rPr lang="zh-TW" altLang="en-US" sz="2400" b="1" dirty="0" smtClean="0">
                <a:latin typeface="Times New Roman" pitchFamily="18" charset="0"/>
                <a:ea typeface="DFKai-SB" pitchFamily="65" charset="-120"/>
                <a:cs typeface="Times New Roman" pitchFamily="18" charset="0"/>
              </a:rPr>
              <a:t>以下實驗流程與電路</a:t>
            </a:r>
            <a:r>
              <a:rPr lang="en-US" altLang="zh-TW" sz="2400" b="1" dirty="0" smtClean="0">
                <a:latin typeface="Times New Roman" pitchFamily="18" charset="0"/>
                <a:ea typeface="DFKai-SB" pitchFamily="65" charset="-120"/>
                <a:cs typeface="Times New Roman" pitchFamily="18" charset="0"/>
              </a:rPr>
              <a:t>46-54</a:t>
            </a:r>
            <a:r>
              <a:rPr lang="zh-TW" altLang="en-US" sz="2400" b="1" dirty="0" smtClean="0">
                <a:latin typeface="Times New Roman" pitchFamily="18" charset="0"/>
                <a:ea typeface="DFKai-SB" pitchFamily="65" charset="-120"/>
                <a:cs typeface="Times New Roman" pitchFamily="18" charset="0"/>
              </a:rPr>
              <a:t>的步驟大致相同</a:t>
            </a:r>
            <a:endParaRPr lang="zh-TW" altLang="en-US" sz="2400" b="1"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4860390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00694" y="3571876"/>
            <a:ext cx="3214710" cy="428628"/>
          </a:xfrm>
        </p:spPr>
        <p:txBody>
          <a:bodyPr>
            <a:noAutofit/>
          </a:bodyPr>
          <a:lstStyle/>
          <a:p>
            <a:r>
              <a:rPr lang="zh-TW" altLang="en-US" sz="2400" dirty="0" smtClean="0"/>
              <a:t>比較電路</a:t>
            </a:r>
            <a:r>
              <a:rPr lang="en-US" altLang="zh-TW" sz="2400" dirty="0" smtClean="0"/>
              <a:t>46 &amp; </a:t>
            </a:r>
            <a:r>
              <a:rPr lang="zh-TW" altLang="en-US" sz="2400" dirty="0" smtClean="0"/>
              <a:t>電路</a:t>
            </a:r>
            <a:r>
              <a:rPr lang="en-US" altLang="zh-TW" sz="2400" dirty="0" smtClean="0"/>
              <a:t>56</a:t>
            </a:r>
            <a:endParaRPr lang="zh-TW" altLang="en-US" sz="2400" dirty="0"/>
          </a:p>
        </p:txBody>
      </p:sp>
      <p:sp>
        <p:nvSpPr>
          <p:cNvPr id="3" name="內容版面配置區 2"/>
          <p:cNvSpPr>
            <a:spLocks noGrp="1"/>
          </p:cNvSpPr>
          <p:nvPr>
            <p:ph idx="1"/>
          </p:nvPr>
        </p:nvSpPr>
        <p:spPr>
          <a:xfrm>
            <a:off x="4857752" y="3929066"/>
            <a:ext cx="4214810" cy="2928934"/>
          </a:xfrm>
          <a:solidFill>
            <a:srgbClr val="FFFFCC"/>
          </a:solidFill>
          <a:ln>
            <a:solidFill>
              <a:srgbClr val="FFC000"/>
            </a:solidFill>
          </a:ln>
        </p:spPr>
        <p:txBody>
          <a:bodyPr>
            <a:noAutofit/>
          </a:bodyPr>
          <a:lstStyle/>
          <a:p>
            <a:pPr marL="173038" indent="-173038">
              <a:spcBef>
                <a:spcPts val="300"/>
              </a:spcBef>
              <a:buSzPct val="85000"/>
              <a:buFont typeface="Wingdings" pitchFamily="2" charset="2"/>
              <a:buChar char="l"/>
            </a:pPr>
            <a:r>
              <a:rPr lang="zh-TW" altLang="en-US" sz="2000" dirty="0" smtClean="0"/>
              <a:t>電路</a:t>
            </a:r>
            <a:r>
              <a:rPr lang="en-US" altLang="zh-TW" sz="2000" dirty="0" smtClean="0"/>
              <a:t>46-54:</a:t>
            </a:r>
            <a:r>
              <a:rPr lang="zh-TW" altLang="en-US" sz="2000" dirty="0" smtClean="0"/>
              <a:t>用</a:t>
            </a:r>
            <a:r>
              <a:rPr lang="en-US" altLang="zh-TW" sz="2000" dirty="0" smtClean="0"/>
              <a:t>RV</a:t>
            </a:r>
            <a:r>
              <a:rPr lang="zh-TW" altLang="en-US" sz="2000" dirty="0" smtClean="0"/>
              <a:t>控制</a:t>
            </a:r>
            <a:r>
              <a:rPr lang="en-US" altLang="zh-TW" sz="2000" dirty="0" smtClean="0"/>
              <a:t>LED</a:t>
            </a:r>
            <a:r>
              <a:rPr lang="zh-TW" altLang="en-US" sz="2000" dirty="0" smtClean="0"/>
              <a:t>的閃光率，</a:t>
            </a:r>
            <a:endParaRPr lang="en-US" altLang="zh-TW" sz="2000" dirty="0" smtClean="0"/>
          </a:p>
          <a:p>
            <a:pPr marL="173038" indent="-173038">
              <a:spcBef>
                <a:spcPts val="300"/>
              </a:spcBef>
              <a:buSzPct val="85000"/>
              <a:buFont typeface="Wingdings" pitchFamily="2" charset="2"/>
              <a:buChar char="l"/>
            </a:pPr>
            <a:r>
              <a:rPr lang="zh-TW" altLang="en-US" sz="2000" b="1" dirty="0" smtClean="0">
                <a:solidFill>
                  <a:srgbClr val="0000CC"/>
                </a:solidFill>
              </a:rPr>
              <a:t>電路</a:t>
            </a:r>
            <a:r>
              <a:rPr lang="en-US" altLang="zh-TW" sz="2000" b="1" dirty="0" smtClean="0">
                <a:solidFill>
                  <a:srgbClr val="0000CC"/>
                </a:solidFill>
              </a:rPr>
              <a:t>56:</a:t>
            </a:r>
            <a:r>
              <a:rPr lang="zh-TW" altLang="en-US" sz="2000" b="1" dirty="0" smtClean="0">
                <a:solidFill>
                  <a:srgbClr val="0000CC"/>
                </a:solidFill>
              </a:rPr>
              <a:t>以</a:t>
            </a:r>
            <a:r>
              <a:rPr lang="en-US" altLang="zh-TW" sz="2000" b="1" dirty="0" smtClean="0">
                <a:solidFill>
                  <a:srgbClr val="0000CC"/>
                </a:solidFill>
              </a:rPr>
              <a:t>RV</a:t>
            </a:r>
            <a:r>
              <a:rPr lang="zh-TW" altLang="en-US" sz="2000" b="1" dirty="0" smtClean="0">
                <a:solidFill>
                  <a:srgbClr val="0000CC"/>
                </a:solidFill>
              </a:rPr>
              <a:t>來調控制馬達的轉速</a:t>
            </a:r>
            <a:r>
              <a:rPr lang="en-US" altLang="zh-TW" sz="2000" b="1" dirty="0" smtClean="0">
                <a:solidFill>
                  <a:srgbClr val="0000CC"/>
                </a:solidFill>
              </a:rPr>
              <a:t>,</a:t>
            </a:r>
            <a:r>
              <a:rPr lang="zh-TW" altLang="en-US" sz="2000" b="1" dirty="0" smtClean="0">
                <a:solidFill>
                  <a:srgbClr val="0000CC"/>
                </a:solidFill>
              </a:rPr>
              <a:t>以與</a:t>
            </a:r>
            <a:r>
              <a:rPr lang="en-US" altLang="zh-TW" sz="2000" b="1" dirty="0" smtClean="0">
                <a:solidFill>
                  <a:srgbClr val="0000CC"/>
                </a:solidFill>
              </a:rPr>
              <a:t>LED</a:t>
            </a:r>
            <a:r>
              <a:rPr lang="zh-TW" altLang="en-US" sz="2000" b="1" dirty="0" smtClean="0">
                <a:solidFill>
                  <a:srgbClr val="0000CC"/>
                </a:solidFill>
              </a:rPr>
              <a:t>閃光率作用觀測閃頻效果</a:t>
            </a:r>
            <a:r>
              <a:rPr lang="zh-TW" altLang="en-US" sz="2000" dirty="0" smtClean="0">
                <a:solidFill>
                  <a:srgbClr val="0000CC"/>
                </a:solidFill>
              </a:rPr>
              <a:t>。</a:t>
            </a:r>
          </a:p>
          <a:p>
            <a:pPr marL="173038" indent="-173038">
              <a:spcBef>
                <a:spcPts val="300"/>
              </a:spcBef>
              <a:buSzPct val="85000"/>
              <a:buFont typeface="Wingdings" pitchFamily="2" charset="2"/>
              <a:buChar char="l"/>
            </a:pPr>
            <a:r>
              <a:rPr lang="zh-TW" altLang="en-US" sz="2000" dirty="0" smtClean="0"/>
              <a:t>結果調整馬達速度，以期得到最好的頻閃效果通常比較困難，因</a:t>
            </a:r>
            <a:r>
              <a:rPr lang="zh-TW" altLang="en-US" sz="2000" b="1" dirty="0" smtClean="0">
                <a:solidFill>
                  <a:srgbClr val="FF0000"/>
                </a:solidFill>
              </a:rPr>
              <a:t>馬達反應時間較長，需要時間來穩定反應所調整的速度；</a:t>
            </a:r>
            <a:r>
              <a:rPr lang="zh-TW" altLang="en-US" sz="2000" b="1" dirty="0" smtClean="0">
                <a:solidFill>
                  <a:srgbClr val="0000CC"/>
                </a:solidFill>
              </a:rPr>
              <a:t>而</a:t>
            </a:r>
            <a:r>
              <a:rPr lang="en-US" altLang="zh-TW" sz="2000" b="1" dirty="0" smtClean="0">
                <a:solidFill>
                  <a:srgbClr val="0000CC"/>
                </a:solidFill>
              </a:rPr>
              <a:t>LED</a:t>
            </a:r>
            <a:r>
              <a:rPr lang="zh-TW" altLang="en-US" sz="2000" b="1" dirty="0" smtClean="0">
                <a:solidFill>
                  <a:srgbClr val="0000CC"/>
                </a:solidFill>
              </a:rPr>
              <a:t>反應時間很短，閃爍速率容易立即反應調整的結果。</a:t>
            </a:r>
          </a:p>
        </p:txBody>
      </p:sp>
      <p:grpSp>
        <p:nvGrpSpPr>
          <p:cNvPr id="4" name="群組 3"/>
          <p:cNvGrpSpPr/>
          <p:nvPr/>
        </p:nvGrpSpPr>
        <p:grpSpPr>
          <a:xfrm>
            <a:off x="214282" y="214290"/>
            <a:ext cx="4643470" cy="3429024"/>
            <a:chOff x="785786" y="1142984"/>
            <a:chExt cx="7914415" cy="5715016"/>
          </a:xfrm>
        </p:grpSpPr>
        <p:pic>
          <p:nvPicPr>
            <p:cNvPr id="5" name="Picture 2"/>
            <p:cNvPicPr>
              <a:picLocks noChangeAspect="1" noChangeArrowheads="1"/>
            </p:cNvPicPr>
            <p:nvPr/>
          </p:nvPicPr>
          <p:blipFill>
            <a:blip r:embed="rId2">
              <a:lum/>
              <a:extLst>
                <a:ext uri="{28A0092B-C50C-407E-A947-70E740481C1C}">
                  <a14:useLocalDpi xmlns:a14="http://schemas.microsoft.com/office/drawing/2010/main" xmlns="" val="0"/>
                </a:ext>
              </a:extLst>
            </a:blip>
            <a:srcRect/>
            <a:stretch>
              <a:fillRect/>
            </a:stretch>
          </p:blipFill>
          <p:spPr bwMode="auto">
            <a:xfrm>
              <a:off x="785786" y="1142984"/>
              <a:ext cx="7904685" cy="55007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圓角矩形 5"/>
            <p:cNvSpPr/>
            <p:nvPr/>
          </p:nvSpPr>
          <p:spPr>
            <a:xfrm>
              <a:off x="1285852" y="6357958"/>
              <a:ext cx="1143008" cy="500042"/>
            </a:xfrm>
            <a:prstGeom prst="roundRect">
              <a:avLst/>
            </a:prstGeom>
            <a:solidFill>
              <a:schemeClr val="bg1"/>
            </a:solidFill>
            <a:ln>
              <a:noFill/>
            </a:ln>
            <a:effectLst/>
          </p:spPr>
          <p:txBody>
            <a:bodyPr wrap="square" rtlCol="0" anchor="ctr">
              <a:sp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sp>
          <p:nvSpPr>
            <p:cNvPr id="7" name="圓角矩形 6"/>
            <p:cNvSpPr/>
            <p:nvPr/>
          </p:nvSpPr>
          <p:spPr>
            <a:xfrm>
              <a:off x="8256402" y="6000768"/>
              <a:ext cx="443799" cy="857232"/>
            </a:xfrm>
            <a:prstGeom prst="roundRect">
              <a:avLst/>
            </a:prstGeom>
            <a:solidFill>
              <a:schemeClr val="bg1"/>
            </a:solidFill>
            <a:ln>
              <a:noFill/>
            </a:ln>
            <a:effectLst/>
          </p:spPr>
          <p:txBody>
            <a:bodyPr wrap="square" rtlCol="0" anchor="ctr">
              <a:noAutofit/>
            </a:bodyPr>
            <a:lstStyle/>
            <a:p>
              <a:pPr marL="285750" indent="-285750" algn="ctr">
                <a:buFont typeface="Wingdings" panose="05000000000000000000" pitchFamily="2" charset="2"/>
                <a:buChar char="l"/>
              </a:pPr>
              <a:endParaRPr lang="zh-TW" altLang="en-US" sz="2400" dirty="0" smtClean="0">
                <a:latin typeface="Times New Roman" pitchFamily="18" charset="0"/>
                <a:ea typeface="DFKai-SB" pitchFamily="65" charset="-120"/>
                <a:cs typeface="Times New Roman" pitchFamily="18" charset="0"/>
              </a:endParaRPr>
            </a:p>
          </p:txBody>
        </p:sp>
      </p:grpSp>
      <p:pic>
        <p:nvPicPr>
          <p:cNvPr id="11"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1679" y="3593971"/>
            <a:ext cx="4768949" cy="31211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3" name="群組 12"/>
          <p:cNvGrpSpPr/>
          <p:nvPr/>
        </p:nvGrpSpPr>
        <p:grpSpPr>
          <a:xfrm>
            <a:off x="4929190" y="211167"/>
            <a:ext cx="4214810" cy="3575023"/>
            <a:chOff x="4929190" y="211167"/>
            <a:chExt cx="4214810" cy="3575023"/>
          </a:xfrm>
        </p:grpSpPr>
        <p:grpSp>
          <p:nvGrpSpPr>
            <p:cNvPr id="8" name="群組 7"/>
            <p:cNvGrpSpPr/>
            <p:nvPr/>
          </p:nvGrpSpPr>
          <p:grpSpPr>
            <a:xfrm>
              <a:off x="4929190" y="211167"/>
              <a:ext cx="4033292" cy="3575023"/>
              <a:chOff x="2592888" y="474829"/>
              <a:chExt cx="6369594" cy="4836772"/>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43175" y="474829"/>
                <a:ext cx="6319307" cy="45468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矩形 9"/>
              <p:cNvSpPr/>
              <p:nvPr/>
            </p:nvSpPr>
            <p:spPr>
              <a:xfrm>
                <a:off x="2592888" y="4942269"/>
                <a:ext cx="1264732" cy="369332"/>
              </a:xfrm>
              <a:prstGeom prst="rect">
                <a:avLst/>
              </a:prstGeom>
              <a:solidFill>
                <a:schemeClr val="bg1"/>
              </a:solidFill>
              <a:ln>
                <a:noFill/>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grpSp>
        <p:sp>
          <p:nvSpPr>
            <p:cNvPr id="12" name="矩形 11"/>
            <p:cNvSpPr/>
            <p:nvPr/>
          </p:nvSpPr>
          <p:spPr>
            <a:xfrm>
              <a:off x="8001024" y="3357562"/>
              <a:ext cx="1142976" cy="285752"/>
            </a:xfrm>
            <a:prstGeom prst="rect">
              <a:avLst/>
            </a:prstGeom>
            <a:solidFill>
              <a:schemeClr val="bg1"/>
            </a:solidFill>
            <a:ln>
              <a:noFill/>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grpSp>
      <p:sp>
        <p:nvSpPr>
          <p:cNvPr id="14" name="圓角矩形 13"/>
          <p:cNvSpPr/>
          <p:nvPr/>
        </p:nvSpPr>
        <p:spPr>
          <a:xfrm>
            <a:off x="285720" y="1142984"/>
            <a:ext cx="1714512" cy="1785950"/>
          </a:xfrm>
          <a:prstGeom prst="roundRect">
            <a:avLst/>
          </a:prstGeom>
          <a:noFill/>
          <a:ln w="41275" cmpd="sng">
            <a:solidFill>
              <a:srgbClr val="FFFF00"/>
            </a:solidFill>
            <a:prstDash val="solid"/>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
        <p:nvSpPr>
          <p:cNvPr id="15" name="圓角矩形 14"/>
          <p:cNvSpPr/>
          <p:nvPr/>
        </p:nvSpPr>
        <p:spPr>
          <a:xfrm>
            <a:off x="2571736" y="4572008"/>
            <a:ext cx="1714512" cy="1714512"/>
          </a:xfrm>
          <a:prstGeom prst="roundRect">
            <a:avLst/>
          </a:prstGeom>
          <a:noFill/>
          <a:ln w="41275" cmpd="sng">
            <a:solidFill>
              <a:srgbClr val="FFFF00"/>
            </a:solidFill>
            <a:prstDash val="solid"/>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71736" y="2643182"/>
            <a:ext cx="6439996" cy="42148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1142976" y="68025"/>
            <a:ext cx="8001024"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 </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馬達頻閃效應</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(Motor </a:t>
            </a:r>
            <a:r>
              <a:rPr lang="en-US" altLang="zh-TW"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Strobe </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Effects)</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l="46377"/>
          <a:stretch>
            <a:fillRect/>
          </a:stretch>
        </p:blipFill>
        <p:spPr bwMode="auto">
          <a:xfrm>
            <a:off x="214282" y="5106620"/>
            <a:ext cx="2357454" cy="16085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矩形 4"/>
          <p:cNvSpPr/>
          <p:nvPr/>
        </p:nvSpPr>
        <p:spPr>
          <a:xfrm>
            <a:off x="142844" y="642918"/>
            <a:ext cx="8858312" cy="1938992"/>
          </a:xfrm>
          <a:prstGeom prst="rect">
            <a:avLst/>
          </a:prstGeom>
          <a:gradFill flip="none" rotWithShape="1">
            <a:gsLst>
              <a:gs pos="0">
                <a:schemeClr val="tx2">
                  <a:lumMod val="20000"/>
                  <a:lumOff val="80000"/>
                </a:schemeClr>
              </a:gs>
              <a:gs pos="50000">
                <a:schemeClr val="bg1"/>
              </a:gs>
              <a:gs pos="100000">
                <a:schemeClr val="accent1">
                  <a:lumMod val="20000"/>
                  <a:lumOff val="80000"/>
                </a:schemeClr>
              </a:gs>
            </a:gsLst>
            <a:lin ang="16200000" scaled="1"/>
            <a:tileRect/>
          </a:gradFill>
          <a:ln>
            <a:solidFill>
              <a:srgbClr val="6699FF"/>
            </a:solidFill>
          </a:ln>
        </p:spPr>
        <p:txBody>
          <a:bodyPr wrap="square">
            <a:spAutoFit/>
          </a:bodyPr>
          <a:lstStyle/>
          <a:p>
            <a:pPr marL="173038" indent="-173038">
              <a:spcBef>
                <a:spcPts val="300"/>
              </a:spcBef>
              <a:buSzPct val="85000"/>
              <a:buFont typeface="Wingdings" pitchFamily="2" charset="2"/>
              <a:buChar char="l"/>
            </a:pPr>
            <a:r>
              <a:rPr lang="zh-TW" altLang="en-US" sz="2200" dirty="0" smtClean="0">
                <a:latin typeface="Times New Roman" pitchFamily="18" charset="0"/>
                <a:ea typeface="DFKai-SB" pitchFamily="65" charset="-120"/>
                <a:cs typeface="Times New Roman" pitchFamily="18" charset="0"/>
              </a:rPr>
              <a:t>電路</a:t>
            </a:r>
            <a:r>
              <a:rPr lang="en-US" altLang="zh-TW" sz="2200" dirty="0" smtClean="0">
                <a:latin typeface="Times New Roman" pitchFamily="18" charset="0"/>
                <a:ea typeface="DFKai-SB" pitchFamily="65" charset="-120"/>
                <a:cs typeface="Times New Roman" pitchFamily="18" charset="0"/>
              </a:rPr>
              <a:t>46-54</a:t>
            </a:r>
            <a:r>
              <a:rPr lang="zh-TW" altLang="en-US" sz="2200" dirty="0" smtClean="0">
                <a:latin typeface="Times New Roman" pitchFamily="18" charset="0"/>
                <a:ea typeface="DFKai-SB" pitchFamily="65" charset="-120"/>
                <a:cs typeface="Times New Roman" pitchFamily="18" charset="0"/>
              </a:rPr>
              <a:t>：用</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Times New Roman" pitchFamily="18" charset="0"/>
                <a:ea typeface="DFKai-SB" pitchFamily="65" charset="-120"/>
                <a:cs typeface="Times New Roman" pitchFamily="18" charset="0"/>
              </a:rPr>
              <a:t>控制</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的閃光率，</a:t>
            </a:r>
            <a:endParaRPr lang="en-US" altLang="zh-TW" sz="2200" dirty="0" smtClean="0">
              <a:latin typeface="Times New Roman" pitchFamily="18" charset="0"/>
              <a:ea typeface="DFKai-SB" pitchFamily="65" charset="-120"/>
              <a:cs typeface="Times New Roman" pitchFamily="18" charset="0"/>
            </a:endParaRPr>
          </a:p>
          <a:p>
            <a:pPr marL="173038" indent="-173038">
              <a:spcBef>
                <a:spcPts val="300"/>
              </a:spcBef>
              <a:buSzPct val="85000"/>
              <a:buFont typeface="Wingdings" pitchFamily="2" charset="2"/>
              <a:buChar char="l"/>
            </a:pPr>
            <a:r>
              <a:rPr lang="zh-TW" altLang="en-US" sz="2200" b="1" dirty="0" smtClean="0">
                <a:solidFill>
                  <a:srgbClr val="0000CC"/>
                </a:solidFill>
                <a:latin typeface="Times New Roman" pitchFamily="18" charset="0"/>
                <a:ea typeface="DFKai-SB" pitchFamily="65" charset="-120"/>
                <a:cs typeface="Times New Roman" pitchFamily="18" charset="0"/>
              </a:rPr>
              <a:t>電路</a:t>
            </a:r>
            <a:r>
              <a:rPr lang="en-US" altLang="zh-TW" sz="2200" b="1" dirty="0" smtClean="0">
                <a:solidFill>
                  <a:srgbClr val="0000CC"/>
                </a:solidFill>
                <a:latin typeface="Times New Roman" pitchFamily="18" charset="0"/>
                <a:ea typeface="DFKai-SB" pitchFamily="65" charset="-120"/>
                <a:cs typeface="Times New Roman" pitchFamily="18" charset="0"/>
              </a:rPr>
              <a:t>56:</a:t>
            </a:r>
            <a:r>
              <a:rPr lang="zh-TW" altLang="en-US" sz="2200" b="1" dirty="0" smtClean="0">
                <a:solidFill>
                  <a:srgbClr val="0000CC"/>
                </a:solidFill>
                <a:latin typeface="Times New Roman" pitchFamily="18" charset="0"/>
                <a:ea typeface="DFKai-SB" pitchFamily="65" charset="-120"/>
                <a:cs typeface="Times New Roman" pitchFamily="18" charset="0"/>
              </a:rPr>
              <a:t>以</a:t>
            </a:r>
            <a:r>
              <a:rPr lang="en-US" altLang="zh-TW" sz="2200" b="1" dirty="0" smtClean="0">
                <a:solidFill>
                  <a:srgbClr val="0000CC"/>
                </a:solidFill>
                <a:latin typeface="Times New Roman" pitchFamily="18" charset="0"/>
                <a:ea typeface="DFKai-SB" pitchFamily="65" charset="-120"/>
                <a:cs typeface="Times New Roman" pitchFamily="18" charset="0"/>
              </a:rPr>
              <a:t>RV</a:t>
            </a:r>
            <a:r>
              <a:rPr lang="zh-TW" altLang="en-US" sz="2200" b="1" dirty="0" smtClean="0">
                <a:solidFill>
                  <a:srgbClr val="0000CC"/>
                </a:solidFill>
                <a:latin typeface="Times New Roman" pitchFamily="18" charset="0"/>
                <a:ea typeface="DFKai-SB" pitchFamily="65" charset="-120"/>
                <a:cs typeface="Times New Roman" pitchFamily="18" charset="0"/>
              </a:rPr>
              <a:t>來調控制馬達的轉速</a:t>
            </a:r>
            <a:r>
              <a:rPr lang="en-US" altLang="zh-TW" sz="2200" b="1" dirty="0" smtClean="0">
                <a:solidFill>
                  <a:srgbClr val="0000CC"/>
                </a:solidFill>
                <a:latin typeface="Times New Roman" pitchFamily="18" charset="0"/>
                <a:ea typeface="DFKai-SB" pitchFamily="65" charset="-120"/>
                <a:cs typeface="Times New Roman" pitchFamily="18" charset="0"/>
              </a:rPr>
              <a:t>,</a:t>
            </a:r>
            <a:r>
              <a:rPr lang="zh-TW" altLang="en-US" sz="2200" b="1" dirty="0" smtClean="0">
                <a:solidFill>
                  <a:srgbClr val="0000CC"/>
                </a:solidFill>
                <a:latin typeface="Times New Roman" pitchFamily="18" charset="0"/>
                <a:ea typeface="DFKai-SB" pitchFamily="65" charset="-120"/>
                <a:cs typeface="Times New Roman" pitchFamily="18" charset="0"/>
              </a:rPr>
              <a:t>以與</a:t>
            </a:r>
            <a:r>
              <a:rPr lang="en-US" altLang="zh-TW" sz="2200" b="1" dirty="0" smtClean="0">
                <a:solidFill>
                  <a:srgbClr val="0000CC"/>
                </a:solidFill>
                <a:latin typeface="Times New Roman" pitchFamily="18" charset="0"/>
                <a:ea typeface="DFKai-SB" pitchFamily="65" charset="-120"/>
                <a:cs typeface="Times New Roman" pitchFamily="18" charset="0"/>
              </a:rPr>
              <a:t>LED</a:t>
            </a:r>
            <a:r>
              <a:rPr lang="zh-TW" altLang="en-US" sz="2200" b="1" dirty="0" smtClean="0">
                <a:solidFill>
                  <a:srgbClr val="0000CC"/>
                </a:solidFill>
                <a:latin typeface="Times New Roman" pitchFamily="18" charset="0"/>
                <a:ea typeface="DFKai-SB" pitchFamily="65" charset="-120"/>
                <a:cs typeface="Times New Roman" pitchFamily="18" charset="0"/>
              </a:rPr>
              <a:t>閃光率作用觀測閃頻效果</a:t>
            </a:r>
            <a:r>
              <a:rPr lang="zh-TW" altLang="en-US" sz="2200" dirty="0" smtClean="0">
                <a:solidFill>
                  <a:srgbClr val="0000CC"/>
                </a:solidFill>
                <a:latin typeface="Times New Roman" pitchFamily="18" charset="0"/>
                <a:ea typeface="DFKai-SB" pitchFamily="65" charset="-120"/>
                <a:cs typeface="Times New Roman" pitchFamily="18" charset="0"/>
              </a:rPr>
              <a:t>。</a:t>
            </a:r>
          </a:p>
          <a:p>
            <a:pPr marL="173038" indent="-173038">
              <a:spcBef>
                <a:spcPts val="300"/>
              </a:spcBef>
              <a:buSzPct val="85000"/>
              <a:buFont typeface="Wingdings" pitchFamily="2" charset="2"/>
              <a:buChar char="l"/>
            </a:pPr>
            <a:r>
              <a:rPr lang="zh-TW" altLang="en-US" sz="2200" dirty="0" smtClean="0">
                <a:latin typeface="Times New Roman" pitchFamily="18" charset="0"/>
                <a:ea typeface="DFKai-SB" pitchFamily="65" charset="-120"/>
                <a:cs typeface="Times New Roman" pitchFamily="18" charset="0"/>
              </a:rPr>
              <a:t>結果調整馬達速度，以期得到最好的頻閃效果通常比較困難，因</a:t>
            </a:r>
            <a:endParaRPr lang="en-US" altLang="zh-TW" sz="2200" dirty="0" smtClean="0">
              <a:latin typeface="Times New Roman" pitchFamily="18" charset="0"/>
              <a:ea typeface="DFKai-SB" pitchFamily="65" charset="-120"/>
              <a:cs typeface="Times New Roman" pitchFamily="18" charset="0"/>
            </a:endParaRPr>
          </a:p>
          <a:p>
            <a:pPr marL="173038">
              <a:spcBef>
                <a:spcPts val="300"/>
              </a:spcBef>
              <a:buSzPct val="85000"/>
            </a:pPr>
            <a:r>
              <a:rPr lang="zh-TW" altLang="en-US" sz="2200" b="1" dirty="0" smtClean="0">
                <a:solidFill>
                  <a:srgbClr val="0000CC"/>
                </a:solidFill>
                <a:latin typeface="Times New Roman" pitchFamily="18" charset="0"/>
                <a:ea typeface="DFKai-SB" pitchFamily="65" charset="-120"/>
                <a:cs typeface="Times New Roman" pitchFamily="18" charset="0"/>
              </a:rPr>
              <a:t>馬達的反應時間較長，需要時間來穩定反應所調整的速度；</a:t>
            </a:r>
            <a:endParaRPr lang="en-US" altLang="zh-TW" sz="2200" b="1" dirty="0" smtClean="0">
              <a:solidFill>
                <a:srgbClr val="0000CC"/>
              </a:solidFill>
              <a:latin typeface="Times New Roman" pitchFamily="18" charset="0"/>
              <a:ea typeface="DFKai-SB" pitchFamily="65" charset="-120"/>
              <a:cs typeface="Times New Roman" pitchFamily="18" charset="0"/>
            </a:endParaRPr>
          </a:p>
          <a:p>
            <a:pPr marL="173038">
              <a:spcBef>
                <a:spcPts val="300"/>
              </a:spcBef>
              <a:buSzPct val="85000"/>
            </a:pPr>
            <a:r>
              <a:rPr lang="zh-TW" altLang="en-US" sz="2200" b="1" dirty="0" smtClean="0">
                <a:solidFill>
                  <a:srgbClr val="0000CC"/>
                </a:solidFill>
                <a:latin typeface="Times New Roman" pitchFamily="18" charset="0"/>
                <a:ea typeface="DFKai-SB" pitchFamily="65" charset="-120"/>
                <a:cs typeface="Times New Roman" pitchFamily="18" charset="0"/>
              </a:rPr>
              <a:t>而</a:t>
            </a:r>
            <a:r>
              <a:rPr lang="en-US" altLang="zh-TW" sz="2200" b="1" dirty="0" smtClean="0">
                <a:solidFill>
                  <a:srgbClr val="0000CC"/>
                </a:solidFill>
                <a:latin typeface="Times New Roman" pitchFamily="18" charset="0"/>
                <a:ea typeface="DFKai-SB" pitchFamily="65" charset="-120"/>
                <a:cs typeface="Times New Roman" pitchFamily="18" charset="0"/>
              </a:rPr>
              <a:t>LED</a:t>
            </a:r>
            <a:r>
              <a:rPr lang="zh-TW" altLang="en-US" sz="2200" b="1" dirty="0" smtClean="0">
                <a:solidFill>
                  <a:srgbClr val="0000CC"/>
                </a:solidFill>
                <a:latin typeface="Times New Roman" pitchFamily="18" charset="0"/>
                <a:ea typeface="DFKai-SB" pitchFamily="65" charset="-120"/>
                <a:cs typeface="Times New Roman" pitchFamily="18" charset="0"/>
              </a:rPr>
              <a:t>反應時間很短，閃爍速率很容易立即反應調整的結果。</a:t>
            </a:r>
            <a:endParaRPr lang="zh-TW" altLang="en-US" sz="2200" b="1" dirty="0">
              <a:solidFill>
                <a:srgbClr val="0000CC"/>
              </a:solidFill>
              <a:latin typeface="Times New Roman" pitchFamily="18" charset="0"/>
              <a:ea typeface="DFKai-SB" pitchFamily="65" charset="-120"/>
              <a:cs typeface="Times New Roman" pitchFamily="18" charset="0"/>
            </a:endParaRPr>
          </a:p>
        </p:txBody>
      </p:sp>
      <p:pic>
        <p:nvPicPr>
          <p:cNvPr id="6" name="Picture 1"/>
          <p:cNvPicPr>
            <a:picLocks noChangeAspect="1" noChangeArrowheads="1"/>
          </p:cNvPicPr>
          <p:nvPr/>
        </p:nvPicPr>
        <p:blipFill>
          <a:blip r:embed="rId5"/>
          <a:srcRect/>
          <a:stretch>
            <a:fillRect/>
          </a:stretch>
        </p:blipFill>
        <p:spPr bwMode="auto">
          <a:xfrm rot="10800000" flipH="1" flipV="1">
            <a:off x="500034" y="2571744"/>
            <a:ext cx="1687381" cy="2500330"/>
          </a:xfrm>
          <a:prstGeom prst="rect">
            <a:avLst/>
          </a:prstGeom>
          <a:noFill/>
          <a:ln w="9525">
            <a:noFill/>
            <a:miter lim="800000"/>
            <a:headEnd/>
            <a:tailEnd/>
          </a:ln>
          <a:effectLst/>
        </p:spPr>
      </p:pic>
    </p:spTree>
    <p:extLst>
      <p:ext uri="{BB962C8B-B14F-4D97-AF65-F5344CB8AC3E}">
        <p14:creationId xmlns:p14="http://schemas.microsoft.com/office/powerpoint/2010/main" xmlns="" val="22889758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2844" y="785794"/>
            <a:ext cx="8715436" cy="2031325"/>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noFill/>
          </a:ln>
          <a:effectLst/>
        </p:spPr>
        <p:txBody>
          <a:bodyPr wrap="square" rtlCol="0">
            <a:spAutoFit/>
          </a:bodyPr>
          <a:lstStyle/>
          <a:p>
            <a:pPr marL="285750" indent="-285750">
              <a:buFont typeface="Wingdings" panose="05000000000000000000" pitchFamily="2" charset="2"/>
              <a:buChar char="l"/>
            </a:pPr>
            <a:r>
              <a:rPr lang="en-US" altLang="zh-TW" dirty="0" smtClean="0">
                <a:solidFill>
                  <a:srgbClr val="0000CC"/>
                </a:solidFill>
                <a:latin typeface="Times New Roman" panose="02020603050405020304" pitchFamily="18" charset="0"/>
                <a:cs typeface="Times New Roman" panose="02020603050405020304" pitchFamily="18" charset="0"/>
              </a:rPr>
              <a:t>Patterns </a:t>
            </a:r>
            <a:r>
              <a:rPr lang="en-US" altLang="zh-TW" dirty="0">
                <a:solidFill>
                  <a:srgbClr val="0000CC"/>
                </a:solidFill>
                <a:latin typeface="Times New Roman" panose="02020603050405020304" pitchFamily="18" charset="0"/>
                <a:cs typeface="Times New Roman" panose="02020603050405020304" pitchFamily="18" charset="0"/>
              </a:rPr>
              <a:t>close to the disc </a:t>
            </a:r>
            <a:r>
              <a:rPr lang="en-US" altLang="zh-TW" dirty="0" smtClean="0">
                <a:solidFill>
                  <a:srgbClr val="0000CC"/>
                </a:solidFill>
                <a:latin typeface="Times New Roman" panose="02020603050405020304" pitchFamily="18" charset="0"/>
                <a:cs typeface="Times New Roman" panose="02020603050405020304" pitchFamily="18" charset="0"/>
              </a:rPr>
              <a:t>center</a:t>
            </a:r>
            <a:r>
              <a:rPr lang="zh-TW" altLang="en-US" dirty="0" smtClean="0">
                <a:solidFill>
                  <a:srgbClr val="0000CC"/>
                </a:solidFill>
                <a:latin typeface="Times New Roman" panose="02020603050405020304" pitchFamily="18" charset="0"/>
                <a:cs typeface="Times New Roman" panose="02020603050405020304" pitchFamily="18" charset="0"/>
              </a:rPr>
              <a:t> </a:t>
            </a:r>
            <a:r>
              <a:rPr lang="en-US" altLang="zh-TW" dirty="0" smtClean="0">
                <a:solidFill>
                  <a:srgbClr val="0000CC"/>
                </a:solidFill>
                <a:latin typeface="Times New Roman" panose="02020603050405020304" pitchFamily="18" charset="0"/>
                <a:cs typeface="Times New Roman" panose="02020603050405020304" pitchFamily="18" charset="0"/>
              </a:rPr>
              <a:t>may </a:t>
            </a:r>
            <a:r>
              <a:rPr lang="en-US" altLang="zh-TW" dirty="0">
                <a:solidFill>
                  <a:srgbClr val="0000CC"/>
                </a:solidFill>
                <a:latin typeface="Times New Roman" panose="02020603050405020304" pitchFamily="18" charset="0"/>
                <a:cs typeface="Times New Roman" panose="02020603050405020304" pitchFamily="18" charset="0"/>
              </a:rPr>
              <a:t>be moving at different speeds, or in different directions, </a:t>
            </a:r>
            <a:r>
              <a:rPr lang="en-US" altLang="zh-TW" dirty="0" smtClean="0">
                <a:solidFill>
                  <a:srgbClr val="0000CC"/>
                </a:solidFill>
                <a:latin typeface="Times New Roman" panose="02020603050405020304" pitchFamily="18" charset="0"/>
                <a:cs typeface="Times New Roman" panose="02020603050405020304" pitchFamily="18" charset="0"/>
              </a:rPr>
              <a:t>from</a:t>
            </a:r>
            <a:r>
              <a:rPr lang="zh-TW" altLang="en-US" dirty="0" smtClean="0">
                <a:solidFill>
                  <a:srgbClr val="0000CC"/>
                </a:solidFill>
                <a:latin typeface="Times New Roman" panose="02020603050405020304" pitchFamily="18" charset="0"/>
                <a:cs typeface="Times New Roman" panose="02020603050405020304" pitchFamily="18" charset="0"/>
              </a:rPr>
              <a:t> </a:t>
            </a:r>
            <a:r>
              <a:rPr lang="en-US" altLang="zh-TW" dirty="0" smtClean="0">
                <a:solidFill>
                  <a:srgbClr val="0000CC"/>
                </a:solidFill>
                <a:latin typeface="Times New Roman" panose="02020603050405020304" pitchFamily="18" charset="0"/>
                <a:cs typeface="Times New Roman" panose="02020603050405020304" pitchFamily="18" charset="0"/>
              </a:rPr>
              <a:t>patterns </a:t>
            </a:r>
            <a:r>
              <a:rPr lang="en-US" altLang="zh-TW" dirty="0">
                <a:solidFill>
                  <a:srgbClr val="0000CC"/>
                </a:solidFill>
                <a:latin typeface="Times New Roman" panose="02020603050405020304" pitchFamily="18" charset="0"/>
                <a:cs typeface="Times New Roman" panose="02020603050405020304" pitchFamily="18" charset="0"/>
              </a:rPr>
              <a:t>farther from the center!</a:t>
            </a:r>
          </a:p>
          <a:p>
            <a:pPr marL="285750" indent="-285750">
              <a:buFont typeface="Wingdings" panose="05000000000000000000" pitchFamily="2" charset="2"/>
              <a:buChar char="l"/>
            </a:pPr>
            <a:r>
              <a:rPr lang="en-US" altLang="zh-TW" dirty="0">
                <a:solidFill>
                  <a:srgbClr val="0000CC"/>
                </a:solidFill>
                <a:latin typeface="Times New Roman" panose="02020603050405020304" pitchFamily="18" charset="0"/>
                <a:cs typeface="Times New Roman" panose="02020603050405020304" pitchFamily="18" charset="0"/>
              </a:rPr>
              <a:t>Compare this circuit to the one in project 46. </a:t>
            </a:r>
            <a:endParaRPr lang="en-US" altLang="zh-TW" dirty="0" smtClean="0">
              <a:solidFill>
                <a:srgbClr val="0000CC"/>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a:t>
            </a:r>
            <a:r>
              <a:rPr lang="en-US" altLang="zh-TW"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project </a:t>
            </a:r>
            <a:r>
              <a:rPr lang="en-US" altLang="zh-TW"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changes</a:t>
            </a:r>
            <a:r>
              <a:rPr lang="zh-TW" altLang="en-US"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t>
            </a:r>
            <a:r>
              <a:rPr lang="en-US" altLang="zh-TW"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strobe effects by using RV to control the motor speed, </a:t>
            </a:r>
            <a:r>
              <a:rPr lang="en-US" altLang="zh-TW"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while</a:t>
            </a:r>
            <a:r>
              <a:rPr lang="zh-TW" altLang="en-US"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project </a:t>
            </a:r>
            <a:r>
              <a:rPr lang="en-US" altLang="zh-TW"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46 does it by using RV to control the LED flash rate. </a:t>
            </a:r>
            <a:endParaRPr lang="en-US" altLang="zh-TW"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TW" dirty="0" smtClean="0">
                <a:solidFill>
                  <a:srgbClr val="C00000"/>
                </a:solidFill>
                <a:latin typeface="Times New Roman" panose="02020603050405020304" pitchFamily="18" charset="0"/>
                <a:cs typeface="Times New Roman" panose="02020603050405020304" pitchFamily="18" charset="0"/>
              </a:rPr>
              <a:t>Getting</a:t>
            </a:r>
            <a:r>
              <a:rPr lang="zh-TW" altLang="en-US" dirty="0" smtClean="0">
                <a:solidFill>
                  <a:srgbClr val="C00000"/>
                </a:solidFill>
                <a:latin typeface="Times New Roman" panose="02020603050405020304" pitchFamily="18" charset="0"/>
                <a:cs typeface="Times New Roman" panose="02020603050405020304" pitchFamily="18" charset="0"/>
              </a:rPr>
              <a:t> </a:t>
            </a:r>
            <a:r>
              <a:rPr lang="en-US" altLang="zh-TW" dirty="0" smtClean="0">
                <a:solidFill>
                  <a:srgbClr val="C00000"/>
                </a:solidFill>
                <a:latin typeface="Times New Roman" panose="02020603050405020304" pitchFamily="18" charset="0"/>
                <a:cs typeface="Times New Roman" panose="02020603050405020304" pitchFamily="18" charset="0"/>
              </a:rPr>
              <a:t>the </a:t>
            </a:r>
            <a:r>
              <a:rPr lang="en-US" altLang="zh-TW" dirty="0">
                <a:solidFill>
                  <a:srgbClr val="C00000"/>
                </a:solidFill>
                <a:latin typeface="Times New Roman" panose="02020603050405020304" pitchFamily="18" charset="0"/>
                <a:cs typeface="Times New Roman" panose="02020603050405020304" pitchFamily="18" charset="0"/>
              </a:rPr>
              <a:t>best strobe effects by adjusting the motor speed is </a:t>
            </a:r>
            <a:r>
              <a:rPr lang="en-US" altLang="zh-TW" dirty="0" smtClean="0">
                <a:solidFill>
                  <a:srgbClr val="C00000"/>
                </a:solidFill>
                <a:latin typeface="Times New Roman" panose="02020603050405020304" pitchFamily="18" charset="0"/>
                <a:cs typeface="Times New Roman" panose="02020603050405020304" pitchFamily="18" charset="0"/>
              </a:rPr>
              <a:t>more</a:t>
            </a:r>
            <a:r>
              <a:rPr lang="zh-TW" altLang="en-US" dirty="0" smtClean="0">
                <a:solidFill>
                  <a:srgbClr val="C00000"/>
                </a:solidFill>
                <a:latin typeface="Times New Roman" panose="02020603050405020304" pitchFamily="18" charset="0"/>
                <a:cs typeface="Times New Roman" panose="02020603050405020304" pitchFamily="18" charset="0"/>
              </a:rPr>
              <a:t> </a:t>
            </a:r>
            <a:r>
              <a:rPr lang="en-US" altLang="zh-TW" dirty="0" smtClean="0">
                <a:solidFill>
                  <a:srgbClr val="C00000"/>
                </a:solidFill>
                <a:latin typeface="Times New Roman" panose="02020603050405020304" pitchFamily="18" charset="0"/>
                <a:cs typeface="Times New Roman" panose="02020603050405020304" pitchFamily="18" charset="0"/>
              </a:rPr>
              <a:t>difficult</a:t>
            </a:r>
            <a:r>
              <a:rPr lang="en-US" altLang="zh-TW" dirty="0">
                <a:solidFill>
                  <a:srgbClr val="C00000"/>
                </a:solidFill>
                <a:latin typeface="Times New Roman" panose="02020603050405020304" pitchFamily="18" charset="0"/>
                <a:cs typeface="Times New Roman" panose="02020603050405020304" pitchFamily="18" charset="0"/>
              </a:rPr>
              <a:t>, because the motor takes time to adjust its speed, while </a:t>
            </a:r>
            <a:r>
              <a:rPr lang="en-US" altLang="zh-TW" dirty="0" smtClean="0">
                <a:solidFill>
                  <a:srgbClr val="C00000"/>
                </a:solidFill>
                <a:latin typeface="Times New Roman" panose="02020603050405020304" pitchFamily="18" charset="0"/>
                <a:cs typeface="Times New Roman" panose="02020603050405020304" pitchFamily="18" charset="0"/>
              </a:rPr>
              <a:t>the</a:t>
            </a:r>
            <a:r>
              <a:rPr lang="zh-TW" altLang="en-US" dirty="0" smtClean="0">
                <a:solidFill>
                  <a:srgbClr val="C00000"/>
                </a:solidFill>
                <a:latin typeface="Times New Roman" panose="02020603050405020304" pitchFamily="18" charset="0"/>
                <a:cs typeface="Times New Roman" panose="02020603050405020304" pitchFamily="18" charset="0"/>
              </a:rPr>
              <a:t> </a:t>
            </a:r>
            <a:r>
              <a:rPr lang="en-US" altLang="zh-TW" dirty="0" smtClean="0">
                <a:solidFill>
                  <a:srgbClr val="C00000"/>
                </a:solidFill>
                <a:latin typeface="Times New Roman" panose="02020603050405020304" pitchFamily="18" charset="0"/>
                <a:cs typeface="Times New Roman" panose="02020603050405020304" pitchFamily="18" charset="0"/>
              </a:rPr>
              <a:t>LED </a:t>
            </a:r>
            <a:r>
              <a:rPr lang="en-US" altLang="zh-TW" dirty="0">
                <a:solidFill>
                  <a:srgbClr val="C00000"/>
                </a:solidFill>
                <a:latin typeface="Times New Roman" panose="02020603050405020304" pitchFamily="18" charset="0"/>
                <a:cs typeface="Times New Roman" panose="02020603050405020304" pitchFamily="18" charset="0"/>
              </a:rPr>
              <a:t>flash rate adjusts instantly.</a:t>
            </a:r>
            <a:endParaRPr lang="zh-TW" altLang="en-US" dirty="0">
              <a:solidFill>
                <a:srgbClr val="C00000"/>
              </a:solidFill>
              <a:latin typeface="Times New Roman" panose="02020603050405020304" pitchFamily="18" charset="0"/>
              <a:cs typeface="Times New Roman" panose="02020603050405020304" pitchFamily="18" charset="0"/>
            </a:endParaRPr>
          </a:p>
        </p:txBody>
      </p:sp>
      <p:sp>
        <p:nvSpPr>
          <p:cNvPr id="3" name="矩形 2"/>
          <p:cNvSpPr/>
          <p:nvPr/>
        </p:nvSpPr>
        <p:spPr>
          <a:xfrm>
            <a:off x="2214546" y="68025"/>
            <a:ext cx="5184576" cy="646331"/>
          </a:xfrm>
          <a:prstGeom prst="rect">
            <a:avLst/>
          </a:prstGeom>
        </p:spPr>
        <p:txBody>
          <a:bodyPr wrap="square">
            <a:spAutoFit/>
          </a:bodyPr>
          <a:lstStyle/>
          <a:p>
            <a:pPr lvl="0"/>
            <a:r>
              <a:rPr lang="en-US" altLang="zh-TW" sz="3600" b="1" dirty="0" smtClean="0">
                <a:solidFill>
                  <a:srgbClr val="0000CC"/>
                </a:solidFill>
                <a:latin typeface="Times New Roman" panose="02020603050405020304" pitchFamily="18" charset="0"/>
                <a:cs typeface="Times New Roman" panose="02020603050405020304" pitchFamily="18" charset="0"/>
              </a:rPr>
              <a:t>(</a:t>
            </a:r>
            <a:r>
              <a:rPr lang="en-US" altLang="zh-TW" sz="3600" b="1" dirty="0">
                <a:solidFill>
                  <a:srgbClr val="0000CC"/>
                </a:solidFill>
                <a:latin typeface="Times New Roman" panose="02020603050405020304" pitchFamily="18" charset="0"/>
                <a:cs typeface="Times New Roman" panose="02020603050405020304" pitchFamily="18" charset="0"/>
              </a:rPr>
              <a:t>56) Motor Strobe Effects</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196416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0100" y="0"/>
            <a:ext cx="7715272" cy="584775"/>
          </a:xfrm>
          <a:prstGeom prst="rect">
            <a:avLst/>
          </a:prstGeom>
        </p:spPr>
        <p:txBody>
          <a:bodyPr wrap="square">
            <a:spAutoFit/>
          </a:bodyPr>
          <a:lstStyle/>
          <a:p>
            <a:pPr lvl="0" algn="ct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(57 &amp; 58) </a:t>
            </a:r>
            <a:r>
              <a:rPr lang="en-US" altLang="zh-TW"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Motor Strobe Effects (</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&amp; III)</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214282" y="571480"/>
            <a:ext cx="8721374" cy="1581972"/>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6699FF"/>
            </a:solidFill>
          </a:ln>
          <a:effectLst/>
        </p:spPr>
        <p:txBody>
          <a:bodyPr wrap="square" rtlCol="0">
            <a:spAutoFit/>
          </a:bodyPr>
          <a:lstStyle/>
          <a:p>
            <a:pPr marL="285750" indent="-285750">
              <a:lnSpc>
                <a:spcPct val="110000"/>
              </a:lnSpc>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分別以</a:t>
            </a:r>
            <a:r>
              <a:rPr lang="en-US" altLang="zh-TW" sz="2200" b="1" dirty="0" smtClean="0">
                <a:solidFill>
                  <a:srgbClr val="0000CC"/>
                </a:solidFill>
                <a:latin typeface="Times New Roman" pitchFamily="18" charset="0"/>
                <a:ea typeface="DFKai-SB" pitchFamily="65" charset="-120"/>
                <a:cs typeface="Times New Roman" pitchFamily="18" charset="0"/>
              </a:rPr>
              <a:t>(1) 5.1kΩ</a:t>
            </a:r>
            <a:r>
              <a:rPr lang="zh-TW" altLang="en-US" sz="2200" b="1" dirty="0" smtClean="0">
                <a:solidFill>
                  <a:srgbClr val="0000CC"/>
                </a:solidFill>
                <a:latin typeface="Times New Roman" pitchFamily="18" charset="0"/>
                <a:ea typeface="DFKai-SB" pitchFamily="65" charset="-120"/>
                <a:cs typeface="Times New Roman" pitchFamily="18" charset="0"/>
              </a:rPr>
              <a:t>電阻</a:t>
            </a:r>
            <a:r>
              <a:rPr lang="en-US" altLang="zh-TW" sz="2200" b="1" dirty="0" smtClean="0">
                <a:solidFill>
                  <a:srgbClr val="0000CC"/>
                </a:solidFill>
                <a:latin typeface="Times New Roman" pitchFamily="18" charset="0"/>
                <a:ea typeface="DFKai-SB" pitchFamily="65" charset="-120"/>
                <a:cs typeface="Times New Roman" pitchFamily="18" charset="0"/>
              </a:rPr>
              <a:t>R3</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&amp; </a:t>
            </a:r>
            <a:r>
              <a:rPr lang="en-US" altLang="zh-TW" sz="2200" b="1" dirty="0" smtClean="0">
                <a:solidFill>
                  <a:srgbClr val="0000CC"/>
                </a:solidFill>
                <a:latin typeface="Times New Roman" pitchFamily="18" charset="0"/>
                <a:ea typeface="DFKai-SB" pitchFamily="65" charset="-120"/>
                <a:cs typeface="Times New Roman" pitchFamily="18" charset="0"/>
              </a:rPr>
              <a:t>(2)100kΩ</a:t>
            </a:r>
            <a:r>
              <a:rPr lang="zh-TW" altLang="en-US" sz="2200" b="1" dirty="0" smtClean="0">
                <a:solidFill>
                  <a:srgbClr val="0000CC"/>
                </a:solidFill>
                <a:latin typeface="Times New Roman" pitchFamily="18" charset="0"/>
                <a:ea typeface="DFKai-SB" pitchFamily="65" charset="-120"/>
                <a:cs typeface="Times New Roman" pitchFamily="18" charset="0"/>
              </a:rPr>
              <a:t>電阻</a:t>
            </a:r>
            <a:r>
              <a:rPr lang="en-US" altLang="zh-TW" sz="2200" b="1" dirty="0" smtClean="0">
                <a:solidFill>
                  <a:srgbClr val="0000CC"/>
                </a:solidFill>
                <a:latin typeface="Times New Roman" pitchFamily="18" charset="0"/>
                <a:ea typeface="DFKai-SB" pitchFamily="65" charset="-120"/>
                <a:cs typeface="Times New Roman" pitchFamily="18" charset="0"/>
              </a:rPr>
              <a:t>R5 </a:t>
            </a:r>
            <a:r>
              <a:rPr lang="zh-TW" altLang="en-US" sz="2200" dirty="0" smtClean="0">
                <a:latin typeface="Times New Roman" pitchFamily="18" charset="0"/>
                <a:ea typeface="DFKai-SB" pitchFamily="65" charset="-120"/>
                <a:cs typeface="Times New Roman" pitchFamily="18" charset="0"/>
              </a:rPr>
              <a:t>更換電路</a:t>
            </a:r>
            <a:r>
              <a:rPr lang="en-US" altLang="zh-TW" sz="2200" dirty="0" smtClean="0">
                <a:latin typeface="Times New Roman" pitchFamily="18" charset="0"/>
                <a:ea typeface="DFKai-SB" pitchFamily="65" charset="-120"/>
                <a:cs typeface="Times New Roman" pitchFamily="18" charset="0"/>
              </a:rPr>
              <a:t>56</a:t>
            </a:r>
            <a:r>
              <a:rPr lang="zh-TW" altLang="en-US" sz="2200" dirty="0" smtClean="0">
                <a:latin typeface="Times New Roman" pitchFamily="18" charset="0"/>
                <a:ea typeface="DFKai-SB" pitchFamily="65" charset="-120"/>
                <a:cs typeface="Times New Roman" pitchFamily="18" charset="0"/>
              </a:rPr>
              <a:t>中的</a:t>
            </a:r>
            <a:r>
              <a:rPr lang="en-US" altLang="zh-TW" sz="2200" b="1" dirty="0" smtClean="0">
                <a:latin typeface="Times New Roman" pitchFamily="18" charset="0"/>
                <a:ea typeface="DFKai-SB" pitchFamily="65" charset="-120"/>
                <a:cs typeface="Times New Roman" pitchFamily="18" charset="0"/>
              </a:rPr>
              <a:t>100Ω</a:t>
            </a:r>
            <a:r>
              <a:rPr lang="zh-TW" altLang="en-US" sz="2200" b="1" dirty="0" smtClean="0">
                <a:latin typeface="Times New Roman" pitchFamily="18" charset="0"/>
                <a:ea typeface="DFKai-SB" pitchFamily="65" charset="-120"/>
                <a:cs typeface="Times New Roman" pitchFamily="18" charset="0"/>
              </a:rPr>
              <a:t>電阻</a:t>
            </a:r>
            <a:r>
              <a:rPr lang="en-US" altLang="zh-TW" sz="2200" b="1" dirty="0" smtClean="0">
                <a:latin typeface="Times New Roman" pitchFamily="18" charset="0"/>
                <a:ea typeface="DFKai-SB" pitchFamily="65" charset="-120"/>
                <a:cs typeface="Times New Roman" pitchFamily="18" charset="0"/>
              </a:rPr>
              <a:t>R1</a:t>
            </a:r>
            <a:r>
              <a:rPr lang="zh-TW" altLang="en-US" sz="2200" dirty="0" smtClean="0">
                <a:latin typeface="Times New Roman" pitchFamily="18" charset="0"/>
                <a:ea typeface="DFKai-SB" pitchFamily="65" charset="-120"/>
                <a:cs typeface="Times New Roman" pitchFamily="18" charset="0"/>
              </a:rPr>
              <a:t>。</a:t>
            </a:r>
            <a:endParaRPr lang="en-US" altLang="zh-TW" sz="2200" dirty="0" smtClean="0">
              <a:latin typeface="Times New Roman" pitchFamily="18" charset="0"/>
              <a:ea typeface="DFKai-SB" pitchFamily="65" charset="-120"/>
              <a:cs typeface="Times New Roman" pitchFamily="18" charset="0"/>
            </a:endParaRPr>
          </a:p>
          <a:p>
            <a:pPr marL="285750" indent="-285750">
              <a:lnSpc>
                <a:spcPct val="110000"/>
              </a:lnSpc>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電路工作原理相同，但</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閃光速率較慢，故閃頻效果也不太一樣。</a:t>
            </a:r>
          </a:p>
          <a:p>
            <a:pPr marL="285750" indent="-285750">
              <a:lnSpc>
                <a:spcPct val="110000"/>
              </a:lnSpc>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調整</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Times New Roman" pitchFamily="18" charset="0"/>
                <a:ea typeface="DFKai-SB" pitchFamily="65" charset="-120"/>
                <a:cs typeface="Times New Roman" pitchFamily="18" charset="0"/>
              </a:rPr>
              <a:t>電阻值，以改變馬達轉速，並觀看旋轉盤上圖案如何變化。</a:t>
            </a:r>
            <a:endParaRPr lang="en-US" altLang="zh-TW" sz="2200" dirty="0" smtClean="0">
              <a:latin typeface="Times New Roman" pitchFamily="18" charset="0"/>
              <a:ea typeface="DFKai-SB" pitchFamily="65" charset="-120"/>
              <a:cs typeface="Times New Roman"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85918" y="2214578"/>
            <a:ext cx="7094875" cy="46434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圓角矩形 4"/>
          <p:cNvSpPr/>
          <p:nvPr/>
        </p:nvSpPr>
        <p:spPr>
          <a:xfrm>
            <a:off x="1785918" y="3071810"/>
            <a:ext cx="785818" cy="1857388"/>
          </a:xfrm>
          <a:prstGeom prst="roundRect">
            <a:avLst/>
          </a:prstGeom>
          <a:noFill/>
          <a:ln w="34925">
            <a:solidFill>
              <a:srgbClr val="0000CC"/>
            </a:solidFill>
            <a:prstDash val="lgDash"/>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pic>
        <p:nvPicPr>
          <p:cNvPr id="7" name="Picture 2"/>
          <p:cNvPicPr>
            <a:picLocks noChangeAspect="1" noChangeArrowheads="1"/>
          </p:cNvPicPr>
          <p:nvPr/>
        </p:nvPicPr>
        <p:blipFill>
          <a:blip r:embed="rId4"/>
          <a:srcRect b="9091"/>
          <a:stretch>
            <a:fillRect/>
          </a:stretch>
        </p:blipFill>
        <p:spPr bwMode="auto">
          <a:xfrm rot="16200000">
            <a:off x="-250063" y="4750602"/>
            <a:ext cx="1928826" cy="714382"/>
          </a:xfrm>
          <a:prstGeom prst="rect">
            <a:avLst/>
          </a:prstGeom>
          <a:noFill/>
          <a:ln w="9525">
            <a:noFill/>
            <a:miter lim="800000"/>
            <a:headEnd/>
            <a:tailEnd/>
          </a:ln>
          <a:effectLst/>
        </p:spPr>
      </p:pic>
      <p:pic>
        <p:nvPicPr>
          <p:cNvPr id="43010" name="Picture 2"/>
          <p:cNvPicPr>
            <a:picLocks noChangeAspect="1" noChangeArrowheads="1"/>
          </p:cNvPicPr>
          <p:nvPr/>
        </p:nvPicPr>
        <p:blipFill>
          <a:blip r:embed="rId5"/>
          <a:srcRect/>
          <a:stretch>
            <a:fillRect/>
          </a:stretch>
        </p:blipFill>
        <p:spPr bwMode="auto">
          <a:xfrm rot="16200000">
            <a:off x="-184073" y="2898664"/>
            <a:ext cx="1857390" cy="632046"/>
          </a:xfrm>
          <a:prstGeom prst="rect">
            <a:avLst/>
          </a:prstGeom>
          <a:noFill/>
          <a:ln w="9525">
            <a:noFill/>
            <a:miter lim="800000"/>
            <a:headEnd/>
            <a:tailEnd/>
          </a:ln>
          <a:effectLst/>
        </p:spPr>
      </p:pic>
      <p:sp>
        <p:nvSpPr>
          <p:cNvPr id="9" name="向左箭號 8"/>
          <p:cNvSpPr/>
          <p:nvPr/>
        </p:nvSpPr>
        <p:spPr>
          <a:xfrm rot="1070380">
            <a:off x="972260" y="3455194"/>
            <a:ext cx="699275" cy="394375"/>
          </a:xfrm>
          <a:prstGeom prst="leftArrow">
            <a:avLst/>
          </a:prstGeom>
          <a:solidFill>
            <a:schemeClr val="tx2">
              <a:lumMod val="20000"/>
              <a:lumOff val="80000"/>
            </a:schemeClr>
          </a:solidFill>
          <a:ln>
            <a:solidFill>
              <a:srgbClr val="0000CC"/>
            </a:solidFill>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
        <p:nvSpPr>
          <p:cNvPr id="10" name="向左箭號 9"/>
          <p:cNvSpPr/>
          <p:nvPr/>
        </p:nvSpPr>
        <p:spPr>
          <a:xfrm rot="20529620" flipV="1">
            <a:off x="972260" y="4455326"/>
            <a:ext cx="699275" cy="394375"/>
          </a:xfrm>
          <a:prstGeom prst="leftArrow">
            <a:avLst/>
          </a:prstGeom>
          <a:solidFill>
            <a:schemeClr val="tx2">
              <a:lumMod val="20000"/>
              <a:lumOff val="80000"/>
            </a:schemeClr>
          </a:solidFill>
          <a:ln>
            <a:solidFill>
              <a:srgbClr val="0000CC"/>
            </a:solidFill>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80455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52" y="68025"/>
            <a:ext cx="6624736" cy="646331"/>
          </a:xfrm>
          <a:prstGeom prst="rect">
            <a:avLst/>
          </a:prstGeom>
        </p:spPr>
        <p:txBody>
          <a:bodyPr wrap="square">
            <a:spAutoFit/>
          </a:bodyPr>
          <a:lstStyle/>
          <a:p>
            <a:pPr lvl="0" algn="ctr"/>
            <a:r>
              <a:rPr lang="en-US" altLang="zh-TW" sz="3600" b="1" dirty="0" smtClean="0">
                <a:solidFill>
                  <a:srgbClr val="0000CC"/>
                </a:solidFill>
                <a:latin typeface="Times New Roman" panose="02020603050405020304" pitchFamily="18" charset="0"/>
                <a:cs typeface="Times New Roman" panose="02020603050405020304" pitchFamily="18" charset="0"/>
              </a:rPr>
              <a:t>(58</a:t>
            </a:r>
            <a:r>
              <a:rPr lang="en-US" altLang="zh-TW" sz="3600" b="1" dirty="0">
                <a:solidFill>
                  <a:srgbClr val="0000CC"/>
                </a:solidFill>
                <a:latin typeface="Times New Roman" panose="02020603050405020304" pitchFamily="18" charset="0"/>
                <a:cs typeface="Times New Roman" panose="02020603050405020304" pitchFamily="18" charset="0"/>
              </a:rPr>
              <a:t>) Motor Strobe Effects (III)</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
        <p:nvSpPr>
          <p:cNvPr id="3" name="矩形 2"/>
          <p:cNvSpPr/>
          <p:nvPr/>
        </p:nvSpPr>
        <p:spPr>
          <a:xfrm>
            <a:off x="214282" y="714356"/>
            <a:ext cx="8711789" cy="1600438"/>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6699FF"/>
            </a:solidFill>
          </a:ln>
          <a:effectLst/>
        </p:spPr>
        <p:txBody>
          <a:bodyPr wrap="square" rtlCol="0">
            <a:spAutoFit/>
          </a:bodyPr>
          <a:lstStyle/>
          <a:p>
            <a:pPr marL="285750" indent="-285750">
              <a:spcBef>
                <a:spcPts val="600"/>
              </a:spcBef>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以</a:t>
            </a:r>
            <a:r>
              <a:rPr lang="en-US" altLang="zh-TW" sz="2200" dirty="0" smtClean="0">
                <a:latin typeface="Times New Roman" pitchFamily="18" charset="0"/>
                <a:ea typeface="DFKai-SB" pitchFamily="65" charset="-120"/>
                <a:cs typeface="Times New Roman" pitchFamily="18" charset="0"/>
              </a:rPr>
              <a:t>100kΩ</a:t>
            </a:r>
            <a:r>
              <a:rPr lang="zh-TW" altLang="en-US" sz="2200" dirty="0" smtClean="0">
                <a:latin typeface="Times New Roman" pitchFamily="18" charset="0"/>
                <a:ea typeface="DFKai-SB" pitchFamily="65" charset="-120"/>
                <a:cs typeface="Times New Roman" pitchFamily="18" charset="0"/>
              </a:rPr>
              <a:t>電阻器</a:t>
            </a:r>
            <a:r>
              <a:rPr lang="en-US" altLang="zh-TW" sz="2200" dirty="0" smtClean="0">
                <a:latin typeface="Times New Roman" pitchFamily="18" charset="0"/>
                <a:ea typeface="DFKai-SB" pitchFamily="65" charset="-120"/>
                <a:cs typeface="Times New Roman" pitchFamily="18" charset="0"/>
              </a:rPr>
              <a:t>R5</a:t>
            </a:r>
            <a:r>
              <a:rPr lang="zh-TW" altLang="en-US" sz="2200" dirty="0" smtClean="0">
                <a:latin typeface="Times New Roman" pitchFamily="18" charset="0"/>
                <a:ea typeface="DFKai-SB" pitchFamily="65" charset="-120"/>
                <a:cs typeface="Times New Roman" pitchFamily="18" charset="0"/>
              </a:rPr>
              <a:t>更換前述馬達閃頻電路中</a:t>
            </a:r>
            <a:r>
              <a:rPr lang="en-US" altLang="zh-TW" sz="2200" dirty="0" smtClean="0">
                <a:latin typeface="Times New Roman" pitchFamily="18" charset="0"/>
                <a:ea typeface="DFKai-SB" pitchFamily="65" charset="-120"/>
                <a:cs typeface="Times New Roman" pitchFamily="18" charset="0"/>
              </a:rPr>
              <a:t>5.1kΩ</a:t>
            </a:r>
            <a:r>
              <a:rPr lang="zh-TW" altLang="en-US" sz="2200" dirty="0" smtClean="0">
                <a:latin typeface="Times New Roman" pitchFamily="18" charset="0"/>
                <a:ea typeface="DFKai-SB" pitchFamily="65" charset="-120"/>
                <a:cs typeface="Times New Roman" pitchFamily="18" charset="0"/>
              </a:rPr>
              <a:t>電阻</a:t>
            </a:r>
            <a:r>
              <a:rPr lang="en-US" altLang="zh-TW" sz="2200" dirty="0" smtClean="0">
                <a:latin typeface="Times New Roman" pitchFamily="18" charset="0"/>
                <a:ea typeface="DFKai-SB" pitchFamily="65" charset="-120"/>
                <a:cs typeface="Times New Roman" pitchFamily="18" charset="0"/>
              </a:rPr>
              <a:t>R3</a:t>
            </a:r>
            <a:r>
              <a:rPr lang="zh-TW" altLang="en-US" sz="2200" dirty="0" smtClean="0">
                <a:latin typeface="Times New Roman" pitchFamily="18" charset="0"/>
                <a:ea typeface="DFKai-SB" pitchFamily="65" charset="-120"/>
                <a:cs typeface="Times New Roman" pitchFamily="18" charset="0"/>
              </a:rPr>
              <a:t>。</a:t>
            </a:r>
          </a:p>
          <a:p>
            <a:pPr marL="285750" indent="-285750">
              <a:spcBef>
                <a:spcPts val="600"/>
              </a:spcBef>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該電路工作原理相同，但</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閃光燈速度更慢</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現在應該可以看到</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閃爍</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，所以頻閃效果會不同的。</a:t>
            </a:r>
          </a:p>
          <a:p>
            <a:pPr marL="285750" indent="-285750">
              <a:spcBef>
                <a:spcPts val="600"/>
              </a:spcBef>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調整</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Times New Roman" pitchFamily="18" charset="0"/>
                <a:ea typeface="DFKai-SB" pitchFamily="65" charset="-120"/>
                <a:cs typeface="Times New Roman" pitchFamily="18" charset="0"/>
              </a:rPr>
              <a:t>電阻值，以改變馬達轉速，並觀看旋轉盤上圖案如何變化。</a:t>
            </a:r>
            <a:endParaRPr lang="en-US" altLang="zh-TW" sz="2200" dirty="0" smtClean="0">
              <a:latin typeface="Times New Roman" pitchFamily="18" charset="0"/>
              <a:ea typeface="DFKai-SB" pitchFamily="65" charset="-120"/>
              <a:cs typeface="Times New Roman"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00232" y="2428892"/>
            <a:ext cx="6658263" cy="43576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4"/>
          <a:srcRect b="9091"/>
          <a:stretch>
            <a:fillRect/>
          </a:stretch>
        </p:blipFill>
        <p:spPr bwMode="auto">
          <a:xfrm rot="16200000">
            <a:off x="35688" y="3750470"/>
            <a:ext cx="1928826" cy="714382"/>
          </a:xfrm>
          <a:prstGeom prst="rect">
            <a:avLst/>
          </a:prstGeom>
          <a:noFill/>
          <a:ln w="9525">
            <a:noFill/>
            <a:miter lim="800000"/>
            <a:headEnd/>
            <a:tailEnd/>
          </a:ln>
          <a:effectLst/>
        </p:spPr>
      </p:pic>
      <p:sp>
        <p:nvSpPr>
          <p:cNvPr id="6" name="向左箭號 5"/>
          <p:cNvSpPr/>
          <p:nvPr/>
        </p:nvSpPr>
        <p:spPr>
          <a:xfrm flipV="1">
            <a:off x="1428728" y="3929066"/>
            <a:ext cx="699275" cy="394375"/>
          </a:xfrm>
          <a:prstGeom prst="leftArrow">
            <a:avLst/>
          </a:prstGeom>
          <a:solidFill>
            <a:schemeClr val="tx2">
              <a:lumMod val="20000"/>
              <a:lumOff val="80000"/>
            </a:schemeClr>
          </a:solidFill>
          <a:ln>
            <a:solidFill>
              <a:srgbClr val="0000CC"/>
            </a:solidFill>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273575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0100" y="0"/>
            <a:ext cx="8072494" cy="646331"/>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59</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發光二極體比較</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LEDs Together)</a:t>
            </a:r>
            <a:endParaRPr lang="zh-TW" altLang="en-US" sz="3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lum bright="-10000"/>
            <a:extLst>
              <a:ext uri="{28A0092B-C50C-407E-A947-70E740481C1C}">
                <a14:useLocalDpi xmlns:a14="http://schemas.microsoft.com/office/drawing/2010/main" xmlns="" val="0"/>
              </a:ext>
            </a:extLst>
          </a:blip>
          <a:srcRect l="3642"/>
          <a:stretch>
            <a:fillRect/>
          </a:stretch>
        </p:blipFill>
        <p:spPr bwMode="auto">
          <a:xfrm>
            <a:off x="3286116" y="2143116"/>
            <a:ext cx="5643602" cy="4375583"/>
          </a:xfrm>
          <a:prstGeom prst="rect">
            <a:avLst/>
          </a:prstGeom>
          <a:noFill/>
          <a:ln>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142844" y="642918"/>
            <a:ext cx="8858312" cy="1200329"/>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accent1">
                <a:lumMod val="40000"/>
                <a:lumOff val="60000"/>
              </a:schemeClr>
            </a:solidFill>
          </a:ln>
          <a:effectLst/>
        </p:spPr>
        <p:txBody>
          <a:bodyPr wrap="square" rtlCol="0">
            <a:spAutoFit/>
          </a:bodyPr>
          <a:lstStyle/>
          <a:p>
            <a:pPr marL="342900" indent="-342900">
              <a:buFont typeface="+mj-lt"/>
              <a:buAutoNum type="arabicPeriod"/>
            </a:pPr>
            <a:r>
              <a:rPr lang="zh-TW" altLang="en-US" sz="2400" dirty="0" smtClean="0">
                <a:latin typeface="Times New Roman" pitchFamily="18" charset="0"/>
                <a:ea typeface="DFKai-SB" pitchFamily="65" charset="-120"/>
                <a:cs typeface="Times New Roman" pitchFamily="18" charset="0"/>
              </a:rPr>
              <a:t>比較三顆</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間的亮度差異。</a:t>
            </a:r>
            <a:endParaRPr lang="en-US" altLang="zh-TW" sz="2400" dirty="0" smtClean="0">
              <a:latin typeface="Times New Roman" pitchFamily="18" charset="0"/>
              <a:ea typeface="DFKai-SB" pitchFamily="65" charset="-120"/>
              <a:cs typeface="Times New Roman" pitchFamily="18" charset="0"/>
            </a:endParaRPr>
          </a:p>
          <a:p>
            <a:pPr marL="342900" indent="-342900">
              <a:buFont typeface="+mj-lt"/>
              <a:buAutoNum type="arabicPeriod"/>
            </a:pPr>
            <a:r>
              <a:rPr lang="zh-TW" altLang="en-US" sz="2400" dirty="0" smtClean="0">
                <a:latin typeface="Times New Roman" pitchFamily="18" charset="0"/>
                <a:ea typeface="DFKai-SB" pitchFamily="65" charset="-120"/>
                <a:cs typeface="Times New Roman" pitchFamily="18" charset="0"/>
              </a:rPr>
              <a:t>移除其中任一顆</a:t>
            </a:r>
            <a:r>
              <a:rPr lang="en-US" altLang="zh-TW" sz="2400" dirty="0" smtClean="0">
                <a:latin typeface="Times New Roman" pitchFamily="18" charset="0"/>
                <a:ea typeface="DFKai-SB" pitchFamily="65" charset="-120"/>
                <a:cs typeface="Times New Roman" pitchFamily="18" charset="0"/>
              </a:rPr>
              <a:t> (</a:t>
            </a:r>
            <a:r>
              <a:rPr lang="zh-TW" altLang="en-US" sz="2400" dirty="0" smtClean="0">
                <a:latin typeface="Times New Roman" pitchFamily="18" charset="0"/>
                <a:ea typeface="DFKai-SB" pitchFamily="65" charset="-120"/>
                <a:cs typeface="Times New Roman" pitchFamily="18" charset="0"/>
              </a:rPr>
              <a:t>或最亮、最暗的</a:t>
            </a:r>
            <a:r>
              <a:rPr lang="en-US" altLang="zh-TW" sz="2400" dirty="0" smtClean="0">
                <a:latin typeface="Times New Roman" pitchFamily="18" charset="0"/>
                <a:ea typeface="DFKai-SB" pitchFamily="65" charset="-120"/>
                <a:cs typeface="Times New Roman" pitchFamily="18" charset="0"/>
              </a:rPr>
              <a:t>) LED</a:t>
            </a:r>
            <a:r>
              <a:rPr lang="zh-TW" altLang="en-US" sz="2400" dirty="0" smtClean="0">
                <a:latin typeface="Times New Roman" pitchFamily="18" charset="0"/>
                <a:ea typeface="DFKai-SB" pitchFamily="65" charset="-120"/>
                <a:cs typeface="Times New Roman" pitchFamily="18" charset="0"/>
              </a:rPr>
              <a:t>後，再比較留下的兩顆</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間的亮度差異。</a:t>
            </a:r>
            <a:endParaRPr lang="en-US" altLang="zh-TW" sz="2400" dirty="0" smtClean="0">
              <a:latin typeface="Times New Roman" pitchFamily="18" charset="0"/>
              <a:ea typeface="DFKai-SB" pitchFamily="65" charset="-120"/>
              <a:cs typeface="Times New Roman" pitchFamily="18" charset="0"/>
            </a:endParaRPr>
          </a:p>
        </p:txBody>
      </p:sp>
      <p:sp>
        <p:nvSpPr>
          <p:cNvPr id="7" name="矩形 6"/>
          <p:cNvSpPr/>
          <p:nvPr/>
        </p:nvSpPr>
        <p:spPr>
          <a:xfrm>
            <a:off x="214282" y="1928802"/>
            <a:ext cx="2928958" cy="4890677"/>
          </a:xfrm>
          <a:prstGeom prst="rect">
            <a:avLst/>
          </a:prstGeom>
          <a:gradFill>
            <a:gsLst>
              <a:gs pos="0">
                <a:schemeClr val="accent3">
                  <a:lumMod val="20000"/>
                  <a:lumOff val="80000"/>
                </a:schemeClr>
              </a:gs>
              <a:gs pos="48000">
                <a:schemeClr val="bg1"/>
              </a:gs>
              <a:gs pos="100000">
                <a:srgbClr val="FFFFCC"/>
              </a:gs>
            </a:gsLst>
            <a:lin ang="5400000" scaled="0"/>
          </a:gradFill>
          <a:ln>
            <a:solidFill>
              <a:schemeClr val="accent6">
                <a:lumMod val="75000"/>
              </a:schemeClr>
            </a:solidFill>
          </a:ln>
        </p:spPr>
        <p:txBody>
          <a:bodyPr wrap="square" lIns="36000" rIns="36000">
            <a:noAutofit/>
          </a:bodyPr>
          <a:lstStyle/>
          <a:p>
            <a:pPr marL="266700" indent="-266700"/>
            <a:r>
              <a:rPr lang="zh-TW" altLang="en-US" sz="2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結果討論：</a:t>
            </a:r>
            <a:endParaRPr lang="en-US" altLang="zh-TW" sz="2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a:p>
            <a:pPr marL="266700" indent="-266700">
              <a:spcBef>
                <a:spcPts val="300"/>
              </a:spcBef>
              <a:buFont typeface="Wingdings" pitchFamily="2" charset="2"/>
              <a:buAutoNum type="circleNumWdWhitePlain"/>
            </a:pPr>
            <a:r>
              <a:rPr lang="en-US" altLang="zh-TW" sz="2200" b="1" dirty="0" smtClean="0">
                <a:latin typeface="Times New Roman" pitchFamily="18" charset="0"/>
                <a:ea typeface="DFKai-SB" pitchFamily="65" charset="-120"/>
                <a:cs typeface="Times New Roman" pitchFamily="18" charset="0"/>
              </a:rPr>
              <a:t>LED</a:t>
            </a:r>
            <a:r>
              <a:rPr lang="zh-TW" altLang="en-US" sz="2200" b="1" dirty="0" smtClean="0">
                <a:latin typeface="Times New Roman" pitchFamily="18" charset="0"/>
                <a:ea typeface="DFKai-SB" pitchFamily="65" charset="-120"/>
                <a:cs typeface="Times New Roman" pitchFamily="18" charset="0"/>
              </a:rPr>
              <a:t>發光所需的最低順向電壓</a:t>
            </a:r>
            <a:r>
              <a:rPr lang="en-US" altLang="zh-TW" sz="2200" b="1" dirty="0" smtClean="0">
                <a:latin typeface="Times New Roman" pitchFamily="18" charset="0"/>
                <a:ea typeface="DFKai-SB" pitchFamily="65" charset="-120"/>
                <a:cs typeface="Times New Roman" pitchFamily="18" charset="0"/>
              </a:rPr>
              <a:t>(forward voltage)</a:t>
            </a:r>
            <a:r>
              <a:rPr lang="zh-TW" altLang="en-US" sz="2200" b="1"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取決於光的顏色；電壓不夠，即使有再高的電流流通，也不會亮。</a:t>
            </a:r>
            <a:endParaRPr lang="en-US" altLang="zh-TW" sz="2200" dirty="0" smtClean="0">
              <a:latin typeface="Times New Roman" pitchFamily="18" charset="0"/>
              <a:ea typeface="DFKai-SB" pitchFamily="65" charset="-120"/>
              <a:cs typeface="Times New Roman" pitchFamily="18" charset="0"/>
            </a:endParaRPr>
          </a:p>
          <a:p>
            <a:pPr marL="266700" indent="-266700">
              <a:spcBef>
                <a:spcPts val="300"/>
              </a:spcBef>
              <a:buFont typeface="Wingdings" pitchFamily="2" charset="2"/>
              <a:buAutoNum type="circleNumWdWhitePlain"/>
            </a:pPr>
            <a:r>
              <a:rPr lang="zh-TW" altLang="en-US" sz="2200" b="1" dirty="0" smtClean="0">
                <a:latin typeface="Times New Roman" pitchFamily="18" charset="0"/>
                <a:ea typeface="DFKai-SB" pitchFamily="65" charset="-120"/>
                <a:cs typeface="Times New Roman" pitchFamily="18" charset="0"/>
              </a:rPr>
              <a:t>亮度強弱：</a:t>
            </a:r>
            <a:r>
              <a:rPr lang="zh-TW" altLang="en-US" sz="2200" dirty="0" smtClean="0">
                <a:latin typeface="Times New Roman" pitchFamily="18" charset="0"/>
                <a:ea typeface="DFKai-SB" pitchFamily="65" charset="-120"/>
                <a:cs typeface="Times New Roman" pitchFamily="18" charset="0"/>
              </a:rPr>
              <a:t>則取決於發光後，流經</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電流的大小</a:t>
            </a:r>
            <a:endParaRPr lang="en-US" altLang="zh-TW" sz="2200" dirty="0" smtClean="0">
              <a:latin typeface="Times New Roman" pitchFamily="18" charset="0"/>
              <a:ea typeface="DFKai-SB" pitchFamily="65" charset="-120"/>
              <a:cs typeface="Times New Roman" pitchFamily="18" charset="0"/>
            </a:endParaRPr>
          </a:p>
          <a:p>
            <a:pPr marL="266700" indent="-266700">
              <a:spcBef>
                <a:spcPts val="300"/>
              </a:spcBef>
              <a:buFont typeface="Wingdings" pitchFamily="2" charset="2"/>
              <a:buAutoNum type="circleNumWdWhitePlain"/>
            </a:pPr>
            <a:r>
              <a:rPr lang="zh-TW" altLang="en-US" sz="2200" dirty="0" smtClean="0">
                <a:latin typeface="Times New Roman" pitchFamily="18" charset="0"/>
                <a:ea typeface="DFKai-SB" pitchFamily="65" charset="-120"/>
                <a:cs typeface="Times New Roman" pitchFamily="18" charset="0"/>
              </a:rPr>
              <a:t>一般紅光</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所需電壓最低，其次綠光，藍光和白光所需電壓最高。</a:t>
            </a:r>
            <a:endParaRPr lang="en-US" altLang="zh-TW" sz="2200" dirty="0" smtClean="0">
              <a:latin typeface="Times New Roman" pitchFamily="18" charset="0"/>
              <a:ea typeface="DFKai-SB" pitchFamily="65" charset="-120"/>
              <a:cs typeface="Times New Roman" pitchFamily="18" charset="0"/>
            </a:endParaRPr>
          </a:p>
        </p:txBody>
      </p:sp>
      <p:sp>
        <p:nvSpPr>
          <p:cNvPr id="4" name="矩形 3"/>
          <p:cNvSpPr/>
          <p:nvPr/>
        </p:nvSpPr>
        <p:spPr>
          <a:xfrm>
            <a:off x="142844" y="1928802"/>
            <a:ext cx="8858312" cy="4929198"/>
          </a:xfrm>
          <a:prstGeom prst="rect">
            <a:avLst/>
          </a:prstGeom>
          <a:solidFill>
            <a:srgbClr val="FFFFCC"/>
          </a:solidFill>
          <a:ln>
            <a:solidFill>
              <a:schemeClr val="accent6">
                <a:lumMod val="75000"/>
              </a:schemeClr>
            </a:solidFill>
          </a:ln>
        </p:spPr>
        <p:txBody>
          <a:bodyPr wrap="square">
            <a:noAutofit/>
          </a:bodyPr>
          <a:lstStyle/>
          <a:p>
            <a:pPr marL="266700" indent="-266700"/>
            <a:r>
              <a:rPr lang="zh-TW" altLang="en-US" sz="2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結果討論：</a:t>
            </a:r>
            <a:endParaRPr lang="en-US" altLang="zh-TW" sz="24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a:p>
            <a:pPr marL="266700" indent="-266700">
              <a:spcBef>
                <a:spcPts val="300"/>
              </a:spcBef>
              <a:buFont typeface="Wingdings" pitchFamily="2" charset="2"/>
              <a:buAutoNum type="circleNumWdWhitePlain"/>
            </a:pPr>
            <a:r>
              <a:rPr lang="en-US" altLang="zh-TW" sz="2400" b="1" dirty="0" smtClean="0">
                <a:latin typeface="Times New Roman" pitchFamily="18" charset="0"/>
                <a:ea typeface="DFKai-SB" pitchFamily="65" charset="-120"/>
                <a:cs typeface="Times New Roman" pitchFamily="18" charset="0"/>
              </a:rPr>
              <a:t>LED</a:t>
            </a:r>
            <a:r>
              <a:rPr lang="zh-TW" altLang="en-US" sz="2400" b="1" dirty="0" smtClean="0">
                <a:latin typeface="Times New Roman" pitchFamily="18" charset="0"/>
                <a:ea typeface="DFKai-SB" pitchFamily="65" charset="-120"/>
                <a:cs typeface="Times New Roman" pitchFamily="18" charset="0"/>
              </a:rPr>
              <a:t>發光所需的最低順向電壓</a:t>
            </a:r>
            <a:r>
              <a:rPr lang="en-US" altLang="zh-TW" sz="2400" b="1" dirty="0" smtClean="0">
                <a:latin typeface="Times New Roman" pitchFamily="18" charset="0"/>
                <a:ea typeface="DFKai-SB" pitchFamily="65" charset="-120"/>
                <a:cs typeface="Times New Roman" pitchFamily="18" charset="0"/>
              </a:rPr>
              <a:t>(forward voltage)</a:t>
            </a:r>
            <a:r>
              <a:rPr lang="zh-TW" altLang="en-US" sz="2400" b="1" dirty="0" smtClean="0">
                <a:latin typeface="Times New Roman" pitchFamily="18" charset="0"/>
                <a:ea typeface="DFKai-SB" pitchFamily="65" charset="-120"/>
                <a:cs typeface="Times New Roman" pitchFamily="18" charset="0"/>
              </a:rPr>
              <a:t>：</a:t>
            </a:r>
            <a:r>
              <a:rPr lang="zh-TW" altLang="en-US" sz="2400" dirty="0" smtClean="0">
                <a:latin typeface="Times New Roman" pitchFamily="18" charset="0"/>
                <a:ea typeface="DFKai-SB" pitchFamily="65" charset="-120"/>
                <a:cs typeface="Times New Roman" pitchFamily="18" charset="0"/>
              </a:rPr>
              <a:t>取決於光的顏色；電壓不夠，即使有再高的電流流通，也不會亮。</a:t>
            </a:r>
            <a:endParaRPr lang="en-US" altLang="zh-TW" sz="2400" dirty="0" smtClean="0">
              <a:latin typeface="Times New Roman" pitchFamily="18" charset="0"/>
              <a:ea typeface="DFKai-SB" pitchFamily="65" charset="-120"/>
              <a:cs typeface="Times New Roman" pitchFamily="18" charset="0"/>
            </a:endParaRPr>
          </a:p>
          <a:p>
            <a:pPr marL="266700" indent="-266700">
              <a:spcBef>
                <a:spcPts val="300"/>
              </a:spcBef>
              <a:buFont typeface="Wingdings" pitchFamily="2" charset="2"/>
              <a:buAutoNum type="circleNumWdWhitePlain"/>
            </a:pPr>
            <a:r>
              <a:rPr lang="zh-TW" altLang="en-US" sz="2400" b="1" dirty="0" smtClean="0">
                <a:latin typeface="Times New Roman" pitchFamily="18" charset="0"/>
                <a:ea typeface="DFKai-SB" pitchFamily="65" charset="-120"/>
                <a:cs typeface="Times New Roman" pitchFamily="18" charset="0"/>
              </a:rPr>
              <a:t>亮度強弱：</a:t>
            </a:r>
            <a:r>
              <a:rPr lang="zh-TW" altLang="en-US" sz="2400" dirty="0" smtClean="0">
                <a:latin typeface="Times New Roman" pitchFamily="18" charset="0"/>
                <a:ea typeface="DFKai-SB" pitchFamily="65" charset="-120"/>
                <a:cs typeface="Times New Roman" pitchFamily="18" charset="0"/>
              </a:rPr>
              <a:t>則取決於發光後，流經</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電流的大小</a:t>
            </a:r>
            <a:endParaRPr lang="en-US" altLang="zh-TW" sz="2400" dirty="0" smtClean="0">
              <a:latin typeface="Times New Roman" pitchFamily="18" charset="0"/>
              <a:ea typeface="DFKai-SB" pitchFamily="65" charset="-120"/>
              <a:cs typeface="Times New Roman" pitchFamily="18" charset="0"/>
            </a:endParaRPr>
          </a:p>
          <a:p>
            <a:pPr marL="266700" indent="-266700">
              <a:spcBef>
                <a:spcPts val="300"/>
              </a:spcBef>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一般紅光</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所需電壓最低，其次綠光，藍光和白光所需電壓最高。</a:t>
            </a:r>
            <a:endParaRPr lang="en-US" altLang="zh-TW" sz="2400" dirty="0" smtClean="0">
              <a:latin typeface="Times New Roman" pitchFamily="18" charset="0"/>
              <a:ea typeface="DFKai-SB" pitchFamily="65" charset="-120"/>
              <a:cs typeface="Times New Roman" pitchFamily="18" charset="0"/>
            </a:endParaRPr>
          </a:p>
          <a:p>
            <a:pPr marL="266700" indent="-266700">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全彩</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D8</a:t>
            </a:r>
            <a:r>
              <a:rPr lang="zh-TW" altLang="en-US" sz="2400" dirty="0" smtClean="0">
                <a:latin typeface="Times New Roman" pitchFamily="18" charset="0"/>
                <a:ea typeface="DFKai-SB" pitchFamily="65" charset="-120"/>
                <a:cs typeface="Times New Roman" pitchFamily="18" charset="0"/>
              </a:rPr>
              <a:t>中同時包含紅、綠和藍光</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，故為使之發出全彩色光，則所需電壓也最高。</a:t>
            </a:r>
          </a:p>
          <a:p>
            <a:pPr marL="266700" indent="-266700">
              <a:buFont typeface="Wingdings" pitchFamily="2" charset="2"/>
              <a:buAutoNum type="circleNumWdWhitePlain"/>
            </a:pPr>
            <a:r>
              <a:rPr lang="en-US" altLang="zh-TW" sz="2400" dirty="0" smtClean="0">
                <a:latin typeface="Times New Roman" pitchFamily="18" charset="0"/>
                <a:ea typeface="DFKai-SB" pitchFamily="65" charset="-120"/>
                <a:cs typeface="Times New Roman" pitchFamily="18" charset="0"/>
              </a:rPr>
              <a:t>R1</a:t>
            </a:r>
            <a:r>
              <a:rPr lang="zh-TW" altLang="en-US" sz="2400" dirty="0" smtClean="0">
                <a:latin typeface="Times New Roman" pitchFamily="18" charset="0"/>
                <a:ea typeface="DFKai-SB" pitchFamily="65" charset="-120"/>
                <a:cs typeface="Times New Roman" pitchFamily="18" charset="0"/>
              </a:rPr>
              <a:t>電阻可縮減提供給發光二極體的有效電壓。</a:t>
            </a:r>
            <a:endParaRPr lang="en-US" altLang="zh-TW" sz="2400" dirty="0" smtClean="0">
              <a:latin typeface="Times New Roman" pitchFamily="18" charset="0"/>
              <a:ea typeface="DFKai-SB" pitchFamily="65" charset="-120"/>
              <a:cs typeface="Times New Roman" pitchFamily="18" charset="0"/>
            </a:endParaRPr>
          </a:p>
          <a:p>
            <a:pPr marL="266700" indent="-266700">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的亮度變化，會因有些</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需要比較高電壓。</a:t>
            </a:r>
            <a:endParaRPr lang="en-US" altLang="zh-TW" sz="2400" dirty="0" smtClean="0">
              <a:latin typeface="Times New Roman" pitchFamily="18" charset="0"/>
              <a:ea typeface="DFKai-SB" pitchFamily="65" charset="-120"/>
              <a:cs typeface="Times New Roman" pitchFamily="18" charset="0"/>
            </a:endParaRPr>
          </a:p>
          <a:p>
            <a:pPr marL="266700" indent="-266700">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紅光看起來比其他色光亮，是因紅色</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D1</a:t>
            </a:r>
            <a:r>
              <a:rPr lang="zh-TW" altLang="en-US" sz="2400" dirty="0" smtClean="0">
                <a:latin typeface="Times New Roman" pitchFamily="18" charset="0"/>
                <a:ea typeface="DFKai-SB" pitchFamily="65" charset="-120"/>
                <a:cs typeface="Times New Roman" pitchFamily="18" charset="0"/>
              </a:rPr>
              <a:t>較容易啟動發亮，故主導其他顏色。</a:t>
            </a:r>
            <a:endParaRPr lang="zh-TW"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0575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heckerboard(across)">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LED IV curves.png"/>
          <p:cNvPicPr>
            <a:picLocks noChangeAspect="1"/>
          </p:cNvPicPr>
          <p:nvPr/>
        </p:nvPicPr>
        <p:blipFill>
          <a:blip r:embed="rId2" cstate="print"/>
          <a:stretch>
            <a:fillRect/>
          </a:stretch>
        </p:blipFill>
        <p:spPr>
          <a:xfrm>
            <a:off x="1785919" y="1409427"/>
            <a:ext cx="6143667" cy="5313443"/>
          </a:xfrm>
          <a:prstGeom prst="rect">
            <a:avLst/>
          </a:prstGeom>
        </p:spPr>
      </p:pic>
      <p:sp>
        <p:nvSpPr>
          <p:cNvPr id="13" name="文字方塊 12"/>
          <p:cNvSpPr txBox="1"/>
          <p:nvPr/>
        </p:nvSpPr>
        <p:spPr>
          <a:xfrm>
            <a:off x="1857356" y="1351988"/>
            <a:ext cx="2643206" cy="1791260"/>
          </a:xfrm>
          <a:prstGeom prst="rect">
            <a:avLst/>
          </a:prstGeom>
          <a:noFill/>
        </p:spPr>
        <p:txBody>
          <a:bodyPr wrap="square" rtlCol="0">
            <a:spAutoFit/>
          </a:bodyPr>
          <a:lstStyle/>
          <a:p>
            <a:pPr algn="ctr">
              <a:lnSpc>
                <a:spcPct val="120000"/>
              </a:lnSpc>
            </a:pPr>
            <a:r>
              <a:rPr lang="zh-TW" altLang="en-US" sz="2400" b="1" dirty="0" smtClean="0">
                <a:solidFill>
                  <a:srgbClr val="0000CC"/>
                </a:solidFill>
                <a:latin typeface="Times New Roman" pitchFamily="18" charset="0"/>
                <a:ea typeface="DFKai-SB" pitchFamily="65" charset="-120"/>
                <a:cs typeface="Times New Roman" pitchFamily="18" charset="0"/>
              </a:rPr>
              <a:t>非發光用途的</a:t>
            </a:r>
            <a:endParaRPr lang="en-US" altLang="zh-TW" sz="2400" b="1" dirty="0" smtClean="0">
              <a:solidFill>
                <a:srgbClr val="0000CC"/>
              </a:solidFill>
              <a:latin typeface="Times New Roman" pitchFamily="18" charset="0"/>
              <a:ea typeface="DFKai-SB" pitchFamily="65" charset="-120"/>
              <a:cs typeface="Times New Roman" pitchFamily="18" charset="0"/>
            </a:endParaRPr>
          </a:p>
          <a:p>
            <a:pPr algn="ctr">
              <a:lnSpc>
                <a:spcPct val="120000"/>
              </a:lnSpc>
            </a:pPr>
            <a:r>
              <a:rPr lang="zh-TW" altLang="en-US" sz="2400" b="1" dirty="0" smtClean="0">
                <a:solidFill>
                  <a:srgbClr val="0000CC"/>
                </a:solidFill>
                <a:latin typeface="Times New Roman" pitchFamily="18" charset="0"/>
                <a:ea typeface="DFKai-SB" pitchFamily="65" charset="-120"/>
                <a:cs typeface="Times New Roman" pitchFamily="18" charset="0"/>
              </a:rPr>
              <a:t>其他類型二極體</a:t>
            </a:r>
            <a:endParaRPr lang="en-US" altLang="zh-TW" sz="2400" b="1" dirty="0" smtClean="0">
              <a:solidFill>
                <a:srgbClr val="0000CC"/>
              </a:solidFill>
              <a:latin typeface="Times New Roman" pitchFamily="18" charset="0"/>
              <a:ea typeface="DFKai-SB" pitchFamily="65" charset="-120"/>
              <a:cs typeface="Times New Roman" pitchFamily="18" charset="0"/>
            </a:endParaRPr>
          </a:p>
          <a:p>
            <a:pPr algn="ctr">
              <a:lnSpc>
                <a:spcPct val="120000"/>
              </a:lnSpc>
            </a:pPr>
            <a:r>
              <a:rPr lang="zh-TW" altLang="en-US" sz="2200" dirty="0" smtClean="0">
                <a:latin typeface="Times New Roman" pitchFamily="18" charset="0"/>
                <a:ea typeface="DFKai-SB" pitchFamily="65" charset="-120"/>
                <a:cs typeface="Times New Roman" pitchFamily="18" charset="0"/>
              </a:rPr>
              <a:t>主要以</a:t>
            </a:r>
            <a:r>
              <a:rPr lang="zh-TW" altLang="en-US" sz="2200" b="1" dirty="0" smtClean="0">
                <a:latin typeface="Times New Roman" pitchFamily="18" charset="0"/>
                <a:ea typeface="DFKai-SB" pitchFamily="65" charset="-120"/>
                <a:cs typeface="Times New Roman" pitchFamily="18" charset="0"/>
              </a:rPr>
              <a:t>矽</a:t>
            </a:r>
            <a:r>
              <a:rPr lang="en-US" altLang="zh-TW" sz="2200" b="1" dirty="0" smtClean="0">
                <a:latin typeface="Times New Roman" pitchFamily="18" charset="0"/>
                <a:ea typeface="DFKai-SB" pitchFamily="65" charset="-120"/>
                <a:cs typeface="Times New Roman" pitchFamily="18" charset="0"/>
              </a:rPr>
              <a:t>Si</a:t>
            </a:r>
            <a:r>
              <a:rPr lang="zh-TW" altLang="en-US" sz="2200" dirty="0" smtClean="0">
                <a:latin typeface="Times New Roman" pitchFamily="18" charset="0"/>
                <a:ea typeface="DFKai-SB" pitchFamily="65" charset="-120"/>
                <a:cs typeface="Times New Roman" pitchFamily="18" charset="0"/>
              </a:rPr>
              <a:t>或</a:t>
            </a:r>
            <a:r>
              <a:rPr lang="zh-TW" altLang="en-US" sz="2200" b="1" dirty="0" smtClean="0">
                <a:latin typeface="Times New Roman" pitchFamily="18" charset="0"/>
                <a:ea typeface="DFKai-SB" pitchFamily="65" charset="-120"/>
                <a:cs typeface="Times New Roman" pitchFamily="18" charset="0"/>
              </a:rPr>
              <a:t>鍺</a:t>
            </a:r>
            <a:r>
              <a:rPr lang="en-US" altLang="zh-TW" sz="2200" b="1" dirty="0" err="1" smtClean="0">
                <a:latin typeface="Times New Roman" pitchFamily="18" charset="0"/>
                <a:ea typeface="DFKai-SB" pitchFamily="65" charset="-120"/>
                <a:cs typeface="Times New Roman" pitchFamily="18" charset="0"/>
              </a:rPr>
              <a:t>Ge</a:t>
            </a:r>
            <a:r>
              <a:rPr lang="zh-TW" altLang="en-US" sz="2200" dirty="0" smtClean="0">
                <a:latin typeface="Times New Roman" pitchFamily="18" charset="0"/>
                <a:ea typeface="DFKai-SB" pitchFamily="65" charset="-120"/>
                <a:cs typeface="Times New Roman" pitchFamily="18" charset="0"/>
              </a:rPr>
              <a:t>元素為製作材料</a:t>
            </a:r>
            <a:endParaRPr lang="zh-TW" altLang="en-US" sz="2200" dirty="0">
              <a:latin typeface="Times New Roman" pitchFamily="18" charset="0"/>
              <a:ea typeface="DFKai-SB" pitchFamily="65" charset="-120"/>
              <a:cs typeface="Times New Roman" pitchFamily="18" charset="0"/>
            </a:endParaRPr>
          </a:p>
        </p:txBody>
      </p:sp>
      <p:sp>
        <p:nvSpPr>
          <p:cNvPr id="174086" name="AutoShape 6" descr="https://cdn.sparkfun.com/assets/4/4/a/5/b/5175b518ce395f2d49000000.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74088" name="AutoShape 8" descr="Real diode i-v curv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6" name="矩形 5"/>
          <p:cNvSpPr/>
          <p:nvPr/>
        </p:nvSpPr>
        <p:spPr>
          <a:xfrm>
            <a:off x="2285984" y="6072206"/>
            <a:ext cx="3857652" cy="338554"/>
          </a:xfrm>
          <a:prstGeom prst="rect">
            <a:avLst/>
          </a:prstGeom>
        </p:spPr>
        <p:txBody>
          <a:bodyPr wrap="square">
            <a:spAutoFit/>
          </a:bodyPr>
          <a:lstStyle/>
          <a:p>
            <a:r>
              <a:rPr lang="en-US" altLang="zh-TW" sz="1600" dirty="0" smtClean="0"/>
              <a:t>https://learn.sparkfun.com/tutorials/diodes</a:t>
            </a:r>
            <a:endParaRPr lang="zh-TW" altLang="en-US" sz="1600" dirty="0"/>
          </a:p>
        </p:txBody>
      </p:sp>
      <p:pic>
        <p:nvPicPr>
          <p:cNvPr id="10" name="圖片 9" descr="LED IV curves-1.png"/>
          <p:cNvPicPr>
            <a:picLocks noChangeAspect="1"/>
          </p:cNvPicPr>
          <p:nvPr/>
        </p:nvPicPr>
        <p:blipFill>
          <a:blip r:embed="rId3"/>
          <a:stretch>
            <a:fillRect/>
          </a:stretch>
        </p:blipFill>
        <p:spPr>
          <a:xfrm>
            <a:off x="1714480" y="1348468"/>
            <a:ext cx="6286544" cy="5384315"/>
          </a:xfrm>
          <a:prstGeom prst="rect">
            <a:avLst/>
          </a:prstGeom>
        </p:spPr>
      </p:pic>
      <p:sp>
        <p:nvSpPr>
          <p:cNvPr id="174090" name="AutoShape 10" descr="http://d2vlcm61l7u1fs.cloudfront.net/media%2F9ee%2F9ee45ab5-2cf1-43ed-9292-a1a7206ea86b%2FphpKb5S9Y.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9" name="矩形 8"/>
          <p:cNvSpPr/>
          <p:nvPr/>
        </p:nvSpPr>
        <p:spPr>
          <a:xfrm>
            <a:off x="2571736" y="1701217"/>
            <a:ext cx="2999637" cy="584775"/>
          </a:xfrm>
          <a:prstGeom prst="rect">
            <a:avLst/>
          </a:prstGeom>
        </p:spPr>
        <p:txBody>
          <a:bodyPr wrap="square">
            <a:spAutoFit/>
          </a:bodyPr>
          <a:lstStyle/>
          <a:p>
            <a:pPr algn="ctr"/>
            <a:r>
              <a:rPr lang="en-US" altLang="zh-TW" sz="1600" dirty="0" smtClean="0"/>
              <a:t>http://www.electronics-tutorials.ws/diode/diode_8.html</a:t>
            </a:r>
            <a:endParaRPr lang="zh-TW" altLang="en-US" sz="1600" dirty="0"/>
          </a:p>
        </p:txBody>
      </p:sp>
      <p:graphicFrame>
        <p:nvGraphicFramePr>
          <p:cNvPr id="11" name="表格 10"/>
          <p:cNvGraphicFramePr>
            <a:graphicFrameLocks noGrp="1"/>
          </p:cNvGraphicFramePr>
          <p:nvPr/>
        </p:nvGraphicFramePr>
        <p:xfrm>
          <a:off x="857223" y="1320585"/>
          <a:ext cx="7715306" cy="5494524"/>
        </p:xfrm>
        <a:graphic>
          <a:graphicData uri="http://schemas.openxmlformats.org/drawingml/2006/table">
            <a:tbl>
              <a:tblPr/>
              <a:tblGrid>
                <a:gridCol w="2649838"/>
                <a:gridCol w="1551076"/>
                <a:gridCol w="1939839"/>
                <a:gridCol w="1574553"/>
              </a:tblGrid>
              <a:tr h="602772">
                <a:tc gridSpan="4">
                  <a:txBody>
                    <a:bodyPr/>
                    <a:lstStyle/>
                    <a:p>
                      <a:pPr algn="ctr">
                        <a:lnSpc>
                          <a:spcPct val="100000"/>
                        </a:lnSpc>
                        <a:spcBef>
                          <a:spcPts val="0"/>
                        </a:spcBef>
                        <a:spcAft>
                          <a:spcPts val="0"/>
                        </a:spcAft>
                      </a:pPr>
                      <a:r>
                        <a:rPr lang="en-US" sz="2400" b="1" dirty="0" err="1" smtClean="0">
                          <a:solidFill>
                            <a:schemeClr val="bg1"/>
                          </a:solidFill>
                        </a:rPr>
                        <a:t>Typicl</a:t>
                      </a:r>
                      <a:r>
                        <a:rPr lang="en-US" sz="2400" b="1" dirty="0" smtClean="0">
                          <a:solidFill>
                            <a:schemeClr val="bg1"/>
                          </a:solidFill>
                        </a:rPr>
                        <a:t> LED Characteristics</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chemeClr val="bg1"/>
                          </a:solidFill>
                        </a:rPr>
                        <a:t>http://www.electronics-tutorials.ws/diode/diode_8.html</a:t>
                      </a:r>
                      <a:endParaRPr lang="zh-TW" altLang="en-US" sz="1400" dirty="0" smtClean="0">
                        <a:solidFill>
                          <a:schemeClr val="bg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41414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857936">
                <a:tc>
                  <a:txBody>
                    <a:bodyPr/>
                    <a:lstStyle/>
                    <a:p>
                      <a:pPr algn="ctr">
                        <a:lnSpc>
                          <a:spcPct val="100000"/>
                        </a:lnSpc>
                        <a:spcBef>
                          <a:spcPts val="0"/>
                        </a:spcBef>
                        <a:spcAft>
                          <a:spcPts val="0"/>
                        </a:spcAft>
                      </a:pPr>
                      <a:r>
                        <a:rPr lang="en-US" sz="2200" dirty="0">
                          <a:solidFill>
                            <a:schemeClr val="tx1"/>
                          </a:solidFill>
                        </a:rPr>
                        <a:t>Semiconductor</a:t>
                      </a:r>
                      <a:br>
                        <a:rPr lang="en-US" sz="2200" dirty="0">
                          <a:solidFill>
                            <a:schemeClr val="tx1"/>
                          </a:solidFill>
                        </a:rPr>
                      </a:br>
                      <a:r>
                        <a:rPr lang="en-US" sz="2200" dirty="0" smtClean="0">
                          <a:solidFill>
                            <a:schemeClr val="tx1"/>
                          </a:solidFill>
                        </a:rPr>
                        <a:t>Material</a:t>
                      </a:r>
                      <a:r>
                        <a:rPr lang="zh-TW" altLang="en-US" sz="2000" dirty="0" smtClean="0">
                          <a:solidFill>
                            <a:schemeClr val="tx1"/>
                          </a:solidFill>
                          <a:latin typeface="DFKai-SB" pitchFamily="65" charset="-120"/>
                          <a:ea typeface="DFKai-SB" pitchFamily="65" charset="-120"/>
                        </a:rPr>
                        <a:t>半導體材料</a:t>
                      </a:r>
                      <a:endParaRPr lang="en-US" sz="2000" dirty="0">
                        <a:solidFill>
                          <a:schemeClr val="tx1"/>
                        </a:solidFill>
                        <a:latin typeface="DFKai-SB" pitchFamily="65" charset="-120"/>
                        <a:ea typeface="DFKai-SB" pitchFamily="65" charset="-120"/>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D7E5F5"/>
                    </a:solidFill>
                  </a:tcPr>
                </a:tc>
                <a:tc>
                  <a:txBody>
                    <a:bodyPr/>
                    <a:lstStyle/>
                    <a:p>
                      <a:pPr algn="ctr">
                        <a:lnSpc>
                          <a:spcPct val="100000"/>
                        </a:lnSpc>
                        <a:spcBef>
                          <a:spcPts val="0"/>
                        </a:spcBef>
                        <a:spcAft>
                          <a:spcPts val="0"/>
                        </a:spcAft>
                      </a:pPr>
                      <a:r>
                        <a:rPr lang="en-US" sz="2200" dirty="0" smtClean="0">
                          <a:solidFill>
                            <a:schemeClr val="tx1"/>
                          </a:solidFill>
                        </a:rPr>
                        <a:t>Wavelength</a:t>
                      </a:r>
                    </a:p>
                    <a:p>
                      <a:pPr algn="ctr">
                        <a:lnSpc>
                          <a:spcPct val="100000"/>
                        </a:lnSpc>
                        <a:spcBef>
                          <a:spcPts val="0"/>
                        </a:spcBef>
                        <a:spcAft>
                          <a:spcPts val="0"/>
                        </a:spcAft>
                      </a:pPr>
                      <a:r>
                        <a:rPr lang="zh-TW" altLang="en-US" sz="2200" dirty="0" smtClean="0">
                          <a:solidFill>
                            <a:schemeClr val="tx1"/>
                          </a:solidFill>
                          <a:latin typeface="DFKai-SB" pitchFamily="65" charset="-120"/>
                          <a:ea typeface="DFKai-SB" pitchFamily="65" charset="-120"/>
                        </a:rPr>
                        <a:t>波長</a:t>
                      </a:r>
                      <a:endParaRPr lang="en-US" sz="2200" dirty="0">
                        <a:solidFill>
                          <a:schemeClr val="tx1"/>
                        </a:solidFill>
                        <a:latin typeface="DFKai-SB" pitchFamily="65" charset="-120"/>
                        <a:ea typeface="DFKai-SB" pitchFamily="65" charset="-120"/>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D7E5F5"/>
                    </a:solidFill>
                  </a:tcPr>
                </a:tc>
                <a:tc>
                  <a:txBody>
                    <a:bodyPr/>
                    <a:lstStyle/>
                    <a:p>
                      <a:pPr algn="ctr">
                        <a:lnSpc>
                          <a:spcPct val="100000"/>
                        </a:lnSpc>
                        <a:spcBef>
                          <a:spcPts val="0"/>
                        </a:spcBef>
                        <a:spcAft>
                          <a:spcPts val="0"/>
                        </a:spcAft>
                      </a:pPr>
                      <a:r>
                        <a:rPr lang="en-US" sz="2200" dirty="0" err="1" smtClean="0">
                          <a:solidFill>
                            <a:schemeClr val="tx1"/>
                          </a:solidFill>
                        </a:rPr>
                        <a:t>Colour</a:t>
                      </a:r>
                      <a:endParaRPr lang="en-US" sz="2200" dirty="0" smtClean="0">
                        <a:solidFill>
                          <a:schemeClr val="tx1"/>
                        </a:solidFill>
                      </a:endParaRPr>
                    </a:p>
                    <a:p>
                      <a:pPr algn="ctr">
                        <a:lnSpc>
                          <a:spcPct val="100000"/>
                        </a:lnSpc>
                        <a:spcBef>
                          <a:spcPts val="0"/>
                        </a:spcBef>
                        <a:spcAft>
                          <a:spcPts val="0"/>
                        </a:spcAft>
                      </a:pPr>
                      <a:r>
                        <a:rPr lang="zh-TW" altLang="en-US" sz="2200" dirty="0" smtClean="0">
                          <a:solidFill>
                            <a:schemeClr val="tx1"/>
                          </a:solidFill>
                          <a:latin typeface="DFKai-SB" pitchFamily="65" charset="-120"/>
                          <a:ea typeface="DFKai-SB" pitchFamily="65" charset="-120"/>
                        </a:rPr>
                        <a:t>顏色</a:t>
                      </a:r>
                      <a:endParaRPr lang="en-US" sz="2200" dirty="0">
                        <a:solidFill>
                          <a:schemeClr val="tx1"/>
                        </a:solidFill>
                        <a:latin typeface="DFKai-SB" pitchFamily="65" charset="-120"/>
                        <a:ea typeface="DFKai-SB" pitchFamily="65" charset="-120"/>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D7E5F5"/>
                    </a:solidFill>
                  </a:tcPr>
                </a:tc>
                <a:tc>
                  <a:txBody>
                    <a:bodyPr/>
                    <a:lstStyle/>
                    <a:p>
                      <a:pPr algn="ctr">
                        <a:lnSpc>
                          <a:spcPct val="100000"/>
                        </a:lnSpc>
                        <a:spcBef>
                          <a:spcPts val="0"/>
                        </a:spcBef>
                        <a:spcAft>
                          <a:spcPts val="0"/>
                        </a:spcAft>
                      </a:pPr>
                      <a:r>
                        <a:rPr lang="en-US" sz="2200" dirty="0">
                          <a:solidFill>
                            <a:schemeClr val="tx1"/>
                          </a:solidFill>
                        </a:rPr>
                        <a:t>V</a:t>
                      </a:r>
                      <a:r>
                        <a:rPr lang="en-US" sz="2200" baseline="-25000" dirty="0">
                          <a:solidFill>
                            <a:schemeClr val="tx1"/>
                          </a:solidFill>
                        </a:rPr>
                        <a:t>F</a:t>
                      </a:r>
                      <a:r>
                        <a:rPr lang="en-US" sz="2200" dirty="0">
                          <a:solidFill>
                            <a:schemeClr val="tx1"/>
                          </a:solidFill>
                        </a:rPr>
                        <a:t> </a:t>
                      </a:r>
                      <a:r>
                        <a:rPr lang="en-US" sz="2200" dirty="0" smtClean="0">
                          <a:solidFill>
                            <a:schemeClr val="tx1"/>
                          </a:solidFill>
                        </a:rPr>
                        <a:t>@20mA</a:t>
                      </a:r>
                    </a:p>
                    <a:p>
                      <a:pPr algn="ctr">
                        <a:lnSpc>
                          <a:spcPct val="100000"/>
                        </a:lnSpc>
                        <a:spcBef>
                          <a:spcPts val="0"/>
                        </a:spcBef>
                        <a:spcAft>
                          <a:spcPts val="0"/>
                        </a:spcAft>
                      </a:pPr>
                      <a:r>
                        <a:rPr lang="zh-TW" altLang="en-US" sz="2200" dirty="0" smtClean="0">
                          <a:solidFill>
                            <a:schemeClr val="tx1"/>
                          </a:solidFill>
                          <a:latin typeface="DFKai-SB" pitchFamily="65" charset="-120"/>
                          <a:ea typeface="DFKai-SB" pitchFamily="65" charset="-120"/>
                        </a:rPr>
                        <a:t>順向電壓</a:t>
                      </a:r>
                      <a:endParaRPr lang="en-US" sz="2200" dirty="0">
                        <a:solidFill>
                          <a:schemeClr val="tx1"/>
                        </a:solidFill>
                        <a:latin typeface="DFKai-SB" pitchFamily="65" charset="-120"/>
                        <a:ea typeface="DFKai-SB" pitchFamily="65" charset="-120"/>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D7E5F5"/>
                    </a:solidFill>
                  </a:tcPr>
                </a:tc>
              </a:tr>
              <a:tr h="580837">
                <a:tc>
                  <a:txBody>
                    <a:bodyPr/>
                    <a:lstStyle/>
                    <a:p>
                      <a:pPr algn="ctr">
                        <a:lnSpc>
                          <a:spcPct val="100000"/>
                        </a:lnSpc>
                        <a:spcBef>
                          <a:spcPts val="0"/>
                        </a:spcBef>
                        <a:spcAft>
                          <a:spcPts val="0"/>
                        </a:spcAft>
                      </a:pPr>
                      <a:r>
                        <a:rPr lang="en-US" sz="2400" dirty="0" err="1">
                          <a:solidFill>
                            <a:schemeClr val="tx1"/>
                          </a:solidFill>
                        </a:rPr>
                        <a:t>GaAs</a:t>
                      </a:r>
                      <a:endParaRPr lang="en-US" sz="24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00FF"/>
                    </a:solidFill>
                  </a:tcPr>
                </a:tc>
                <a:tc>
                  <a:txBody>
                    <a:bodyPr/>
                    <a:lstStyle/>
                    <a:p>
                      <a:pPr algn="ctr">
                        <a:lnSpc>
                          <a:spcPct val="100000"/>
                        </a:lnSpc>
                        <a:spcBef>
                          <a:spcPts val="0"/>
                        </a:spcBef>
                        <a:spcAft>
                          <a:spcPts val="0"/>
                        </a:spcAft>
                      </a:pPr>
                      <a:r>
                        <a:rPr lang="en-US" sz="2200" dirty="0" smtClean="0">
                          <a:solidFill>
                            <a:schemeClr val="tx1"/>
                          </a:solidFill>
                        </a:rPr>
                        <a:t>850-940 nm</a:t>
                      </a:r>
                      <a:endParaRPr lang="en-US" sz="22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00FF"/>
                    </a:solidFill>
                  </a:tcPr>
                </a:tc>
                <a:tc>
                  <a:txBody>
                    <a:bodyPr/>
                    <a:lstStyle/>
                    <a:p>
                      <a:pPr algn="ctr">
                        <a:lnSpc>
                          <a:spcPct val="100000"/>
                        </a:lnSpc>
                        <a:spcBef>
                          <a:spcPts val="0"/>
                        </a:spcBef>
                        <a:spcAft>
                          <a:spcPts val="0"/>
                        </a:spcAft>
                      </a:pPr>
                      <a:r>
                        <a:rPr lang="en-US" sz="2200" dirty="0" smtClean="0">
                          <a:solidFill>
                            <a:schemeClr val="tx1"/>
                          </a:solidFill>
                        </a:rPr>
                        <a:t>Infra-Red </a:t>
                      </a:r>
                      <a:r>
                        <a:rPr lang="zh-TW" altLang="en-US" sz="2000" dirty="0" smtClean="0">
                          <a:solidFill>
                            <a:schemeClr val="tx1"/>
                          </a:solidFill>
                          <a:latin typeface="DFKai-SB" pitchFamily="65" charset="-120"/>
                          <a:ea typeface="DFKai-SB" pitchFamily="65" charset="-120"/>
                        </a:rPr>
                        <a:t>紅外光</a:t>
                      </a:r>
                      <a:endParaRPr lang="en-US" sz="2000" dirty="0">
                        <a:solidFill>
                          <a:schemeClr val="tx1"/>
                        </a:solidFill>
                        <a:latin typeface="DFKai-SB" pitchFamily="65" charset="-120"/>
                        <a:ea typeface="DFKai-SB" pitchFamily="65" charset="-120"/>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00FF"/>
                    </a:solidFill>
                  </a:tcPr>
                </a:tc>
                <a:tc>
                  <a:txBody>
                    <a:bodyPr/>
                    <a:lstStyle/>
                    <a:p>
                      <a:pPr algn="ctr">
                        <a:lnSpc>
                          <a:spcPct val="100000"/>
                        </a:lnSpc>
                        <a:spcBef>
                          <a:spcPts val="0"/>
                        </a:spcBef>
                        <a:spcAft>
                          <a:spcPts val="0"/>
                        </a:spcAft>
                      </a:pPr>
                      <a:r>
                        <a:rPr lang="en-US" sz="2400" dirty="0" smtClean="0">
                          <a:solidFill>
                            <a:schemeClr val="tx1"/>
                          </a:solidFill>
                        </a:rPr>
                        <a:t>1.2</a:t>
                      </a:r>
                      <a:r>
                        <a:rPr lang="zh-TW" altLang="en-US" sz="2400" dirty="0" smtClean="0">
                          <a:solidFill>
                            <a:schemeClr val="tx1"/>
                          </a:solidFill>
                        </a:rPr>
                        <a:t> </a:t>
                      </a:r>
                      <a:r>
                        <a:rPr lang="en-US" altLang="zh-TW" sz="2400" dirty="0" smtClean="0">
                          <a:solidFill>
                            <a:schemeClr val="tx1"/>
                          </a:solidFill>
                        </a:rPr>
                        <a:t>V</a:t>
                      </a:r>
                      <a:endParaRPr lang="en-US" sz="24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00FF"/>
                    </a:solidFill>
                  </a:tcPr>
                </a:tc>
              </a:tr>
              <a:tr h="580837">
                <a:tc>
                  <a:txBody>
                    <a:bodyPr/>
                    <a:lstStyle/>
                    <a:p>
                      <a:pPr algn="ctr">
                        <a:lnSpc>
                          <a:spcPct val="100000"/>
                        </a:lnSpc>
                        <a:spcBef>
                          <a:spcPts val="0"/>
                        </a:spcBef>
                        <a:spcAft>
                          <a:spcPts val="0"/>
                        </a:spcAft>
                      </a:pPr>
                      <a:r>
                        <a:rPr lang="en-US" sz="2400" dirty="0" err="1">
                          <a:solidFill>
                            <a:schemeClr val="tx1"/>
                          </a:solidFill>
                        </a:rPr>
                        <a:t>GaAsP</a:t>
                      </a:r>
                      <a:endParaRPr lang="en-US" sz="24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0000"/>
                    </a:solidFill>
                  </a:tcPr>
                </a:tc>
                <a:tc>
                  <a:txBody>
                    <a:bodyPr/>
                    <a:lstStyle/>
                    <a:p>
                      <a:pPr algn="ctr">
                        <a:lnSpc>
                          <a:spcPct val="100000"/>
                        </a:lnSpc>
                        <a:spcBef>
                          <a:spcPts val="0"/>
                        </a:spcBef>
                        <a:spcAft>
                          <a:spcPts val="0"/>
                        </a:spcAft>
                      </a:pPr>
                      <a:r>
                        <a:rPr lang="en-US" sz="2200" dirty="0" smtClean="0">
                          <a:solidFill>
                            <a:schemeClr val="tx1"/>
                          </a:solidFill>
                        </a:rPr>
                        <a:t>630-660 nm</a:t>
                      </a:r>
                      <a:endParaRPr lang="en-US" sz="22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0000"/>
                    </a:solidFill>
                  </a:tcPr>
                </a:tc>
                <a:tc>
                  <a:txBody>
                    <a:bodyPr/>
                    <a:lstStyle/>
                    <a:p>
                      <a:pPr algn="ctr">
                        <a:lnSpc>
                          <a:spcPct val="100000"/>
                        </a:lnSpc>
                        <a:spcBef>
                          <a:spcPts val="0"/>
                        </a:spcBef>
                        <a:spcAft>
                          <a:spcPts val="0"/>
                        </a:spcAft>
                      </a:pPr>
                      <a:r>
                        <a:rPr lang="en-US" sz="2200" dirty="0" smtClean="0">
                          <a:solidFill>
                            <a:schemeClr val="tx1"/>
                          </a:solidFill>
                        </a:rPr>
                        <a:t>Red</a:t>
                      </a:r>
                      <a:r>
                        <a:rPr lang="zh-TW" altLang="en-US" sz="2200" dirty="0" smtClean="0">
                          <a:solidFill>
                            <a:schemeClr val="tx1"/>
                          </a:solidFill>
                        </a:rPr>
                        <a:t>  </a:t>
                      </a:r>
                      <a:r>
                        <a:rPr lang="zh-TW" altLang="en-US" sz="2200" dirty="0" smtClean="0">
                          <a:solidFill>
                            <a:schemeClr val="tx1"/>
                          </a:solidFill>
                          <a:latin typeface="DFKai-SB" pitchFamily="65" charset="-120"/>
                          <a:ea typeface="DFKai-SB" pitchFamily="65" charset="-120"/>
                        </a:rPr>
                        <a:t>紅光</a:t>
                      </a:r>
                      <a:endParaRPr lang="en-US" sz="2200" dirty="0">
                        <a:solidFill>
                          <a:schemeClr val="tx1"/>
                        </a:solidFill>
                        <a:latin typeface="DFKai-SB" pitchFamily="65" charset="-120"/>
                        <a:ea typeface="DFKai-SB" pitchFamily="65" charset="-120"/>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0000"/>
                    </a:solidFill>
                  </a:tcPr>
                </a:tc>
                <a:tc>
                  <a:txBody>
                    <a:bodyPr/>
                    <a:lstStyle/>
                    <a:p>
                      <a:pPr algn="ctr">
                        <a:lnSpc>
                          <a:spcPct val="100000"/>
                        </a:lnSpc>
                        <a:spcBef>
                          <a:spcPts val="0"/>
                        </a:spcBef>
                        <a:spcAft>
                          <a:spcPts val="0"/>
                        </a:spcAft>
                      </a:pPr>
                      <a:r>
                        <a:rPr lang="en-US" sz="2400" dirty="0" smtClean="0">
                          <a:solidFill>
                            <a:schemeClr val="tx1"/>
                          </a:solidFill>
                        </a:rPr>
                        <a:t>1.8</a:t>
                      </a:r>
                      <a:r>
                        <a:rPr lang="zh-TW" altLang="en-US" sz="2400" dirty="0" smtClean="0">
                          <a:solidFill>
                            <a:schemeClr val="tx1"/>
                          </a:solidFill>
                        </a:rPr>
                        <a:t> </a:t>
                      </a:r>
                      <a:r>
                        <a:rPr lang="en-US" altLang="zh-TW" sz="2400" dirty="0" smtClean="0">
                          <a:solidFill>
                            <a:schemeClr val="tx1"/>
                          </a:solidFill>
                        </a:rPr>
                        <a:t>V</a:t>
                      </a:r>
                      <a:endParaRPr lang="en-US" sz="24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0000"/>
                    </a:solidFill>
                  </a:tcPr>
                </a:tc>
              </a:tr>
              <a:tr h="580837">
                <a:tc>
                  <a:txBody>
                    <a:bodyPr/>
                    <a:lstStyle/>
                    <a:p>
                      <a:pPr algn="ctr">
                        <a:lnSpc>
                          <a:spcPct val="100000"/>
                        </a:lnSpc>
                        <a:spcBef>
                          <a:spcPts val="0"/>
                        </a:spcBef>
                        <a:spcAft>
                          <a:spcPts val="0"/>
                        </a:spcAft>
                      </a:pPr>
                      <a:r>
                        <a:rPr lang="en-US" sz="2400" dirty="0" err="1">
                          <a:solidFill>
                            <a:schemeClr val="tx1"/>
                          </a:solidFill>
                        </a:rPr>
                        <a:t>GaAsP</a:t>
                      </a:r>
                      <a:endParaRPr lang="en-US" sz="24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A500"/>
                    </a:solidFill>
                  </a:tcPr>
                </a:tc>
                <a:tc>
                  <a:txBody>
                    <a:bodyPr/>
                    <a:lstStyle/>
                    <a:p>
                      <a:pPr algn="ctr">
                        <a:lnSpc>
                          <a:spcPct val="100000"/>
                        </a:lnSpc>
                        <a:spcBef>
                          <a:spcPts val="0"/>
                        </a:spcBef>
                        <a:spcAft>
                          <a:spcPts val="0"/>
                        </a:spcAft>
                      </a:pPr>
                      <a:r>
                        <a:rPr lang="en-US" sz="2200" dirty="0" smtClean="0">
                          <a:solidFill>
                            <a:schemeClr val="tx1"/>
                          </a:solidFill>
                        </a:rPr>
                        <a:t>605-620 nm</a:t>
                      </a:r>
                      <a:endParaRPr lang="en-US" sz="22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A500"/>
                    </a:solidFill>
                  </a:tcPr>
                </a:tc>
                <a:tc>
                  <a:txBody>
                    <a:bodyPr/>
                    <a:lstStyle/>
                    <a:p>
                      <a:pPr algn="ctr">
                        <a:lnSpc>
                          <a:spcPct val="100000"/>
                        </a:lnSpc>
                        <a:spcBef>
                          <a:spcPts val="0"/>
                        </a:spcBef>
                        <a:spcAft>
                          <a:spcPts val="0"/>
                        </a:spcAft>
                      </a:pPr>
                      <a:r>
                        <a:rPr lang="en-US" sz="2200" dirty="0" smtClean="0">
                          <a:solidFill>
                            <a:schemeClr val="tx1"/>
                          </a:solidFill>
                        </a:rPr>
                        <a:t>Amber </a:t>
                      </a:r>
                      <a:r>
                        <a:rPr lang="zh-TW" altLang="en-US" sz="2200" dirty="0" smtClean="0">
                          <a:solidFill>
                            <a:schemeClr val="tx1"/>
                          </a:solidFill>
                          <a:latin typeface="DFKai-SB" pitchFamily="65" charset="-120"/>
                          <a:ea typeface="DFKai-SB" pitchFamily="65" charset="-120"/>
                        </a:rPr>
                        <a:t>琥播光</a:t>
                      </a:r>
                      <a:endParaRPr lang="en-US" sz="2200" dirty="0">
                        <a:solidFill>
                          <a:schemeClr val="tx1"/>
                        </a:solidFill>
                        <a:latin typeface="DFKai-SB" pitchFamily="65" charset="-120"/>
                        <a:ea typeface="DFKai-SB" pitchFamily="65" charset="-120"/>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A500"/>
                    </a:solidFill>
                  </a:tcPr>
                </a:tc>
                <a:tc>
                  <a:txBody>
                    <a:bodyPr/>
                    <a:lstStyle/>
                    <a:p>
                      <a:pPr algn="ctr">
                        <a:lnSpc>
                          <a:spcPct val="100000"/>
                        </a:lnSpc>
                        <a:spcBef>
                          <a:spcPts val="0"/>
                        </a:spcBef>
                        <a:spcAft>
                          <a:spcPts val="0"/>
                        </a:spcAft>
                      </a:pPr>
                      <a:r>
                        <a:rPr lang="en-US" sz="2400" dirty="0" smtClean="0">
                          <a:solidFill>
                            <a:schemeClr val="tx1"/>
                          </a:solidFill>
                        </a:rPr>
                        <a:t>2.0</a:t>
                      </a:r>
                      <a:r>
                        <a:rPr lang="zh-TW" altLang="en-US" sz="2400" dirty="0" smtClean="0">
                          <a:solidFill>
                            <a:schemeClr val="tx1"/>
                          </a:solidFill>
                        </a:rPr>
                        <a:t> </a:t>
                      </a:r>
                      <a:r>
                        <a:rPr lang="en-US" altLang="zh-TW" sz="2400" dirty="0" smtClean="0">
                          <a:solidFill>
                            <a:schemeClr val="tx1"/>
                          </a:solidFill>
                        </a:rPr>
                        <a:t>V</a:t>
                      </a:r>
                      <a:endParaRPr lang="en-US" sz="24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A500"/>
                    </a:solidFill>
                  </a:tcPr>
                </a:tc>
              </a:tr>
              <a:tr h="580837">
                <a:tc>
                  <a:txBody>
                    <a:bodyPr/>
                    <a:lstStyle/>
                    <a:p>
                      <a:pPr algn="ctr">
                        <a:lnSpc>
                          <a:spcPct val="100000"/>
                        </a:lnSpc>
                        <a:spcBef>
                          <a:spcPts val="0"/>
                        </a:spcBef>
                        <a:spcAft>
                          <a:spcPts val="0"/>
                        </a:spcAft>
                      </a:pPr>
                      <a:r>
                        <a:rPr lang="en-US" sz="2400" dirty="0" err="1">
                          <a:solidFill>
                            <a:schemeClr val="tx1"/>
                          </a:solidFill>
                        </a:rPr>
                        <a:t>GaAsP:N</a:t>
                      </a:r>
                      <a:endParaRPr lang="en-US" sz="24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FF00"/>
                    </a:solidFill>
                  </a:tcPr>
                </a:tc>
                <a:tc>
                  <a:txBody>
                    <a:bodyPr/>
                    <a:lstStyle/>
                    <a:p>
                      <a:pPr algn="ctr">
                        <a:lnSpc>
                          <a:spcPct val="100000"/>
                        </a:lnSpc>
                        <a:spcBef>
                          <a:spcPts val="0"/>
                        </a:spcBef>
                        <a:spcAft>
                          <a:spcPts val="0"/>
                        </a:spcAft>
                      </a:pPr>
                      <a:r>
                        <a:rPr lang="en-US" sz="2200" dirty="0" smtClean="0">
                          <a:solidFill>
                            <a:schemeClr val="tx1"/>
                          </a:solidFill>
                        </a:rPr>
                        <a:t>585-595 nm</a:t>
                      </a:r>
                      <a:endParaRPr lang="en-US" sz="22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FF00"/>
                    </a:solidFill>
                  </a:tcPr>
                </a:tc>
                <a:tc>
                  <a:txBody>
                    <a:bodyPr/>
                    <a:lstStyle/>
                    <a:p>
                      <a:pPr algn="ctr">
                        <a:lnSpc>
                          <a:spcPct val="100000"/>
                        </a:lnSpc>
                        <a:spcBef>
                          <a:spcPts val="0"/>
                        </a:spcBef>
                        <a:spcAft>
                          <a:spcPts val="0"/>
                        </a:spcAft>
                      </a:pPr>
                      <a:r>
                        <a:rPr lang="en-US" sz="2200" dirty="0" smtClean="0">
                          <a:solidFill>
                            <a:schemeClr val="tx1"/>
                          </a:solidFill>
                        </a:rPr>
                        <a:t>Yellow</a:t>
                      </a:r>
                      <a:r>
                        <a:rPr lang="zh-TW" altLang="en-US" sz="2200" dirty="0" smtClean="0">
                          <a:solidFill>
                            <a:schemeClr val="tx1"/>
                          </a:solidFill>
                        </a:rPr>
                        <a:t> </a:t>
                      </a:r>
                      <a:r>
                        <a:rPr lang="zh-TW" altLang="en-US" sz="2200" dirty="0" smtClean="0">
                          <a:solidFill>
                            <a:schemeClr val="tx1"/>
                          </a:solidFill>
                          <a:latin typeface="DFKai-SB" pitchFamily="65" charset="-120"/>
                          <a:ea typeface="DFKai-SB" pitchFamily="65" charset="-120"/>
                        </a:rPr>
                        <a:t>黃光</a:t>
                      </a:r>
                      <a:endParaRPr lang="en-US" sz="2200" dirty="0">
                        <a:solidFill>
                          <a:schemeClr val="tx1"/>
                        </a:solidFill>
                        <a:latin typeface="DFKai-SB" pitchFamily="65" charset="-120"/>
                        <a:ea typeface="DFKai-SB" pitchFamily="65" charset="-120"/>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FF00"/>
                    </a:solidFill>
                  </a:tcPr>
                </a:tc>
                <a:tc>
                  <a:txBody>
                    <a:bodyPr/>
                    <a:lstStyle/>
                    <a:p>
                      <a:pPr algn="ctr">
                        <a:lnSpc>
                          <a:spcPct val="100000"/>
                        </a:lnSpc>
                        <a:spcBef>
                          <a:spcPts val="0"/>
                        </a:spcBef>
                        <a:spcAft>
                          <a:spcPts val="0"/>
                        </a:spcAft>
                      </a:pPr>
                      <a:r>
                        <a:rPr lang="en-US" sz="2400" dirty="0" smtClean="0">
                          <a:solidFill>
                            <a:schemeClr val="tx1"/>
                          </a:solidFill>
                        </a:rPr>
                        <a:t>2.2</a:t>
                      </a:r>
                      <a:r>
                        <a:rPr lang="zh-TW" altLang="en-US" sz="2400" dirty="0" smtClean="0">
                          <a:solidFill>
                            <a:schemeClr val="tx1"/>
                          </a:solidFill>
                        </a:rPr>
                        <a:t> </a:t>
                      </a:r>
                      <a:r>
                        <a:rPr lang="en-US" altLang="zh-TW" sz="2400" dirty="0" smtClean="0">
                          <a:solidFill>
                            <a:schemeClr val="tx1"/>
                          </a:solidFill>
                        </a:rPr>
                        <a:t>V</a:t>
                      </a:r>
                      <a:endParaRPr lang="en-US" sz="24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FF00"/>
                    </a:solidFill>
                  </a:tcPr>
                </a:tc>
              </a:tr>
              <a:tr h="580837">
                <a:tc>
                  <a:txBody>
                    <a:bodyPr/>
                    <a:lstStyle/>
                    <a:p>
                      <a:pPr algn="ctr">
                        <a:lnSpc>
                          <a:spcPct val="100000"/>
                        </a:lnSpc>
                        <a:spcBef>
                          <a:spcPts val="0"/>
                        </a:spcBef>
                        <a:spcAft>
                          <a:spcPts val="0"/>
                        </a:spcAft>
                      </a:pPr>
                      <a:r>
                        <a:rPr lang="en-US" sz="2400" dirty="0" err="1">
                          <a:solidFill>
                            <a:srgbClr val="FFFFFF"/>
                          </a:solidFill>
                        </a:rPr>
                        <a:t>AlGaP</a:t>
                      </a:r>
                      <a:endParaRPr lang="en-US" sz="2400" dirty="0">
                        <a:solidFill>
                          <a:srgbClr val="FFFFFF"/>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008000"/>
                    </a:solidFill>
                  </a:tcPr>
                </a:tc>
                <a:tc>
                  <a:txBody>
                    <a:bodyPr/>
                    <a:lstStyle/>
                    <a:p>
                      <a:pPr algn="ctr">
                        <a:lnSpc>
                          <a:spcPct val="100000"/>
                        </a:lnSpc>
                        <a:spcBef>
                          <a:spcPts val="0"/>
                        </a:spcBef>
                        <a:spcAft>
                          <a:spcPts val="0"/>
                        </a:spcAft>
                      </a:pPr>
                      <a:r>
                        <a:rPr lang="en-US" sz="2200" dirty="0" smtClean="0">
                          <a:solidFill>
                            <a:schemeClr val="tx1"/>
                          </a:solidFill>
                        </a:rPr>
                        <a:t>550-570 nm</a:t>
                      </a:r>
                      <a:endParaRPr lang="en-US" sz="22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008000"/>
                    </a:solidFill>
                  </a:tcPr>
                </a:tc>
                <a:tc>
                  <a:txBody>
                    <a:bodyPr/>
                    <a:lstStyle/>
                    <a:p>
                      <a:pPr algn="ctr">
                        <a:lnSpc>
                          <a:spcPct val="100000"/>
                        </a:lnSpc>
                        <a:spcBef>
                          <a:spcPts val="0"/>
                        </a:spcBef>
                        <a:spcAft>
                          <a:spcPts val="0"/>
                        </a:spcAft>
                      </a:pPr>
                      <a:r>
                        <a:rPr lang="en-US" sz="2200" dirty="0" smtClean="0">
                          <a:solidFill>
                            <a:schemeClr val="tx1"/>
                          </a:solidFill>
                        </a:rPr>
                        <a:t>Green</a:t>
                      </a:r>
                      <a:r>
                        <a:rPr lang="zh-TW" altLang="en-US" sz="2200" dirty="0" smtClean="0">
                          <a:solidFill>
                            <a:schemeClr val="tx1"/>
                          </a:solidFill>
                        </a:rPr>
                        <a:t> </a:t>
                      </a:r>
                      <a:r>
                        <a:rPr lang="zh-TW" altLang="en-US" sz="2200" dirty="0" smtClean="0">
                          <a:solidFill>
                            <a:schemeClr val="tx1"/>
                          </a:solidFill>
                          <a:latin typeface="DFKai-SB" pitchFamily="65" charset="-120"/>
                          <a:ea typeface="DFKai-SB" pitchFamily="65" charset="-120"/>
                        </a:rPr>
                        <a:t>綠光</a:t>
                      </a:r>
                      <a:endParaRPr lang="en-US" sz="2200" dirty="0">
                        <a:solidFill>
                          <a:schemeClr val="tx1"/>
                        </a:solidFill>
                        <a:latin typeface="DFKai-SB" pitchFamily="65" charset="-120"/>
                        <a:ea typeface="DFKai-SB" pitchFamily="65" charset="-120"/>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008000"/>
                    </a:solidFill>
                  </a:tcPr>
                </a:tc>
                <a:tc>
                  <a:txBody>
                    <a:bodyPr/>
                    <a:lstStyle/>
                    <a:p>
                      <a:pPr algn="ctr">
                        <a:lnSpc>
                          <a:spcPct val="100000"/>
                        </a:lnSpc>
                        <a:spcBef>
                          <a:spcPts val="0"/>
                        </a:spcBef>
                        <a:spcAft>
                          <a:spcPts val="0"/>
                        </a:spcAft>
                      </a:pPr>
                      <a:r>
                        <a:rPr lang="en-US" sz="2400" dirty="0" smtClean="0">
                          <a:solidFill>
                            <a:schemeClr val="tx1"/>
                          </a:solidFill>
                        </a:rPr>
                        <a:t>3.5</a:t>
                      </a:r>
                      <a:r>
                        <a:rPr lang="zh-TW" altLang="en-US" sz="2400" baseline="0" dirty="0" smtClean="0">
                          <a:solidFill>
                            <a:schemeClr val="tx1"/>
                          </a:solidFill>
                        </a:rPr>
                        <a:t> </a:t>
                      </a:r>
                      <a:r>
                        <a:rPr lang="en-US" altLang="zh-TW" sz="2400" baseline="0" dirty="0" smtClean="0">
                          <a:solidFill>
                            <a:schemeClr val="tx1"/>
                          </a:solidFill>
                        </a:rPr>
                        <a:t>V</a:t>
                      </a:r>
                      <a:endParaRPr lang="en-US" sz="24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008000"/>
                    </a:solidFill>
                  </a:tcPr>
                </a:tc>
              </a:tr>
              <a:tr h="580837">
                <a:tc>
                  <a:txBody>
                    <a:bodyPr/>
                    <a:lstStyle/>
                    <a:p>
                      <a:pPr algn="ctr">
                        <a:lnSpc>
                          <a:spcPct val="100000"/>
                        </a:lnSpc>
                        <a:spcBef>
                          <a:spcPts val="0"/>
                        </a:spcBef>
                        <a:spcAft>
                          <a:spcPts val="0"/>
                        </a:spcAft>
                      </a:pPr>
                      <a:r>
                        <a:rPr lang="en-US" sz="2400" dirty="0" err="1">
                          <a:solidFill>
                            <a:schemeClr val="bg1"/>
                          </a:solidFill>
                        </a:rPr>
                        <a:t>SiC</a:t>
                      </a:r>
                      <a:endParaRPr lang="en-US" sz="2400" dirty="0">
                        <a:solidFill>
                          <a:schemeClr val="bg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0000CD"/>
                    </a:solidFill>
                  </a:tcPr>
                </a:tc>
                <a:tc>
                  <a:txBody>
                    <a:bodyPr/>
                    <a:lstStyle/>
                    <a:p>
                      <a:pPr algn="ctr">
                        <a:lnSpc>
                          <a:spcPct val="100000"/>
                        </a:lnSpc>
                        <a:spcBef>
                          <a:spcPts val="0"/>
                        </a:spcBef>
                        <a:spcAft>
                          <a:spcPts val="0"/>
                        </a:spcAft>
                      </a:pPr>
                      <a:r>
                        <a:rPr lang="en-US" sz="2200" dirty="0" smtClean="0">
                          <a:solidFill>
                            <a:schemeClr val="bg1"/>
                          </a:solidFill>
                        </a:rPr>
                        <a:t>430-505 nm</a:t>
                      </a:r>
                      <a:endParaRPr lang="en-US" sz="2200" dirty="0">
                        <a:solidFill>
                          <a:schemeClr val="bg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0000CD"/>
                    </a:solidFill>
                  </a:tcPr>
                </a:tc>
                <a:tc>
                  <a:txBody>
                    <a:bodyPr/>
                    <a:lstStyle/>
                    <a:p>
                      <a:pPr algn="ctr">
                        <a:lnSpc>
                          <a:spcPct val="100000"/>
                        </a:lnSpc>
                        <a:spcBef>
                          <a:spcPts val="0"/>
                        </a:spcBef>
                        <a:spcAft>
                          <a:spcPts val="0"/>
                        </a:spcAft>
                      </a:pPr>
                      <a:r>
                        <a:rPr lang="en-US" sz="2200" dirty="0" smtClean="0">
                          <a:solidFill>
                            <a:schemeClr val="bg1"/>
                          </a:solidFill>
                        </a:rPr>
                        <a:t>Blue</a:t>
                      </a:r>
                      <a:r>
                        <a:rPr lang="zh-TW" altLang="en-US" sz="2200" dirty="0" smtClean="0">
                          <a:solidFill>
                            <a:schemeClr val="bg1"/>
                          </a:solidFill>
                        </a:rPr>
                        <a:t> </a:t>
                      </a:r>
                      <a:r>
                        <a:rPr lang="zh-TW" altLang="en-US" sz="2200" dirty="0" smtClean="0">
                          <a:solidFill>
                            <a:schemeClr val="bg1"/>
                          </a:solidFill>
                          <a:latin typeface="DFKai-SB" pitchFamily="65" charset="-120"/>
                          <a:ea typeface="DFKai-SB" pitchFamily="65" charset="-120"/>
                        </a:rPr>
                        <a:t>藍光</a:t>
                      </a:r>
                      <a:endParaRPr lang="en-US" sz="2200" dirty="0">
                        <a:solidFill>
                          <a:schemeClr val="bg1"/>
                        </a:solidFill>
                        <a:latin typeface="DFKai-SB" pitchFamily="65" charset="-120"/>
                        <a:ea typeface="DFKai-SB" pitchFamily="65" charset="-120"/>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0000CD"/>
                    </a:solidFill>
                  </a:tcPr>
                </a:tc>
                <a:tc>
                  <a:txBody>
                    <a:bodyPr/>
                    <a:lstStyle/>
                    <a:p>
                      <a:pPr algn="ctr">
                        <a:lnSpc>
                          <a:spcPct val="100000"/>
                        </a:lnSpc>
                        <a:spcBef>
                          <a:spcPts val="0"/>
                        </a:spcBef>
                        <a:spcAft>
                          <a:spcPts val="0"/>
                        </a:spcAft>
                      </a:pPr>
                      <a:r>
                        <a:rPr lang="en-US" sz="2400" dirty="0" smtClean="0">
                          <a:solidFill>
                            <a:schemeClr val="bg1"/>
                          </a:solidFill>
                        </a:rPr>
                        <a:t>3.6</a:t>
                      </a:r>
                      <a:r>
                        <a:rPr lang="zh-TW" altLang="en-US" sz="2400" baseline="0" dirty="0" smtClean="0">
                          <a:solidFill>
                            <a:schemeClr val="bg1"/>
                          </a:solidFill>
                        </a:rPr>
                        <a:t> </a:t>
                      </a:r>
                      <a:r>
                        <a:rPr lang="en-US" altLang="zh-TW" sz="2400" baseline="0" dirty="0" smtClean="0">
                          <a:solidFill>
                            <a:schemeClr val="bg1"/>
                          </a:solidFill>
                        </a:rPr>
                        <a:t>V</a:t>
                      </a:r>
                      <a:endParaRPr lang="en-US" sz="2400" dirty="0">
                        <a:solidFill>
                          <a:schemeClr val="bg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0000CD"/>
                    </a:solidFill>
                  </a:tcPr>
                </a:tc>
              </a:tr>
              <a:tr h="483558">
                <a:tc>
                  <a:txBody>
                    <a:bodyPr/>
                    <a:lstStyle/>
                    <a:p>
                      <a:pPr algn="ctr">
                        <a:lnSpc>
                          <a:spcPct val="100000"/>
                        </a:lnSpc>
                        <a:spcBef>
                          <a:spcPts val="0"/>
                        </a:spcBef>
                        <a:spcAft>
                          <a:spcPts val="0"/>
                        </a:spcAft>
                      </a:pPr>
                      <a:r>
                        <a:rPr lang="en-US" sz="2400" dirty="0" err="1">
                          <a:solidFill>
                            <a:schemeClr val="tx1"/>
                          </a:solidFill>
                        </a:rPr>
                        <a:t>GaInN</a:t>
                      </a:r>
                      <a:endParaRPr lang="en-US" sz="24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FFFF"/>
                    </a:solidFill>
                  </a:tcPr>
                </a:tc>
                <a:tc>
                  <a:txBody>
                    <a:bodyPr/>
                    <a:lstStyle/>
                    <a:p>
                      <a:pPr algn="ctr">
                        <a:lnSpc>
                          <a:spcPct val="100000"/>
                        </a:lnSpc>
                        <a:spcBef>
                          <a:spcPts val="0"/>
                        </a:spcBef>
                        <a:spcAft>
                          <a:spcPts val="0"/>
                        </a:spcAft>
                      </a:pPr>
                      <a:r>
                        <a:rPr lang="en-US" sz="2200" dirty="0" smtClean="0">
                          <a:solidFill>
                            <a:schemeClr val="tx1"/>
                          </a:solidFill>
                        </a:rPr>
                        <a:t>450 nm</a:t>
                      </a:r>
                      <a:endParaRPr lang="en-US" sz="22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FFFF"/>
                    </a:solidFill>
                  </a:tcPr>
                </a:tc>
                <a:tc>
                  <a:txBody>
                    <a:bodyPr/>
                    <a:lstStyle/>
                    <a:p>
                      <a:pPr algn="ctr">
                        <a:lnSpc>
                          <a:spcPct val="100000"/>
                        </a:lnSpc>
                        <a:spcBef>
                          <a:spcPts val="0"/>
                        </a:spcBef>
                        <a:spcAft>
                          <a:spcPts val="0"/>
                        </a:spcAft>
                      </a:pPr>
                      <a:r>
                        <a:rPr lang="en-US" sz="2200" dirty="0" smtClean="0">
                          <a:solidFill>
                            <a:schemeClr val="tx1"/>
                          </a:solidFill>
                        </a:rPr>
                        <a:t>White</a:t>
                      </a:r>
                      <a:r>
                        <a:rPr lang="zh-TW" altLang="en-US" sz="2200" dirty="0" smtClean="0">
                          <a:solidFill>
                            <a:schemeClr val="tx1"/>
                          </a:solidFill>
                        </a:rPr>
                        <a:t> </a:t>
                      </a:r>
                      <a:r>
                        <a:rPr lang="zh-TW" altLang="en-US" sz="2200" dirty="0" smtClean="0">
                          <a:solidFill>
                            <a:schemeClr val="tx1"/>
                          </a:solidFill>
                          <a:latin typeface="DFKai-SB" pitchFamily="65" charset="-120"/>
                          <a:ea typeface="DFKai-SB" pitchFamily="65" charset="-120"/>
                        </a:rPr>
                        <a:t>白光</a:t>
                      </a:r>
                      <a:endParaRPr lang="en-US" sz="2200" dirty="0">
                        <a:solidFill>
                          <a:schemeClr val="tx1"/>
                        </a:solidFill>
                        <a:latin typeface="DFKai-SB" pitchFamily="65" charset="-120"/>
                        <a:ea typeface="DFKai-SB" pitchFamily="65" charset="-120"/>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FFFF"/>
                    </a:solidFill>
                  </a:tcPr>
                </a:tc>
                <a:tc>
                  <a:txBody>
                    <a:bodyPr/>
                    <a:lstStyle/>
                    <a:p>
                      <a:pPr algn="ctr">
                        <a:lnSpc>
                          <a:spcPct val="100000"/>
                        </a:lnSpc>
                        <a:spcBef>
                          <a:spcPts val="0"/>
                        </a:spcBef>
                        <a:spcAft>
                          <a:spcPts val="0"/>
                        </a:spcAft>
                      </a:pPr>
                      <a:r>
                        <a:rPr lang="en-US" sz="2400" dirty="0" smtClean="0">
                          <a:solidFill>
                            <a:schemeClr val="tx1"/>
                          </a:solidFill>
                        </a:rPr>
                        <a:t>4.0</a:t>
                      </a:r>
                      <a:r>
                        <a:rPr lang="zh-TW" altLang="en-US" sz="2400" baseline="0" dirty="0" smtClean="0">
                          <a:solidFill>
                            <a:schemeClr val="tx1"/>
                          </a:solidFill>
                        </a:rPr>
                        <a:t> </a:t>
                      </a:r>
                      <a:r>
                        <a:rPr lang="en-US" altLang="zh-TW" sz="2400" baseline="0" dirty="0" smtClean="0">
                          <a:solidFill>
                            <a:schemeClr val="tx1"/>
                          </a:solidFill>
                        </a:rPr>
                        <a:t>V</a:t>
                      </a:r>
                      <a:endParaRPr lang="en-US" sz="2400" dirty="0">
                        <a:solidFill>
                          <a:schemeClr val="tx1"/>
                        </a:solidFill>
                      </a:endParaRPr>
                    </a:p>
                  </a:txBody>
                  <a:tcPr marL="22222" marR="22222" marT="44444" marB="44444" anchor="ctr">
                    <a:lnL w="6350" cap="flat" cmpd="sng" algn="ctr">
                      <a:solidFill>
                        <a:srgbClr val="414143"/>
                      </a:solidFill>
                      <a:prstDash val="solid"/>
                      <a:round/>
                      <a:headEnd type="none" w="med" len="med"/>
                      <a:tailEnd type="none" w="med" len="med"/>
                    </a:lnL>
                    <a:lnR w="6350" cap="flat" cmpd="sng" algn="ctr">
                      <a:solidFill>
                        <a:srgbClr val="414143"/>
                      </a:solidFill>
                      <a:prstDash val="solid"/>
                      <a:round/>
                      <a:headEnd type="none" w="med" len="med"/>
                      <a:tailEnd type="none" w="med" len="med"/>
                    </a:lnR>
                    <a:lnT w="6350" cap="flat" cmpd="sng" algn="ctr">
                      <a:solidFill>
                        <a:srgbClr val="414143"/>
                      </a:solidFill>
                      <a:prstDash val="solid"/>
                      <a:round/>
                      <a:headEnd type="none" w="med" len="med"/>
                      <a:tailEnd type="none" w="med" len="med"/>
                    </a:lnT>
                    <a:lnB w="6350" cap="flat" cmpd="sng" algn="ctr">
                      <a:solidFill>
                        <a:srgbClr val="414143"/>
                      </a:solidFill>
                      <a:prstDash val="solid"/>
                      <a:round/>
                      <a:headEnd type="none" w="med" len="med"/>
                      <a:tailEnd type="none" w="med" len="med"/>
                    </a:lnB>
                    <a:solidFill>
                      <a:srgbClr val="FFFFFF"/>
                    </a:solidFill>
                  </a:tcPr>
                </a:tc>
              </a:tr>
            </a:tbl>
          </a:graphicData>
        </a:graphic>
      </p:graphicFrame>
      <p:sp>
        <p:nvSpPr>
          <p:cNvPr id="174091" name="Rectangle 11"/>
          <p:cNvSpPr>
            <a:spLocks noChangeArrowheads="1"/>
          </p:cNvSpPr>
          <p:nvPr/>
        </p:nvSpPr>
        <p:spPr bwMode="auto">
          <a:xfrm>
            <a:off x="1285852" y="71438"/>
            <a:ext cx="6786610" cy="1214422"/>
          </a:xfrm>
          <a:prstGeom prst="rect">
            <a:avLst/>
          </a:prstGeom>
          <a:solidFill>
            <a:srgbClr val="D7E5F5"/>
          </a:solidFill>
          <a:ln w="9525">
            <a:solidFill>
              <a:schemeClr val="tx2">
                <a:lumMod val="60000"/>
                <a:lumOff val="40000"/>
              </a:schemeClr>
            </a:solidFill>
            <a:miter lim="800000"/>
            <a:headEnd/>
            <a:tailEnd/>
          </a:ln>
          <a:effectLst/>
          <a:scene3d>
            <a:camera prst="orthographicFront"/>
            <a:lightRig rig="threePt" dir="t"/>
          </a:scene3d>
          <a:sp3d>
            <a:bevelB prst="relaxedInset"/>
          </a:sp3d>
        </p:spPr>
        <p:txBody>
          <a:bodyPr vert="horz" wrap="square" lIns="0" tIns="190440" rIns="0" bIns="63480" numCol="1" anchor="ctr" anchorCtr="0" compatLnSpc="1">
            <a:prstTxWarp prst="textNoShape">
              <a:avLst/>
            </a:prstTxWarp>
            <a:noAutofit/>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1" lang="zh-TW" altLang="en-US" sz="3600" b="1" i="0" u="none" strike="noStrike" cap="none" normalizeH="0" baseline="0" dirty="0" smtClean="0">
                <a:ln>
                  <a:noFill/>
                </a:ln>
                <a:solidFill>
                  <a:srgbClr val="0000CC"/>
                </a:solidFill>
                <a:effectLst>
                  <a:outerShdw blurRad="38100" dist="38100" dir="2700000" algn="tl">
                    <a:srgbClr val="000000">
                      <a:alpha val="43137"/>
                    </a:srgbClr>
                  </a:outerShdw>
                </a:effectLst>
                <a:latin typeface="DFKai-SB" pitchFamily="65" charset="-120"/>
                <a:ea typeface="DFKai-SB" pitchFamily="65" charset="-120"/>
                <a:cs typeface="新細明體" pitchFamily="18" charset="-120"/>
              </a:rPr>
              <a:t>發光二極體的</a:t>
            </a:r>
            <a:r>
              <a:rPr kumimoji="1" lang="en-US" altLang="zh-TW" sz="3600" b="1" i="0" u="none" strike="noStrike" cap="none" normalizeH="0" baseline="0" dirty="0" smtClean="0">
                <a:ln>
                  <a:noFill/>
                </a:ln>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IV</a:t>
            </a:r>
            <a:r>
              <a:rPr kumimoji="1" lang="zh-TW" altLang="en-US" sz="3600" b="1" i="0" u="none" strike="noStrike" cap="none" normalizeH="0" baseline="0" dirty="0" smtClean="0">
                <a:ln>
                  <a:noFill/>
                </a:ln>
                <a:solidFill>
                  <a:srgbClr val="0000CC"/>
                </a:solidFill>
                <a:effectLst>
                  <a:outerShdw blurRad="38100" dist="38100" dir="2700000" algn="tl">
                    <a:srgbClr val="000000">
                      <a:alpha val="43137"/>
                    </a:srgbClr>
                  </a:outerShdw>
                </a:effectLst>
                <a:latin typeface="DFKai-SB" pitchFamily="65" charset="-120"/>
                <a:ea typeface="DFKai-SB" pitchFamily="65" charset="-120"/>
                <a:cs typeface="新細明體" pitchFamily="18" charset="-120"/>
              </a:rPr>
              <a:t>特性曲線和規格</a:t>
            </a:r>
            <a:endParaRPr kumimoji="1" lang="en-US" altLang="zh-TW" sz="3600" b="1" i="0" u="none" strike="noStrike" cap="none" normalizeH="0" baseline="0" dirty="0" smtClean="0">
              <a:ln>
                <a:noFill/>
              </a:ln>
              <a:solidFill>
                <a:srgbClr val="0000CC"/>
              </a:solidFill>
              <a:effectLst>
                <a:outerShdw blurRad="38100" dist="38100" dir="2700000" algn="tl">
                  <a:srgbClr val="000000">
                    <a:alpha val="43137"/>
                  </a:srgbClr>
                </a:outerShdw>
              </a:effectLst>
              <a:latin typeface="DFKai-SB" pitchFamily="65" charset="-120"/>
              <a:ea typeface="DFKai-SB" pitchFamily="65" charset="-120"/>
              <a:cs typeface="新細明體" pitchFamily="18" charset="-120"/>
            </a:endParaRPr>
          </a:p>
          <a:p>
            <a:pPr marL="0" marR="0" lvl="0" indent="0" algn="ctr" defTabSz="914400" rtl="0" eaLnBrk="1" fontAlgn="base" latinLnBrk="0" hangingPunct="1">
              <a:lnSpc>
                <a:spcPct val="100000"/>
              </a:lnSpc>
              <a:spcBef>
                <a:spcPct val="0"/>
              </a:spcBef>
              <a:buClrTx/>
              <a:buSzTx/>
              <a:buFontTx/>
              <a:buNone/>
              <a:tabLst/>
            </a:pPr>
            <a:r>
              <a:rPr kumimoji="1" lang="en-US" altLang="zh-TW" sz="2400" b="1" i="0" u="none" strike="noStrike" cap="none" normalizeH="0" dirty="0" smtClean="0">
                <a:ln>
                  <a:noFill/>
                </a:ln>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IV characteristic curves of </a:t>
            </a:r>
            <a:r>
              <a:rPr kumimoji="1" lang="zh-TW" altLang="zh-TW" sz="2400" b="1" i="0" u="none" strike="noStrike" cap="none" normalizeH="0" baseline="0" dirty="0" smtClean="0">
                <a:ln>
                  <a:noFill/>
                </a:ln>
                <a:solidFill>
                  <a:srgbClr val="0000CC"/>
                </a:solidFill>
                <a:effectLst>
                  <a:outerShdw blurRad="38100" dist="38100" dir="2700000" algn="tl">
                    <a:srgbClr val="000000">
                      <a:alpha val="43137"/>
                    </a:srgbClr>
                  </a:outerShdw>
                </a:effectLst>
                <a:latin typeface="Times New Roman" pitchFamily="18" charset="0"/>
                <a:ea typeface="Martel Sans"/>
                <a:cs typeface="Times New Roman" pitchFamily="18" charset="0"/>
              </a:rPr>
              <a:t>Light Emitting Diode</a:t>
            </a:r>
            <a:endParaRPr kumimoji="1" lang="en-US" altLang="zh-TW"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Times New Roman" pitchFamily="18" charset="0"/>
              <a:ea typeface="Martel Sans"/>
              <a:cs typeface="Times New Roman" pitchFamily="18" charset="0"/>
            </a:endParaRPr>
          </a:p>
          <a:p>
            <a:pPr marL="0" marR="0" lvl="0" indent="0" algn="ctr" defTabSz="914400" rtl="0" eaLnBrk="1" fontAlgn="base" latinLnBrk="0" hangingPunct="1">
              <a:lnSpc>
                <a:spcPct val="100000"/>
              </a:lnSpc>
              <a:spcBef>
                <a:spcPct val="0"/>
              </a:spcBef>
              <a:buClrTx/>
              <a:buSzTx/>
              <a:buFontTx/>
              <a:buNone/>
              <a:tabLst/>
            </a:pPr>
            <a:r>
              <a:rPr kumimoji="1" lang="zh-TW" altLang="zh-TW"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Times New Roman" pitchFamily="18" charset="0"/>
                <a:ea typeface="Martel Sans"/>
                <a:cs typeface="Times New Roman" pitchFamily="18" charset="0"/>
              </a:rPr>
              <a:t> </a:t>
            </a:r>
            <a:endParaRPr kumimoji="1" lang="zh-TW" altLang="zh-TW" sz="12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87624" y="0"/>
            <a:ext cx="7956376" cy="646331"/>
          </a:xfrm>
          <a:prstGeom prst="rect">
            <a:avLst/>
          </a:prstGeom>
        </p:spPr>
        <p:txBody>
          <a:bodyPr wrap="square">
            <a:spAutoFit/>
          </a:bodyPr>
          <a:lstStyle/>
          <a:p>
            <a:pPr lvl="0"/>
            <a:r>
              <a:rPr lang="en-US" altLang="zh-TW" sz="3600" b="1" dirty="0" smtClean="0">
                <a:solidFill>
                  <a:srgbClr val="0000CC"/>
                </a:solidFill>
                <a:latin typeface="Times New Roman" panose="02020603050405020304" pitchFamily="18" charset="0"/>
                <a:cs typeface="Times New Roman" panose="02020603050405020304" pitchFamily="18" charset="0"/>
              </a:rPr>
              <a:t>(60</a:t>
            </a:r>
            <a:r>
              <a:rPr lang="en-US" altLang="zh-TW" sz="3600" b="1" dirty="0">
                <a:solidFill>
                  <a:srgbClr val="0000CC"/>
                </a:solidFill>
                <a:latin typeface="Times New Roman" panose="02020603050405020304" pitchFamily="18" charset="0"/>
                <a:cs typeface="Times New Roman" panose="02020603050405020304" pitchFamily="18" charset="0"/>
              </a:rPr>
              <a:t>) </a:t>
            </a:r>
            <a:r>
              <a:rPr lang="en-US" altLang="zh-TW" sz="3600" b="1" dirty="0" smtClean="0">
                <a:solidFill>
                  <a:srgbClr val="0000CC"/>
                </a:solidFill>
                <a:latin typeface="Times New Roman" pitchFamily="18" charset="0"/>
                <a:ea typeface="DFKai-SB" pitchFamily="65" charset="-120"/>
                <a:cs typeface="Times New Roman" pitchFamily="18" charset="0"/>
              </a:rPr>
              <a:t>LED</a:t>
            </a:r>
            <a:r>
              <a:rPr lang="zh-TW" altLang="en-US" sz="3600" b="1" dirty="0" smtClean="0">
                <a:solidFill>
                  <a:srgbClr val="0000CC"/>
                </a:solidFill>
                <a:latin typeface="Times New Roman" pitchFamily="18" charset="0"/>
                <a:ea typeface="DFKai-SB" pitchFamily="65" charset="-120"/>
                <a:cs typeface="Times New Roman" pitchFamily="18" charset="0"/>
              </a:rPr>
              <a:t>併聯組合</a:t>
            </a:r>
            <a:r>
              <a:rPr lang="en-US" altLang="zh-TW" sz="3600" b="1" dirty="0" smtClean="0">
                <a:solidFill>
                  <a:srgbClr val="0000CC"/>
                </a:solidFill>
                <a:latin typeface="Times New Roman" pitchFamily="18" charset="0"/>
                <a:ea typeface="DFKai-SB" pitchFamily="65" charset="-120"/>
                <a:cs typeface="Times New Roman" pitchFamily="18" charset="0"/>
              </a:rPr>
              <a:t> (</a:t>
            </a:r>
            <a:r>
              <a:rPr lang="en-US" altLang="zh-TW" sz="3600" b="1" dirty="0" smtClean="0">
                <a:solidFill>
                  <a:srgbClr val="0000CC"/>
                </a:solidFill>
                <a:latin typeface="Times New Roman" panose="02020603050405020304" pitchFamily="18" charset="0"/>
                <a:cs typeface="Times New Roman" panose="02020603050405020304" pitchFamily="18" charset="0"/>
              </a:rPr>
              <a:t>LEDs Together) </a:t>
            </a:r>
            <a:r>
              <a:rPr lang="en-US" altLang="zh-TW" sz="3600" b="1" dirty="0">
                <a:solidFill>
                  <a:srgbClr val="0000CC"/>
                </a:solidFill>
                <a:latin typeface="Times New Roman" panose="02020603050405020304" pitchFamily="18" charset="0"/>
                <a:cs typeface="Times New Roman" panose="02020603050405020304" pitchFamily="18" charset="0"/>
              </a:rPr>
              <a:t>(II)</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
        <p:nvSpPr>
          <p:cNvPr id="3" name="矩形 2"/>
          <p:cNvSpPr/>
          <p:nvPr/>
        </p:nvSpPr>
        <p:spPr>
          <a:xfrm>
            <a:off x="214282" y="642918"/>
            <a:ext cx="8756098" cy="1200329"/>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tx2">
                <a:lumMod val="40000"/>
                <a:lumOff val="60000"/>
              </a:schemeClr>
            </a:solidFill>
          </a:ln>
          <a:effectLst/>
        </p:spPr>
        <p:txBody>
          <a:bodyPr wrap="square" rtlCol="0">
            <a:spAutoFit/>
          </a:bodyPr>
          <a:lstStyle/>
          <a:p>
            <a:pPr marL="285750" indent="-285750">
              <a:buSzPct val="85000"/>
            </a:pPr>
            <a:r>
              <a:rPr lang="zh-TW" altLang="en-US" sz="2400" dirty="0" smtClean="0">
                <a:latin typeface="Times New Roman" pitchFamily="18" charset="0"/>
                <a:ea typeface="DFKai-SB" pitchFamily="65" charset="-120"/>
                <a:cs typeface="Times New Roman" pitchFamily="18" charset="0"/>
              </a:rPr>
              <a:t>將電路</a:t>
            </a:r>
            <a:r>
              <a:rPr lang="en-US" altLang="zh-TW" sz="2400" dirty="0" smtClean="0">
                <a:latin typeface="Times New Roman" pitchFamily="18" charset="0"/>
                <a:ea typeface="DFKai-SB" pitchFamily="65" charset="-120"/>
                <a:cs typeface="Times New Roman" pitchFamily="18" charset="0"/>
              </a:rPr>
              <a:t>59</a:t>
            </a:r>
            <a:r>
              <a:rPr lang="zh-TW" altLang="en-US" sz="2400" dirty="0" smtClean="0">
                <a:latin typeface="Times New Roman" pitchFamily="18" charset="0"/>
                <a:ea typeface="DFKai-SB" pitchFamily="65" charset="-120"/>
                <a:cs typeface="Times New Roman" pitchFamily="18" charset="0"/>
              </a:rPr>
              <a:t>中的滑動開關</a:t>
            </a:r>
            <a:r>
              <a:rPr lang="en-US" altLang="zh-TW" sz="2400" dirty="0" smtClean="0">
                <a:latin typeface="Times New Roman" pitchFamily="18" charset="0"/>
                <a:ea typeface="DFKai-SB" pitchFamily="65" charset="-120"/>
                <a:cs typeface="Times New Roman" pitchFamily="18" charset="0"/>
              </a:rPr>
              <a:t>S1</a:t>
            </a:r>
            <a:r>
              <a:rPr lang="zh-TW" altLang="en-US" sz="2400" dirty="0" smtClean="0">
                <a:latin typeface="Times New Roman" pitchFamily="18" charset="0"/>
                <a:ea typeface="DFKai-SB" pitchFamily="65" charset="-120"/>
                <a:cs typeface="Times New Roman" pitchFamily="18" charset="0"/>
              </a:rPr>
              <a:t>往下移，使僅用到下方一組</a:t>
            </a:r>
            <a:r>
              <a:rPr lang="en-US" altLang="zh-TW" sz="2400" dirty="0" smtClean="0">
                <a:latin typeface="Times New Roman" pitchFamily="18" charset="0"/>
                <a:ea typeface="DFKai-SB" pitchFamily="65" charset="-120"/>
                <a:cs typeface="Times New Roman" pitchFamily="18" charset="0"/>
              </a:rPr>
              <a:t>3V</a:t>
            </a:r>
            <a:r>
              <a:rPr lang="zh-TW" altLang="en-US" sz="2400" dirty="0" smtClean="0">
                <a:latin typeface="Times New Roman" pitchFamily="18" charset="0"/>
                <a:ea typeface="DFKai-SB" pitchFamily="65" charset="-120"/>
                <a:cs typeface="Times New Roman" pitchFamily="18" charset="0"/>
              </a:rPr>
              <a:t>電源組。</a:t>
            </a:r>
            <a:endParaRPr lang="en-US" altLang="zh-TW" sz="2400" dirty="0" smtClean="0">
              <a:latin typeface="Times New Roman" pitchFamily="18" charset="0"/>
              <a:ea typeface="DFKai-SB" pitchFamily="65" charset="-120"/>
              <a:cs typeface="Times New Roman" pitchFamily="18" charset="0"/>
            </a:endParaRPr>
          </a:p>
          <a:p>
            <a:pPr marL="358775" indent="-266700">
              <a:buSzPct val="85000"/>
              <a:buFont typeface="+mj-lt"/>
              <a:buAutoNum type="arabicPeriod"/>
            </a:pPr>
            <a:r>
              <a:rPr lang="zh-TW" altLang="en-US" sz="2400" dirty="0" smtClean="0">
                <a:latin typeface="Times New Roman" pitchFamily="18" charset="0"/>
                <a:ea typeface="DFKai-SB" pitchFamily="65" charset="-120"/>
                <a:cs typeface="Times New Roman" pitchFamily="18" charset="0"/>
              </a:rPr>
              <a:t>比較三顆 </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 發光強度的差異，有些</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可能不會亮。</a:t>
            </a:r>
          </a:p>
          <a:p>
            <a:pPr marL="358775" indent="-266700">
              <a:buSzPct val="85000"/>
              <a:buFont typeface="+mj-lt"/>
              <a:buAutoNum type="arabicPeriod"/>
            </a:pPr>
            <a:r>
              <a:rPr lang="zh-TW" altLang="en-US" sz="2400" dirty="0" smtClean="0">
                <a:latin typeface="Times New Roman" pitchFamily="18" charset="0"/>
                <a:ea typeface="DFKai-SB" pitchFamily="65" charset="-120"/>
                <a:cs typeface="Times New Roman" pitchFamily="18" charset="0"/>
              </a:rPr>
              <a:t>移除其中任何一顆</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，比較留下的兩顆</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的亮度差異。</a:t>
            </a:r>
            <a:endParaRPr lang="en-US" altLang="zh-TW" sz="2400" dirty="0" smtClean="0">
              <a:latin typeface="Times New Roman" pitchFamily="18" charset="0"/>
              <a:ea typeface="DFKai-SB" pitchFamily="65" charset="-120"/>
              <a:cs typeface="Times New Roman" pitchFamily="18" charset="0"/>
            </a:endParaRPr>
          </a:p>
        </p:txBody>
      </p:sp>
      <p:sp>
        <p:nvSpPr>
          <p:cNvPr id="4" name="矩形 3"/>
          <p:cNvSpPr/>
          <p:nvPr/>
        </p:nvSpPr>
        <p:spPr>
          <a:xfrm>
            <a:off x="214282" y="1928802"/>
            <a:ext cx="8744523" cy="1311128"/>
          </a:xfrm>
          <a:prstGeom prst="rect">
            <a:avLst/>
          </a:prstGeom>
          <a:solidFill>
            <a:srgbClr val="FFFFCC"/>
          </a:solidFill>
          <a:ln>
            <a:solidFill>
              <a:schemeClr val="accent6">
                <a:lumMod val="75000"/>
              </a:schemeClr>
            </a:solidFill>
          </a:ln>
        </p:spPr>
        <p:txBody>
          <a:bodyPr wrap="square">
            <a:spAutoFit/>
          </a:bodyPr>
          <a:lstStyle/>
          <a:p>
            <a:pPr>
              <a:lnSpc>
                <a:spcPct val="110000"/>
              </a:lnSpc>
              <a:spcBef>
                <a:spcPts val="400"/>
              </a:spcBef>
            </a:pPr>
            <a:r>
              <a:rPr lang="zh-TW" altLang="en-US" sz="2400" dirty="0" smtClean="0">
                <a:latin typeface="Times New Roman" pitchFamily="18" charset="0"/>
                <a:ea typeface="DFKai-SB" pitchFamily="65" charset="-120"/>
                <a:cs typeface="Times New Roman" pitchFamily="18" charset="0"/>
              </a:rPr>
              <a:t>僅</a:t>
            </a:r>
            <a:r>
              <a:rPr lang="en-US" altLang="zh-TW" sz="2400" dirty="0" smtClean="0">
                <a:latin typeface="Times New Roman" pitchFamily="18" charset="0"/>
                <a:ea typeface="DFKai-SB" pitchFamily="65" charset="-120"/>
                <a:cs typeface="Times New Roman" pitchFamily="18" charset="0"/>
              </a:rPr>
              <a:t>3V</a:t>
            </a:r>
            <a:r>
              <a:rPr lang="zh-TW" altLang="en-US" sz="2400" dirty="0" smtClean="0">
                <a:latin typeface="Times New Roman" pitchFamily="18" charset="0"/>
                <a:ea typeface="DFKai-SB" pitchFamily="65" charset="-120"/>
                <a:cs typeface="Times New Roman" pitchFamily="18" charset="0"/>
              </a:rPr>
              <a:t>的定電壓源，經電阻</a:t>
            </a:r>
            <a:r>
              <a:rPr lang="en-US" altLang="zh-TW" sz="2400" dirty="0" smtClean="0">
                <a:latin typeface="Times New Roman" pitchFamily="18" charset="0"/>
                <a:ea typeface="DFKai-SB" pitchFamily="65" charset="-120"/>
                <a:cs typeface="Times New Roman" pitchFamily="18" charset="0"/>
              </a:rPr>
              <a:t>R1</a:t>
            </a:r>
            <a:r>
              <a:rPr lang="zh-TW" altLang="en-US" sz="2400" dirty="0" smtClean="0">
                <a:latin typeface="Times New Roman" pitchFamily="18" charset="0"/>
                <a:ea typeface="DFKai-SB" pitchFamily="65" charset="-120"/>
                <a:cs typeface="Times New Roman" pitchFamily="18" charset="0"/>
              </a:rPr>
              <a:t>和發光二極體分壓後，橫跨於</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並聯組的剩餘電壓僅夠使紅光</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發亮，但不足以激活其他色光的</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a:t>
            </a:r>
          </a:p>
        </p:txBody>
      </p:sp>
      <p:sp>
        <p:nvSpPr>
          <p:cNvPr id="11" name="矩形 10"/>
          <p:cNvSpPr/>
          <p:nvPr/>
        </p:nvSpPr>
        <p:spPr>
          <a:xfrm>
            <a:off x="214283" y="3305606"/>
            <a:ext cx="2786081" cy="1768689"/>
          </a:xfrm>
          <a:prstGeom prst="rect">
            <a:avLst/>
          </a:prstGeom>
          <a:solidFill>
            <a:schemeClr val="accent3">
              <a:lumMod val="20000"/>
              <a:lumOff val="80000"/>
            </a:schemeClr>
          </a:solidFill>
          <a:ln>
            <a:solidFill>
              <a:srgbClr val="00B050"/>
            </a:solidFill>
          </a:ln>
        </p:spPr>
        <p:txBody>
          <a:bodyPr wrap="square">
            <a:spAutoFit/>
          </a:bodyPr>
          <a:lstStyle/>
          <a:p>
            <a:pPr marL="266700" lvl="0" indent="-266700">
              <a:lnSpc>
                <a:spcPct val="110000"/>
              </a:lnSpc>
              <a:spcBef>
                <a:spcPts val="400"/>
              </a:spcBef>
            </a:pPr>
            <a:r>
              <a:rPr lang="zh-TW" altLang="en-US" sz="2400" dirty="0" smtClean="0">
                <a:solidFill>
                  <a:prstClr val="black"/>
                </a:solidFill>
                <a:latin typeface="Times New Roman" pitchFamily="18" charset="0"/>
                <a:ea typeface="DFKai-SB" pitchFamily="65" charset="-120"/>
                <a:cs typeface="Times New Roman" pitchFamily="18" charset="0"/>
                <a:sym typeface="Wingdings"/>
              </a:rPr>
              <a:t></a:t>
            </a:r>
            <a:r>
              <a:rPr lang="zh-TW" altLang="en-US" sz="2400" dirty="0" smtClean="0">
                <a:solidFill>
                  <a:prstClr val="black"/>
                </a:solidFill>
                <a:latin typeface="Times New Roman" pitchFamily="18" charset="0"/>
                <a:ea typeface="DFKai-SB" pitchFamily="65" charset="-120"/>
                <a:cs typeface="Times New Roman" pitchFamily="18" charset="0"/>
              </a:rPr>
              <a:t>調降電壓使</a:t>
            </a:r>
            <a:endParaRPr lang="en-US" altLang="zh-TW" sz="2400" dirty="0" smtClean="0">
              <a:solidFill>
                <a:prstClr val="black"/>
              </a:solidFill>
              <a:latin typeface="Times New Roman" pitchFamily="18" charset="0"/>
              <a:ea typeface="DFKai-SB" pitchFamily="65" charset="-120"/>
              <a:cs typeface="Times New Roman" pitchFamily="18" charset="0"/>
            </a:endParaRPr>
          </a:p>
          <a:p>
            <a:pPr marL="266700" lvl="0">
              <a:lnSpc>
                <a:spcPct val="110000"/>
              </a:lnSpc>
              <a:spcBef>
                <a:spcPts val="400"/>
              </a:spcBef>
            </a:pPr>
            <a:r>
              <a:rPr lang="zh-TW" altLang="en-US" sz="2400" dirty="0" smtClean="0">
                <a:solidFill>
                  <a:prstClr val="black"/>
                </a:solidFill>
                <a:latin typeface="Times New Roman" pitchFamily="18" charset="0"/>
                <a:ea typeface="DFKai-SB" pitchFamily="65" charset="-120"/>
                <a:cs typeface="Times New Roman" pitchFamily="18" charset="0"/>
              </a:rPr>
              <a:t>紅光</a:t>
            </a:r>
            <a:r>
              <a:rPr lang="en-US" altLang="zh-TW" sz="2400" dirty="0" smtClean="0">
                <a:solidFill>
                  <a:prstClr val="black"/>
                </a:solidFill>
                <a:latin typeface="Times New Roman" pitchFamily="18" charset="0"/>
                <a:ea typeface="DFKai-SB" pitchFamily="65" charset="-120"/>
                <a:cs typeface="Times New Roman" pitchFamily="18" charset="0"/>
              </a:rPr>
              <a:t>LED</a:t>
            </a:r>
            <a:r>
              <a:rPr lang="zh-TW" altLang="en-US" sz="2400" dirty="0" smtClean="0">
                <a:solidFill>
                  <a:prstClr val="black"/>
                </a:solidFill>
                <a:latin typeface="Times New Roman" pitchFamily="18" charset="0"/>
                <a:ea typeface="DFKai-SB" pitchFamily="65" charset="-120"/>
                <a:cs typeface="Times New Roman" pitchFamily="18" charset="0"/>
              </a:rPr>
              <a:t>強度在</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並聯組</a:t>
            </a:r>
            <a:r>
              <a:rPr lang="zh-TW" altLang="en-US" sz="2400" dirty="0" smtClean="0">
                <a:solidFill>
                  <a:prstClr val="black"/>
                </a:solidFill>
                <a:latin typeface="Times New Roman" pitchFamily="18" charset="0"/>
                <a:ea typeface="DFKai-SB" pitchFamily="65" charset="-120"/>
                <a:cs typeface="Times New Roman" pitchFamily="18" charset="0"/>
              </a:rPr>
              <a:t>更明顯地主導總亮度。</a:t>
            </a:r>
            <a:endParaRPr lang="en-US" altLang="zh-TW" sz="2400" dirty="0" smtClean="0">
              <a:solidFill>
                <a:prstClr val="black"/>
              </a:solidFill>
              <a:latin typeface="Times New Roman" pitchFamily="18" charset="0"/>
              <a:ea typeface="DFKai-SB" pitchFamily="65" charset="-120"/>
              <a:cs typeface="Times New Roman" pitchFamily="18" charset="0"/>
            </a:endParaRPr>
          </a:p>
        </p:txBody>
      </p:sp>
      <p:grpSp>
        <p:nvGrpSpPr>
          <p:cNvPr id="10" name="群組 9"/>
          <p:cNvGrpSpPr/>
          <p:nvPr/>
        </p:nvGrpSpPr>
        <p:grpSpPr>
          <a:xfrm>
            <a:off x="3214678" y="2928934"/>
            <a:ext cx="5643570" cy="3714776"/>
            <a:chOff x="2163882" y="1968400"/>
            <a:chExt cx="6906320" cy="488960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2597" t="3846"/>
            <a:stretch>
              <a:fillRect/>
            </a:stretch>
          </p:blipFill>
          <p:spPr bwMode="auto">
            <a:xfrm>
              <a:off x="2163882" y="1968400"/>
              <a:ext cx="6906320" cy="4889600"/>
            </a:xfrm>
            <a:prstGeom prst="rect">
              <a:avLst/>
            </a:prstGeom>
            <a:noFill/>
            <a:ln>
              <a:solidFill>
                <a:schemeClr val="accent6">
                  <a:lumMod val="75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21" name="Picture 1"/>
            <p:cNvPicPr>
              <a:picLocks noChangeAspect="1" noChangeArrowheads="1"/>
            </p:cNvPicPr>
            <p:nvPr/>
          </p:nvPicPr>
          <p:blipFill>
            <a:blip r:embed="rId4"/>
            <a:srcRect/>
            <a:stretch>
              <a:fillRect/>
            </a:stretch>
          </p:blipFill>
          <p:spPr bwMode="auto">
            <a:xfrm>
              <a:off x="5715008" y="2214554"/>
              <a:ext cx="1875249" cy="500066"/>
            </a:xfrm>
            <a:prstGeom prst="rect">
              <a:avLst/>
            </a:prstGeom>
            <a:noFill/>
            <a:ln w="9525">
              <a:solidFill>
                <a:schemeClr val="accent6">
                  <a:lumMod val="75000"/>
                </a:schemeClr>
              </a:solidFill>
              <a:miter lim="800000"/>
              <a:headEnd/>
              <a:tailEnd/>
            </a:ln>
            <a:effectLst/>
          </p:spPr>
        </p:pic>
        <p:sp>
          <p:nvSpPr>
            <p:cNvPr id="8" name="向下箭號 7"/>
            <p:cNvSpPr/>
            <p:nvPr/>
          </p:nvSpPr>
          <p:spPr>
            <a:xfrm>
              <a:off x="6429388" y="2571744"/>
              <a:ext cx="571504" cy="2071702"/>
            </a:xfrm>
            <a:prstGeom prst="downArrow">
              <a:avLst/>
            </a:prstGeom>
            <a:solidFill>
              <a:schemeClr val="accent4">
                <a:lumMod val="20000"/>
                <a:lumOff val="80000"/>
              </a:schemeClr>
            </a:solidFill>
            <a:ln w="25400">
              <a:solidFill>
                <a:schemeClr val="accent6">
                  <a:lumMod val="75000"/>
                </a:schemeClr>
              </a:solidFill>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
          <p:nvSpPr>
            <p:cNvPr id="9" name="乘號 8"/>
            <p:cNvSpPr/>
            <p:nvPr/>
          </p:nvSpPr>
          <p:spPr>
            <a:xfrm>
              <a:off x="6215074" y="2071678"/>
              <a:ext cx="857256" cy="785818"/>
            </a:xfrm>
            <a:prstGeom prst="mathMultiply">
              <a:avLst/>
            </a:prstGeom>
            <a:solidFill>
              <a:srgbClr val="FFFF00"/>
            </a:solidFill>
            <a:ln>
              <a:solidFill>
                <a:schemeClr val="accent6">
                  <a:lumMod val="75000"/>
                </a:schemeClr>
              </a:solidFill>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grpSp>
    </p:spTree>
    <p:extLst>
      <p:ext uri="{BB962C8B-B14F-4D97-AF65-F5344CB8AC3E}">
        <p14:creationId xmlns:p14="http://schemas.microsoft.com/office/powerpoint/2010/main" xmlns="" val="12114417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1538" y="0"/>
            <a:ext cx="7527780"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LED</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亮度控制</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(Brightness Control)</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2427" t="2035"/>
          <a:stretch>
            <a:fillRect/>
          </a:stretch>
        </p:blipFill>
        <p:spPr bwMode="auto">
          <a:xfrm>
            <a:off x="2857488" y="3065566"/>
            <a:ext cx="6143668" cy="3678226"/>
          </a:xfrm>
          <a:prstGeom prst="rect">
            <a:avLst/>
          </a:prstGeom>
          <a:noFill/>
          <a:ln>
            <a:solidFill>
              <a:srgbClr val="C00000"/>
            </a:solidFill>
            <a:prstDash val="solid"/>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142876" y="642918"/>
            <a:ext cx="8873802" cy="2308324"/>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6699FF"/>
            </a:solidFill>
          </a:ln>
          <a:effectLst/>
        </p:spPr>
        <p:txBody>
          <a:bodyPr wrap="square" rtlCol="0">
            <a:spAutoFit/>
          </a:bodyPr>
          <a:lstStyle/>
          <a:p>
            <a:pPr marL="285750" indent="-285750">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調整</a:t>
            </a:r>
            <a:r>
              <a:rPr lang="en-US" altLang="zh-TW" sz="2400" dirty="0" smtClean="0">
                <a:latin typeface="Times New Roman" pitchFamily="18" charset="0"/>
                <a:ea typeface="DFKai-SB" pitchFamily="65" charset="-120"/>
                <a:cs typeface="Times New Roman" pitchFamily="18" charset="0"/>
              </a:rPr>
              <a:t>RV</a:t>
            </a:r>
            <a:r>
              <a:rPr lang="zh-TW" altLang="en-US" sz="2400" dirty="0" smtClean="0">
                <a:latin typeface="Times New Roman" pitchFamily="18" charset="0"/>
                <a:ea typeface="DFKai-SB" pitchFamily="65" charset="-120"/>
                <a:cs typeface="Times New Roman" pitchFamily="18" charset="0"/>
              </a:rPr>
              <a:t>電阻值可改變白光</a:t>
            </a:r>
            <a:r>
              <a:rPr lang="en-US" altLang="zh-TW" sz="2400" dirty="0" smtClean="0">
                <a:latin typeface="Times New Roman" pitchFamily="18" charset="0"/>
                <a:ea typeface="DFKai-SB" pitchFamily="65" charset="-120"/>
                <a:cs typeface="Times New Roman" pitchFamily="18" charset="0"/>
              </a:rPr>
              <a:t>D6</a:t>
            </a:r>
            <a:r>
              <a:rPr lang="zh-TW" altLang="en-US" sz="2400" dirty="0" smtClean="0">
                <a:latin typeface="Times New Roman" pitchFamily="18" charset="0"/>
                <a:ea typeface="DFKai-SB" pitchFamily="65" charset="-120"/>
                <a:cs typeface="Times New Roman" pitchFamily="18" charset="0"/>
              </a:rPr>
              <a:t>的發光亮度。如需要可安裝一燈具於</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上，以利亮度變化的觀察。</a:t>
            </a:r>
            <a:endParaRPr lang="en-US" altLang="zh-TW" sz="2400" dirty="0" smtClean="0">
              <a:latin typeface="Times New Roman" pitchFamily="18" charset="0"/>
              <a:ea typeface="DFKai-SB" pitchFamily="65" charset="-120"/>
              <a:cs typeface="Times New Roman" pitchFamily="18" charset="0"/>
            </a:endParaRPr>
          </a:p>
          <a:p>
            <a:pPr marL="285750" indent="-285750">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電阻可控制電路中流通之電流的大小，電阻越大，電流越小。</a:t>
            </a:r>
            <a:endParaRPr lang="en-US" altLang="zh-TW" sz="2400" dirty="0" smtClean="0">
              <a:latin typeface="Times New Roman" pitchFamily="18" charset="0"/>
              <a:ea typeface="DFKai-SB" pitchFamily="65" charset="-120"/>
              <a:cs typeface="Times New Roman" pitchFamily="18" charset="0"/>
            </a:endParaRPr>
          </a:p>
          <a:p>
            <a:pPr marL="285750" indent="-285750">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本電路以調整電阻的方式，控制</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的發光強度，並限制電流的流通量，以使電池可以有較長久的使用壽命，並保護</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避免於被高功率之電源所損害。</a:t>
            </a:r>
          </a:p>
        </p:txBody>
      </p:sp>
      <p:sp>
        <p:nvSpPr>
          <p:cNvPr id="4" name="矩形 3"/>
          <p:cNvSpPr/>
          <p:nvPr/>
        </p:nvSpPr>
        <p:spPr>
          <a:xfrm>
            <a:off x="142844" y="3143248"/>
            <a:ext cx="2500330" cy="3277820"/>
          </a:xfrm>
          <a:prstGeom prst="rect">
            <a:avLst/>
          </a:prstGeom>
          <a:solidFill>
            <a:srgbClr val="FFFFCC"/>
          </a:solidFill>
          <a:ln>
            <a:solidFill>
              <a:srgbClr val="FFC000"/>
            </a:solidFill>
          </a:ln>
        </p:spPr>
        <p:txBody>
          <a:bodyPr wrap="square">
            <a:spAutoFit/>
          </a:bodyPr>
          <a:lstStyle/>
          <a:p>
            <a:pPr>
              <a:spcBef>
                <a:spcPts val="600"/>
              </a:spcBef>
              <a:buSzPct val="85000"/>
              <a:buBlip>
                <a:blip r:embed="rId4"/>
              </a:buBlip>
            </a:pPr>
            <a:r>
              <a:rPr lang="zh-TW" altLang="en-US" sz="2400" b="1" dirty="0" smtClean="0">
                <a:solidFill>
                  <a:srgbClr val="0000CC"/>
                </a:solidFill>
                <a:latin typeface="Times New Roman" pitchFamily="18" charset="0"/>
                <a:ea typeface="DFKai-SB" pitchFamily="65" charset="-120"/>
                <a:cs typeface="Times New Roman" pitchFamily="18" charset="0"/>
              </a:rPr>
              <a:t>什麼是電阻</a:t>
            </a:r>
            <a:r>
              <a:rPr lang="zh-TW" altLang="en-US" sz="2400" dirty="0" smtClean="0">
                <a:solidFill>
                  <a:srgbClr val="0000CC"/>
                </a:solidFill>
                <a:latin typeface="Times New Roman" pitchFamily="18" charset="0"/>
                <a:ea typeface="DFKai-SB" pitchFamily="65" charset="-120"/>
                <a:cs typeface="Times New Roman" pitchFamily="18" charset="0"/>
              </a:rPr>
              <a:t>？</a:t>
            </a:r>
            <a:endParaRPr lang="en-US" altLang="zh-TW" sz="2400" dirty="0" smtClean="0">
              <a:solidFill>
                <a:srgbClr val="0000CC"/>
              </a:solidFill>
              <a:latin typeface="Times New Roman" pitchFamily="18" charset="0"/>
              <a:ea typeface="DFKai-SB" pitchFamily="65" charset="-120"/>
              <a:cs typeface="Times New Roman" pitchFamily="18" charset="0"/>
            </a:endParaRPr>
          </a:p>
          <a:p>
            <a:pPr marL="173038">
              <a:spcBef>
                <a:spcPts val="600"/>
              </a:spcBef>
              <a:buSzPct val="85000"/>
            </a:pPr>
            <a:r>
              <a:rPr lang="zh-TW" altLang="en-US" sz="2400" dirty="0" smtClean="0">
                <a:latin typeface="Times New Roman" pitchFamily="18" charset="0"/>
                <a:ea typeface="DFKai-SB" pitchFamily="65" charset="-120"/>
                <a:cs typeface="Times New Roman" pitchFamily="18" charset="0"/>
              </a:rPr>
              <a:t>相當於電子和材料之間所產生的電性摩擦阻力。</a:t>
            </a:r>
            <a:endParaRPr lang="en-US" altLang="zh-TW" sz="2400" dirty="0" smtClean="0">
              <a:latin typeface="Times New Roman" pitchFamily="18" charset="0"/>
              <a:ea typeface="DFKai-SB" pitchFamily="65" charset="-120"/>
              <a:cs typeface="Times New Roman" pitchFamily="18" charset="0"/>
            </a:endParaRPr>
          </a:p>
          <a:p>
            <a:pPr marL="173038" indent="-173038">
              <a:spcBef>
                <a:spcPts val="600"/>
              </a:spcBef>
              <a:buSzPct val="85000"/>
              <a:buBlip>
                <a:blip r:embed="rId4"/>
              </a:buBlip>
            </a:pPr>
            <a:r>
              <a:rPr lang="zh-TW" altLang="en-US" sz="2400" b="1" dirty="0" smtClean="0">
                <a:solidFill>
                  <a:srgbClr val="0000CC"/>
                </a:solidFill>
                <a:latin typeface="Times New Roman" pitchFamily="18" charset="0"/>
                <a:ea typeface="DFKai-SB" pitchFamily="65" charset="-120"/>
                <a:cs typeface="Times New Roman" pitchFamily="18" charset="0"/>
              </a:rPr>
              <a:t>可變電阻</a:t>
            </a:r>
            <a:r>
              <a:rPr lang="en-US" altLang="zh-TW" sz="2400" b="1" dirty="0" smtClean="0">
                <a:solidFill>
                  <a:srgbClr val="0000CC"/>
                </a:solidFill>
                <a:latin typeface="Times New Roman" pitchFamily="18" charset="0"/>
                <a:ea typeface="DFKai-SB" pitchFamily="65" charset="-120"/>
                <a:cs typeface="Times New Roman" pitchFamily="18" charset="0"/>
              </a:rPr>
              <a:t>RV</a:t>
            </a:r>
            <a:r>
              <a:rPr lang="zh-TW" altLang="en-US" sz="2400" dirty="0" smtClean="0">
                <a:latin typeface="Times New Roman" pitchFamily="18" charset="0"/>
                <a:ea typeface="DFKai-SB" pitchFamily="65" charset="-120"/>
                <a:cs typeface="Times New Roman" pitchFamily="18" charset="0"/>
              </a:rPr>
              <a:t>的電阻可調範圍為</a:t>
            </a:r>
            <a:endParaRPr lang="en-US" altLang="zh-TW" sz="2400" dirty="0" smtClean="0">
              <a:latin typeface="Times New Roman" pitchFamily="18" charset="0"/>
              <a:ea typeface="DFKai-SB" pitchFamily="65" charset="-120"/>
              <a:cs typeface="Times New Roman" pitchFamily="18" charset="0"/>
            </a:endParaRPr>
          </a:p>
          <a:p>
            <a:pPr marL="173038" indent="-173038" algn="ctr">
              <a:spcBef>
                <a:spcPts val="600"/>
              </a:spcBef>
              <a:buSzPct val="85000"/>
            </a:pPr>
            <a:r>
              <a:rPr lang="en-US" altLang="zh-TW" sz="2400" dirty="0" smtClean="0">
                <a:latin typeface="Times New Roman" pitchFamily="18" charset="0"/>
                <a:ea typeface="DFKai-SB" pitchFamily="65" charset="-120"/>
                <a:cs typeface="Times New Roman" pitchFamily="18" charset="0"/>
              </a:rPr>
              <a:t>200Ω- </a:t>
            </a:r>
            <a:r>
              <a:rPr lang="el-GR" altLang="zh-TW" sz="2400" dirty="0" smtClean="0">
                <a:latin typeface="Times New Roman" pitchFamily="18" charset="0"/>
                <a:ea typeface="DFKai-SB" pitchFamily="65" charset="-120"/>
                <a:cs typeface="Times New Roman" pitchFamily="18" charset="0"/>
              </a:rPr>
              <a:t>50,000Ω (50</a:t>
            </a:r>
            <a:r>
              <a:rPr lang="en-US" altLang="zh-TW" sz="2400" dirty="0" smtClean="0">
                <a:latin typeface="Times New Roman" pitchFamily="18" charset="0"/>
                <a:ea typeface="DFKai-SB" pitchFamily="65" charset="-120"/>
                <a:cs typeface="Times New Roman" pitchFamily="18" charset="0"/>
              </a:rPr>
              <a:t>k</a:t>
            </a:r>
            <a:r>
              <a:rPr lang="el-GR" altLang="zh-TW" sz="2400" dirty="0" smtClean="0">
                <a:latin typeface="Times New Roman" pitchFamily="18" charset="0"/>
                <a:ea typeface="DFKai-SB" pitchFamily="65" charset="-120"/>
                <a:cs typeface="Times New Roman" pitchFamily="18" charset="0"/>
              </a:rPr>
              <a:t>Ω).</a:t>
            </a:r>
            <a:endParaRPr lang="zh-TW" altLang="en-US" sz="2400" dirty="0">
              <a:latin typeface="Times New Roman" pitchFamily="18" charset="0"/>
              <a:ea typeface="DFKai-SB" pitchFamily="65" charset="-120"/>
              <a:cs typeface="Times New Roman" pitchFamily="18" charset="0"/>
            </a:endParaRPr>
          </a:p>
        </p:txBody>
      </p:sp>
      <p:sp>
        <p:nvSpPr>
          <p:cNvPr id="6" name="圓角矩形 5"/>
          <p:cNvSpPr/>
          <p:nvPr/>
        </p:nvSpPr>
        <p:spPr>
          <a:xfrm>
            <a:off x="2786050" y="4143380"/>
            <a:ext cx="1643074" cy="2357454"/>
          </a:xfrm>
          <a:prstGeom prst="roundRect">
            <a:avLst/>
          </a:prstGeom>
          <a:noFill/>
          <a:ln w="31750">
            <a:solidFill>
              <a:srgbClr val="0000CC"/>
            </a:solidFill>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211441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314" name="Picture 2"/>
          <p:cNvPicPr>
            <a:picLocks noChangeAspect="1" noChangeArrowheads="1"/>
          </p:cNvPicPr>
          <p:nvPr/>
        </p:nvPicPr>
        <p:blipFill>
          <a:blip r:embed="rId2"/>
          <a:srcRect/>
          <a:stretch>
            <a:fillRect/>
          </a:stretch>
        </p:blipFill>
        <p:spPr bwMode="auto">
          <a:xfrm>
            <a:off x="1" y="0"/>
            <a:ext cx="9143999" cy="6915600"/>
          </a:xfrm>
          <a:prstGeom prst="rect">
            <a:avLst/>
          </a:prstGeom>
          <a:noFill/>
          <a:ln w="9525">
            <a:noFill/>
            <a:miter lim="800000"/>
            <a:headEnd/>
            <a:tailEnd/>
          </a:ln>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2844" y="571480"/>
            <a:ext cx="8858312" cy="2277547"/>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rtlCol="0">
            <a:spAutoFit/>
          </a:bodyPr>
          <a:lstStyle/>
          <a:p>
            <a:pPr marL="266700" indent="-266700">
              <a:lnSpc>
                <a:spcPct val="110000"/>
              </a:lnSpc>
              <a:spcBef>
                <a:spcPts val="300"/>
              </a:spcBef>
              <a:buSzPct val="85000"/>
            </a:pPr>
            <a:r>
              <a:rPr lang="en-US" altLang="zh-TW" sz="2000" dirty="0" smtClean="0">
                <a:latin typeface="Times New Roman" pitchFamily="18" charset="0"/>
                <a:ea typeface="DFKai-SB" pitchFamily="65" charset="-120"/>
                <a:cs typeface="Times New Roman" pitchFamily="18" charset="0"/>
              </a:rPr>
              <a:t>1. </a:t>
            </a:r>
            <a:r>
              <a:rPr lang="zh-TW" altLang="en-US" sz="2000" dirty="0" smtClean="0">
                <a:latin typeface="Times New Roman" pitchFamily="18" charset="0"/>
                <a:ea typeface="DFKai-SB" pitchFamily="65" charset="-120"/>
                <a:cs typeface="Times New Roman" pitchFamily="18" charset="0"/>
              </a:rPr>
              <a:t>分別以 </a:t>
            </a:r>
            <a:r>
              <a:rPr lang="en-US" altLang="zh-TW" sz="2000" dirty="0" smtClean="0">
                <a:latin typeface="Times New Roman" pitchFamily="18" charset="0"/>
                <a:ea typeface="DFKai-SB" pitchFamily="65" charset="-120"/>
                <a:cs typeface="Times New Roman" pitchFamily="18" charset="0"/>
              </a:rPr>
              <a:t>R1</a:t>
            </a:r>
            <a:r>
              <a:rPr lang="zh-TW" altLang="en-US" sz="2000" dirty="0" smtClean="0">
                <a:latin typeface="Times New Roman" pitchFamily="18" charset="0"/>
                <a:ea typeface="DFKai-SB" pitchFamily="65" charset="-120"/>
                <a:cs typeface="Times New Roman" pitchFamily="18" charset="0"/>
                <a:sym typeface="Symbol"/>
              </a:rPr>
              <a:t>，</a:t>
            </a:r>
            <a:r>
              <a:rPr lang="en-US" altLang="zh-TW" sz="2000" dirty="0" smtClean="0">
                <a:latin typeface="Times New Roman" pitchFamily="18" charset="0"/>
                <a:ea typeface="DFKai-SB" pitchFamily="65" charset="-120"/>
                <a:cs typeface="Times New Roman" pitchFamily="18" charset="0"/>
                <a:sym typeface="Symbol"/>
              </a:rPr>
              <a:t>R3 </a:t>
            </a:r>
            <a:r>
              <a:rPr lang="zh-TW" altLang="en-US" sz="2000" dirty="0" smtClean="0">
                <a:latin typeface="Times New Roman" pitchFamily="18" charset="0"/>
                <a:ea typeface="DFKai-SB" pitchFamily="65" charset="-120"/>
                <a:cs typeface="Times New Roman" pitchFamily="18" charset="0"/>
                <a:sym typeface="Symbol"/>
              </a:rPr>
              <a:t>和</a:t>
            </a:r>
            <a:r>
              <a:rPr lang="en-US" altLang="zh-TW" sz="2000" dirty="0" smtClean="0">
                <a:latin typeface="Times New Roman" pitchFamily="18" charset="0"/>
                <a:ea typeface="DFKai-SB" pitchFamily="65" charset="-120"/>
                <a:cs typeface="Times New Roman" pitchFamily="18" charset="0"/>
                <a:sym typeface="Symbol"/>
              </a:rPr>
              <a:t>R5 </a:t>
            </a:r>
            <a:r>
              <a:rPr lang="zh-TW" altLang="en-US" sz="2000" dirty="0" smtClean="0">
                <a:latin typeface="Times New Roman" pitchFamily="18" charset="0"/>
                <a:ea typeface="DFKai-SB" pitchFamily="65" charset="-120"/>
                <a:cs typeface="Times New Roman" pitchFamily="18" charset="0"/>
                <a:sym typeface="Symbol"/>
              </a:rPr>
              <a:t>取代電路</a:t>
            </a:r>
            <a:r>
              <a:rPr lang="en-US" altLang="zh-TW" sz="2000" dirty="0" smtClean="0">
                <a:latin typeface="Times New Roman" pitchFamily="18" charset="0"/>
                <a:ea typeface="DFKai-SB" pitchFamily="65" charset="-120"/>
                <a:cs typeface="Times New Roman" pitchFamily="18" charset="0"/>
                <a:sym typeface="Symbol"/>
              </a:rPr>
              <a:t>61</a:t>
            </a:r>
            <a:r>
              <a:rPr lang="zh-TW" altLang="en-US" sz="2000" dirty="0" smtClean="0">
                <a:latin typeface="Times New Roman" pitchFamily="18" charset="0"/>
                <a:ea typeface="DFKai-SB" pitchFamily="65" charset="-120"/>
                <a:cs typeface="Times New Roman" pitchFamily="18" charset="0"/>
                <a:sym typeface="Symbol"/>
              </a:rPr>
              <a:t>中</a:t>
            </a:r>
            <a:r>
              <a:rPr lang="en-US" altLang="zh-TW" sz="2000" dirty="0" smtClean="0">
                <a:latin typeface="Times New Roman" pitchFamily="18" charset="0"/>
                <a:ea typeface="DFKai-SB" pitchFamily="65" charset="-120"/>
                <a:cs typeface="Times New Roman" pitchFamily="18" charset="0"/>
                <a:sym typeface="Symbol"/>
              </a:rPr>
              <a:t>LED </a:t>
            </a:r>
            <a:r>
              <a:rPr lang="zh-TW" altLang="en-US" sz="2000" dirty="0" smtClean="0">
                <a:latin typeface="Times New Roman" pitchFamily="18" charset="0"/>
                <a:ea typeface="DFKai-SB" pitchFamily="65" charset="-120"/>
                <a:cs typeface="Times New Roman" pitchFamily="18" charset="0"/>
                <a:sym typeface="Symbol"/>
              </a:rPr>
              <a:t>極端所接的</a:t>
            </a:r>
            <a:r>
              <a:rPr lang="en-US" altLang="zh-TW" sz="2000" dirty="0" smtClean="0">
                <a:latin typeface="Times New Roman" pitchFamily="18" charset="0"/>
                <a:ea typeface="DFKai-SB" pitchFamily="65" charset="-120"/>
                <a:cs typeface="Times New Roman" pitchFamily="18" charset="0"/>
                <a:sym typeface="Symbol"/>
              </a:rPr>
              <a:t>3</a:t>
            </a:r>
            <a:r>
              <a:rPr lang="zh-TW" altLang="en-US" sz="2000" dirty="0" smtClean="0">
                <a:latin typeface="Times New Roman" pitchFamily="18" charset="0"/>
                <a:ea typeface="DFKai-SB" pitchFamily="65" charset="-120"/>
                <a:cs typeface="Times New Roman" pitchFamily="18" charset="0"/>
                <a:sym typeface="Symbol"/>
              </a:rPr>
              <a:t>端接線</a:t>
            </a:r>
            <a:r>
              <a:rPr lang="en-US" altLang="zh-TW" sz="2000" dirty="0" smtClean="0">
                <a:latin typeface="Times New Roman" pitchFamily="18" charset="0"/>
                <a:ea typeface="DFKai-SB" pitchFamily="65" charset="-120"/>
                <a:cs typeface="Times New Roman" pitchFamily="18" charset="0"/>
                <a:sym typeface="Symbol"/>
              </a:rPr>
              <a:t>(3 snap wire)</a:t>
            </a:r>
            <a:r>
              <a:rPr lang="zh-TW" altLang="en-US" sz="2000" dirty="0" smtClean="0">
                <a:latin typeface="Times New Roman" pitchFamily="18" charset="0"/>
                <a:ea typeface="DFKai-SB" pitchFamily="65" charset="-120"/>
                <a:cs typeface="Times New Roman" pitchFamily="18" charset="0"/>
                <a:sym typeface="Symbol"/>
              </a:rPr>
              <a:t>；並</a:t>
            </a:r>
            <a:r>
              <a:rPr lang="zh-TW" altLang="en-US" sz="2000" dirty="0" smtClean="0">
                <a:latin typeface="Times New Roman" pitchFamily="18" charset="0"/>
                <a:ea typeface="DFKai-SB" pitchFamily="65" charset="-120"/>
                <a:cs typeface="Times New Roman" pitchFamily="18" charset="0"/>
              </a:rPr>
              <a:t>調整</a:t>
            </a:r>
            <a:r>
              <a:rPr lang="en-US" altLang="zh-TW" sz="2000" b="1" dirty="0" smtClean="0">
                <a:latin typeface="Times New Roman" pitchFamily="18" charset="0"/>
                <a:ea typeface="DFKai-SB" pitchFamily="65" charset="-120"/>
                <a:cs typeface="Times New Roman" pitchFamily="18" charset="0"/>
              </a:rPr>
              <a:t>RV</a:t>
            </a:r>
            <a:r>
              <a:rPr lang="zh-TW" altLang="en-US" sz="2000" b="1" dirty="0" smtClean="0">
                <a:latin typeface="Times New Roman" pitchFamily="18" charset="0"/>
                <a:ea typeface="DFKai-SB" pitchFamily="65" charset="-120"/>
                <a:cs typeface="Times New Roman" pitchFamily="18" charset="0"/>
              </a:rPr>
              <a:t>電阻值</a:t>
            </a:r>
            <a:r>
              <a:rPr lang="en-US" altLang="zh-TW" sz="2000" b="1" dirty="0" smtClean="0">
                <a:latin typeface="Times New Roman" pitchFamily="18" charset="0"/>
                <a:ea typeface="DFKai-SB" pitchFamily="65" charset="-120"/>
                <a:cs typeface="Times New Roman" pitchFamily="18" charset="0"/>
              </a:rPr>
              <a:t>(0.2</a:t>
            </a:r>
            <a:r>
              <a:rPr lang="en-US" altLang="zh-TW" sz="2000" b="1" dirty="0" smtClean="0">
                <a:latin typeface="Times New Roman" pitchFamily="18" charset="0"/>
                <a:ea typeface="DFKai-SB" pitchFamily="65" charset="-120"/>
                <a:cs typeface="Times New Roman" pitchFamily="18" charset="0"/>
                <a:sym typeface="Symbol"/>
              </a:rPr>
              <a:t>-50k</a:t>
            </a:r>
            <a:r>
              <a:rPr lang="en-US" altLang="zh-TW" sz="2000" b="1" dirty="0" smtClean="0">
                <a:latin typeface="Times New Roman" pitchFamily="18" charset="0"/>
                <a:ea typeface="DFKai-SB" pitchFamily="65" charset="-120"/>
                <a:cs typeface="Times New Roman" pitchFamily="18" charset="0"/>
              </a:rPr>
              <a:t>)</a:t>
            </a:r>
            <a:r>
              <a:rPr lang="zh-TW" altLang="en-US" sz="2000" dirty="0" smtClean="0">
                <a:latin typeface="Times New Roman" pitchFamily="18" charset="0"/>
                <a:ea typeface="DFKai-SB" pitchFamily="65" charset="-120"/>
                <a:cs typeface="Times New Roman" pitchFamily="18" charset="0"/>
              </a:rPr>
              <a:t>，比較串聯這些定電阻後，</a:t>
            </a:r>
            <a:r>
              <a:rPr lang="en-US" altLang="zh-TW" sz="2000" dirty="0" smtClean="0">
                <a:latin typeface="Times New Roman" pitchFamily="18" charset="0"/>
                <a:ea typeface="DFKai-SB" pitchFamily="65" charset="-120"/>
                <a:cs typeface="Times New Roman" pitchFamily="18" charset="0"/>
              </a:rPr>
              <a:t>LED </a:t>
            </a:r>
            <a:r>
              <a:rPr lang="zh-TW" altLang="en-US" sz="2000" dirty="0" smtClean="0">
                <a:latin typeface="Times New Roman" pitchFamily="18" charset="0"/>
                <a:ea typeface="DFKai-SB" pitchFamily="65" charset="-120"/>
                <a:cs typeface="Times New Roman" pitchFamily="18" charset="0"/>
              </a:rPr>
              <a:t>的亮度變化。</a:t>
            </a:r>
            <a:endParaRPr lang="en-US" altLang="zh-TW" sz="2000" dirty="0" smtClean="0">
              <a:latin typeface="Times New Roman" pitchFamily="18" charset="0"/>
              <a:ea typeface="DFKai-SB" pitchFamily="65" charset="-120"/>
              <a:cs typeface="Times New Roman" pitchFamily="18" charset="0"/>
            </a:endParaRPr>
          </a:p>
          <a:p>
            <a:pPr marL="625475" indent="-266700">
              <a:lnSpc>
                <a:spcPct val="110000"/>
              </a:lnSpc>
              <a:spcBef>
                <a:spcPts val="300"/>
              </a:spcBef>
              <a:buSzPct val="85000"/>
              <a:buFont typeface="Wingdings" pitchFamily="2" charset="2"/>
              <a:buAutoNum type="circleNumWdWhitePlain"/>
            </a:pPr>
            <a:r>
              <a:rPr lang="zh-TW" altLang="en-US" sz="2000" b="1" dirty="0" smtClean="0">
                <a:latin typeface="Times New Roman" pitchFamily="18" charset="0"/>
                <a:ea typeface="DFKai-SB" pitchFamily="65" charset="-120"/>
                <a:cs typeface="Times New Roman" pitchFamily="18" charset="0"/>
              </a:rPr>
              <a:t>低阻</a:t>
            </a:r>
            <a:r>
              <a:rPr lang="en-US" altLang="zh-TW" sz="2000" b="1" dirty="0" smtClean="0">
                <a:latin typeface="Times New Roman" pitchFamily="18" charset="0"/>
                <a:ea typeface="DFKai-SB" pitchFamily="65" charset="-120"/>
                <a:cs typeface="Times New Roman" pitchFamily="18" charset="0"/>
              </a:rPr>
              <a:t>R1 = 100 </a:t>
            </a:r>
            <a:r>
              <a:rPr lang="en-US" altLang="zh-TW" sz="2000" b="1" dirty="0" smtClean="0">
                <a:latin typeface="Times New Roman" pitchFamily="18" charset="0"/>
                <a:ea typeface="DFKai-SB" pitchFamily="65" charset="-120"/>
                <a:cs typeface="Times New Roman" pitchFamily="18" charset="0"/>
                <a:sym typeface="Symbol"/>
              </a:rPr>
              <a:t></a:t>
            </a:r>
            <a:r>
              <a:rPr lang="zh-TW" altLang="en-US" sz="2000" b="1" dirty="0" smtClean="0">
                <a:latin typeface="Times New Roman" pitchFamily="18" charset="0"/>
                <a:ea typeface="DFKai-SB" pitchFamily="65" charset="-120"/>
                <a:cs typeface="Times New Roman" pitchFamily="18" charset="0"/>
                <a:sym typeface="Symbol"/>
              </a:rPr>
              <a:t>串聯 </a:t>
            </a:r>
            <a:r>
              <a:rPr lang="zh-TW" altLang="en-US" sz="2000" dirty="0" smtClean="0">
                <a:latin typeface="Times New Roman" pitchFamily="18" charset="0"/>
                <a:ea typeface="DFKai-SB" pitchFamily="65" charset="-120"/>
                <a:cs typeface="Times New Roman" pitchFamily="18" charset="0"/>
                <a:sym typeface="Wingdings"/>
              </a:rPr>
              <a:t></a:t>
            </a:r>
            <a:r>
              <a:rPr lang="zh-TW" altLang="en-US" sz="2000" dirty="0" smtClean="0">
                <a:latin typeface="Times New Roman" pitchFamily="18" charset="0"/>
                <a:ea typeface="DFKai-SB" pitchFamily="65" charset="-120"/>
                <a:cs typeface="Times New Roman" pitchFamily="18" charset="0"/>
                <a:sym typeface="Symbol"/>
              </a:rPr>
              <a:t>亮度主要由</a:t>
            </a:r>
            <a:r>
              <a:rPr lang="en-US" altLang="zh-TW" sz="2000" dirty="0" smtClean="0">
                <a:latin typeface="Times New Roman" pitchFamily="18" charset="0"/>
                <a:ea typeface="DFKai-SB" pitchFamily="65" charset="-120"/>
                <a:cs typeface="Times New Roman" pitchFamily="18" charset="0"/>
              </a:rPr>
              <a:t>RV</a:t>
            </a:r>
            <a:r>
              <a:rPr lang="zh-TW" altLang="en-US" sz="2000" dirty="0" smtClean="0">
                <a:latin typeface="Times New Roman" pitchFamily="18" charset="0"/>
                <a:ea typeface="DFKai-SB" pitchFamily="65" charset="-120"/>
                <a:cs typeface="Times New Roman" pitchFamily="18" charset="0"/>
              </a:rPr>
              <a:t>電阻值決定，</a:t>
            </a:r>
            <a:r>
              <a:rPr lang="en-US" altLang="zh-TW" sz="2000" dirty="0" smtClean="0">
                <a:latin typeface="Times New Roman" pitchFamily="18" charset="0"/>
                <a:ea typeface="DFKai-SB" pitchFamily="65" charset="-120"/>
                <a:cs typeface="Times New Roman" pitchFamily="18" charset="0"/>
              </a:rPr>
              <a:t>R1</a:t>
            </a:r>
            <a:r>
              <a:rPr lang="zh-TW" altLang="en-US" sz="2000" dirty="0" smtClean="0">
                <a:latin typeface="Times New Roman" pitchFamily="18" charset="0"/>
                <a:ea typeface="DFKai-SB" pitchFamily="65" charset="-120"/>
                <a:cs typeface="Times New Roman" pitchFamily="18" charset="0"/>
              </a:rPr>
              <a:t>的影響不大。</a:t>
            </a:r>
            <a:endParaRPr lang="en-US" altLang="zh-TW" sz="2000" dirty="0" smtClean="0">
              <a:latin typeface="Times New Roman" pitchFamily="18" charset="0"/>
              <a:ea typeface="DFKai-SB" pitchFamily="65" charset="-120"/>
              <a:cs typeface="Times New Roman" pitchFamily="18" charset="0"/>
              <a:sym typeface="Symbol"/>
            </a:endParaRPr>
          </a:p>
          <a:p>
            <a:pPr marL="625475" indent="-266700">
              <a:lnSpc>
                <a:spcPct val="110000"/>
              </a:lnSpc>
              <a:spcBef>
                <a:spcPts val="300"/>
              </a:spcBef>
              <a:buSzPct val="85000"/>
              <a:buFont typeface="Wingdings" pitchFamily="2" charset="2"/>
              <a:buAutoNum type="circleNumWdWhitePlain"/>
            </a:pPr>
            <a:r>
              <a:rPr lang="zh-TW" altLang="en-US" sz="2000" b="1" dirty="0" smtClean="0">
                <a:latin typeface="Times New Roman" pitchFamily="18" charset="0"/>
                <a:ea typeface="DFKai-SB" pitchFamily="65" charset="-120"/>
                <a:cs typeface="Times New Roman" pitchFamily="18" charset="0"/>
                <a:sym typeface="Symbol"/>
              </a:rPr>
              <a:t>高阻</a:t>
            </a:r>
            <a:r>
              <a:rPr lang="en-US" altLang="zh-TW" sz="2000" b="1" dirty="0" smtClean="0">
                <a:latin typeface="Times New Roman" pitchFamily="18" charset="0"/>
                <a:ea typeface="DFKai-SB" pitchFamily="65" charset="-120"/>
                <a:cs typeface="Times New Roman" pitchFamily="18" charset="0"/>
                <a:sym typeface="Symbol"/>
              </a:rPr>
              <a:t>R5 = 100 k</a:t>
            </a:r>
            <a:r>
              <a:rPr lang="zh-TW" altLang="en-US" sz="2000" b="1" dirty="0" smtClean="0">
                <a:latin typeface="Times New Roman" pitchFamily="18" charset="0"/>
                <a:ea typeface="DFKai-SB" pitchFamily="65" charset="-120"/>
                <a:cs typeface="Times New Roman" pitchFamily="18" charset="0"/>
                <a:sym typeface="Symbol"/>
              </a:rPr>
              <a:t>串聯 </a:t>
            </a:r>
            <a:r>
              <a:rPr lang="zh-TW" altLang="en-US" sz="2000" dirty="0" smtClean="0">
                <a:latin typeface="Times New Roman" pitchFamily="18" charset="0"/>
                <a:ea typeface="DFKai-SB" pitchFamily="65" charset="-120"/>
                <a:cs typeface="Times New Roman" pitchFamily="18" charset="0"/>
                <a:sym typeface="Wingdings"/>
              </a:rPr>
              <a:t></a:t>
            </a:r>
            <a:r>
              <a:rPr lang="zh-TW" altLang="en-US" sz="2000" dirty="0" smtClean="0">
                <a:latin typeface="Times New Roman" pitchFamily="18" charset="0"/>
                <a:ea typeface="DFKai-SB" pitchFamily="65" charset="-120"/>
                <a:cs typeface="Times New Roman" pitchFamily="18" charset="0"/>
                <a:sym typeface="Symbol"/>
              </a:rPr>
              <a:t>總電阻最高</a:t>
            </a:r>
            <a:r>
              <a:rPr lang="zh-TW" altLang="en-US" sz="2000" dirty="0" smtClean="0">
                <a:latin typeface="Times New Roman" pitchFamily="18" charset="0"/>
                <a:ea typeface="DFKai-SB" pitchFamily="65" charset="-120"/>
                <a:cs typeface="Times New Roman" pitchFamily="18" charset="0"/>
                <a:sym typeface="Wingdings"/>
              </a:rPr>
              <a:t></a:t>
            </a:r>
            <a:r>
              <a:rPr lang="en-US" altLang="zh-TW" sz="2000" dirty="0" smtClean="0">
                <a:latin typeface="Times New Roman" pitchFamily="18" charset="0"/>
                <a:ea typeface="DFKai-SB" pitchFamily="65" charset="-120"/>
                <a:cs typeface="Times New Roman" pitchFamily="18" charset="0"/>
              </a:rPr>
              <a:t> </a:t>
            </a:r>
            <a:r>
              <a:rPr lang="zh-TW" altLang="en-US" sz="2000" dirty="0" smtClean="0">
                <a:latin typeface="Times New Roman" pitchFamily="18" charset="0"/>
                <a:ea typeface="DFKai-SB" pitchFamily="65" charset="-120"/>
                <a:cs typeface="Times New Roman" pitchFamily="18" charset="0"/>
                <a:sym typeface="Symbol"/>
              </a:rPr>
              <a:t>電流過低</a:t>
            </a:r>
            <a:r>
              <a:rPr lang="en-US" altLang="zh-TW" sz="2000" dirty="0" smtClean="0">
                <a:latin typeface="Times New Roman" pitchFamily="18" charset="0"/>
                <a:ea typeface="DFKai-SB" pitchFamily="65" charset="-120"/>
                <a:cs typeface="Times New Roman" pitchFamily="18" charset="0"/>
                <a:sym typeface="Symbol"/>
              </a:rPr>
              <a:t>(I &lt;6x10</a:t>
            </a:r>
            <a:r>
              <a:rPr lang="en-US" altLang="zh-TW" sz="2000" baseline="30000" dirty="0" smtClean="0">
                <a:latin typeface="Times New Roman" pitchFamily="18" charset="0"/>
                <a:ea typeface="DFKai-SB" pitchFamily="65" charset="-120"/>
                <a:cs typeface="Times New Roman" pitchFamily="18" charset="0"/>
                <a:sym typeface="Symbol"/>
              </a:rPr>
              <a:t>-5</a:t>
            </a:r>
            <a:r>
              <a:rPr lang="en-US" altLang="zh-TW" sz="2000" dirty="0" smtClean="0">
                <a:latin typeface="Times New Roman" pitchFamily="18" charset="0"/>
                <a:ea typeface="DFKai-SB" pitchFamily="65" charset="-120"/>
                <a:cs typeface="Times New Roman" pitchFamily="18" charset="0"/>
                <a:sym typeface="Symbol"/>
              </a:rPr>
              <a:t>A)</a:t>
            </a:r>
            <a:r>
              <a:rPr lang="zh-TW" altLang="en-US" sz="2000" dirty="0" smtClean="0">
                <a:latin typeface="Times New Roman" pitchFamily="18" charset="0"/>
                <a:ea typeface="DFKai-SB" pitchFamily="65" charset="-120"/>
                <a:cs typeface="Times New Roman" pitchFamily="18" charset="0"/>
                <a:sym typeface="Symbol"/>
              </a:rPr>
              <a:t> </a:t>
            </a:r>
            <a:endParaRPr lang="en-US" altLang="zh-TW" sz="2000" dirty="0" smtClean="0">
              <a:latin typeface="Times New Roman" pitchFamily="18" charset="0"/>
              <a:ea typeface="DFKai-SB" pitchFamily="65" charset="-120"/>
              <a:cs typeface="Times New Roman" pitchFamily="18" charset="0"/>
              <a:sym typeface="Symbol"/>
            </a:endParaRPr>
          </a:p>
          <a:p>
            <a:pPr marL="625475" indent="92075">
              <a:lnSpc>
                <a:spcPct val="110000"/>
              </a:lnSpc>
              <a:spcBef>
                <a:spcPts val="300"/>
              </a:spcBef>
              <a:buSzPct val="85000"/>
            </a:pPr>
            <a:r>
              <a:rPr lang="zh-TW" altLang="en-US" sz="2000" dirty="0" smtClean="0">
                <a:latin typeface="Times New Roman" pitchFamily="18" charset="0"/>
                <a:ea typeface="DFKai-SB" pitchFamily="65" charset="-120"/>
                <a:cs typeface="Times New Roman" pitchFamily="18" charset="0"/>
                <a:sym typeface="Wingdings"/>
              </a:rPr>
              <a:t></a:t>
            </a:r>
            <a:r>
              <a:rPr lang="en-US" altLang="zh-TW" sz="2000" dirty="0" smtClean="0">
                <a:latin typeface="Times New Roman" pitchFamily="18" charset="0"/>
                <a:ea typeface="DFKai-SB" pitchFamily="65" charset="-120"/>
                <a:cs typeface="Times New Roman" pitchFamily="18" charset="0"/>
              </a:rPr>
              <a:t>RV</a:t>
            </a:r>
            <a:r>
              <a:rPr lang="zh-TW" altLang="en-US" sz="2000" dirty="0" smtClean="0">
                <a:latin typeface="Times New Roman" pitchFamily="18" charset="0"/>
                <a:ea typeface="DFKai-SB" pitchFamily="65" charset="-120"/>
                <a:cs typeface="Times New Roman" pitchFamily="18" charset="0"/>
              </a:rPr>
              <a:t>電阻影響有限</a:t>
            </a:r>
            <a:r>
              <a:rPr lang="zh-TW" altLang="en-US" sz="2000" dirty="0" smtClean="0">
                <a:latin typeface="Times New Roman" pitchFamily="18" charset="0"/>
                <a:ea typeface="DFKai-SB" pitchFamily="65" charset="-120"/>
                <a:cs typeface="Times New Roman" pitchFamily="18" charset="0"/>
                <a:sym typeface="Wingdings"/>
              </a:rPr>
              <a:t></a:t>
            </a:r>
            <a:r>
              <a:rPr lang="zh-TW" altLang="en-US" sz="2000" dirty="0" smtClean="0">
                <a:latin typeface="Times New Roman" pitchFamily="18" charset="0"/>
                <a:ea typeface="DFKai-SB" pitchFamily="65" charset="-120"/>
                <a:cs typeface="Times New Roman" pitchFamily="18" charset="0"/>
                <a:sym typeface="Symbol"/>
              </a:rPr>
              <a:t>亮度很弱，且變化不明顯。</a:t>
            </a:r>
            <a:endParaRPr lang="en-US" altLang="zh-TW" sz="2000" dirty="0" smtClean="0">
              <a:latin typeface="Times New Roman" pitchFamily="18" charset="0"/>
              <a:ea typeface="DFKai-SB" pitchFamily="65" charset="-120"/>
              <a:cs typeface="Times New Roman" pitchFamily="18" charset="0"/>
              <a:sym typeface="Symbol"/>
            </a:endParaRPr>
          </a:p>
          <a:p>
            <a:pPr marL="815975" indent="-457200">
              <a:lnSpc>
                <a:spcPct val="110000"/>
              </a:lnSpc>
              <a:spcBef>
                <a:spcPts val="300"/>
              </a:spcBef>
              <a:buSzPct val="85000"/>
              <a:buFont typeface="Wingdings" pitchFamily="2" charset="2"/>
              <a:buAutoNum type="circleNumWdWhitePlain" startAt="3"/>
            </a:pPr>
            <a:r>
              <a:rPr lang="en-US" altLang="zh-TW" sz="2000" b="1" dirty="0" smtClean="0">
                <a:latin typeface="Times New Roman" pitchFamily="18" charset="0"/>
                <a:ea typeface="DFKai-SB" pitchFamily="65" charset="-120"/>
                <a:cs typeface="Times New Roman" pitchFamily="18" charset="0"/>
                <a:sym typeface="Symbol"/>
              </a:rPr>
              <a:t>R3</a:t>
            </a:r>
            <a:r>
              <a:rPr lang="zh-TW" altLang="en-US" sz="2000" b="1" dirty="0" smtClean="0">
                <a:latin typeface="Times New Roman" pitchFamily="18" charset="0"/>
                <a:ea typeface="DFKai-SB" pitchFamily="65" charset="-120"/>
                <a:cs typeface="Times New Roman" pitchFamily="18" charset="0"/>
                <a:sym typeface="Symbol"/>
              </a:rPr>
              <a:t> </a:t>
            </a:r>
            <a:r>
              <a:rPr lang="en-US" altLang="zh-TW" sz="2000" b="1" dirty="0" smtClean="0">
                <a:latin typeface="Times New Roman" pitchFamily="18" charset="0"/>
                <a:ea typeface="DFKai-SB" pitchFamily="65" charset="-120"/>
                <a:cs typeface="Times New Roman" pitchFamily="18" charset="0"/>
                <a:sym typeface="Symbol"/>
              </a:rPr>
              <a:t>= 5.1 k </a:t>
            </a:r>
            <a:r>
              <a:rPr lang="zh-TW" altLang="en-US" sz="2000" b="1" dirty="0" smtClean="0">
                <a:latin typeface="Times New Roman" pitchFamily="18" charset="0"/>
                <a:ea typeface="DFKai-SB" pitchFamily="65" charset="-120"/>
                <a:cs typeface="Times New Roman" pitchFamily="18" charset="0"/>
                <a:sym typeface="Symbol"/>
              </a:rPr>
              <a:t>串聯</a:t>
            </a:r>
            <a:r>
              <a:rPr lang="zh-TW" altLang="en-US" sz="2000" dirty="0" smtClean="0">
                <a:latin typeface="Times New Roman" pitchFamily="18" charset="0"/>
                <a:ea typeface="DFKai-SB" pitchFamily="65" charset="-120"/>
                <a:cs typeface="Times New Roman" pitchFamily="18" charset="0"/>
                <a:sym typeface="Symbol"/>
              </a:rPr>
              <a:t>結果，則介於前兩者之間。</a:t>
            </a:r>
            <a:endParaRPr lang="en-US" altLang="zh-TW" sz="2000" dirty="0" smtClean="0">
              <a:latin typeface="Times New Roman" pitchFamily="18" charset="0"/>
              <a:ea typeface="DFKai-SB" pitchFamily="65" charset="-120"/>
              <a:cs typeface="Times New Roman" pitchFamily="18" charset="0"/>
              <a:sym typeface="Symbo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2427" t="2035"/>
          <a:stretch>
            <a:fillRect/>
          </a:stretch>
        </p:blipFill>
        <p:spPr bwMode="auto">
          <a:xfrm>
            <a:off x="3357554" y="2857496"/>
            <a:ext cx="5643602" cy="3786214"/>
          </a:xfrm>
          <a:prstGeom prst="rect">
            <a:avLst/>
          </a:prstGeom>
          <a:noFill/>
          <a:ln>
            <a:solidFill>
              <a:srgbClr val="C00000"/>
            </a:solidFill>
            <a:prstDash val="solid"/>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矩形 1"/>
          <p:cNvSpPr/>
          <p:nvPr/>
        </p:nvSpPr>
        <p:spPr>
          <a:xfrm>
            <a:off x="714348" y="0"/>
            <a:ext cx="8215370" cy="646331"/>
          </a:xfrm>
          <a:prstGeom prst="rect">
            <a:avLst/>
          </a:prstGeom>
        </p:spPr>
        <p:txBody>
          <a:bodyPr wrap="square">
            <a:spAutoFit/>
          </a:bodyPr>
          <a:lstStyle/>
          <a:p>
            <a:pPr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(62 &amp; 63)</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電阻</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與光源</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(Resistors &amp; LEDs)</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矩形 7"/>
          <p:cNvSpPr/>
          <p:nvPr/>
        </p:nvSpPr>
        <p:spPr>
          <a:xfrm>
            <a:off x="142844" y="2928934"/>
            <a:ext cx="3143272" cy="3216265"/>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6699FF"/>
            </a:solidFill>
          </a:ln>
          <a:effectLst/>
        </p:spPr>
        <p:txBody>
          <a:bodyPr wrap="square" rtlCol="0">
            <a:spAutoFit/>
          </a:bodyPr>
          <a:lstStyle/>
          <a:p>
            <a:pPr marL="207963" indent="-207963">
              <a:lnSpc>
                <a:spcPct val="110000"/>
              </a:lnSpc>
              <a:spcBef>
                <a:spcPts val="300"/>
              </a:spcBef>
            </a:pPr>
            <a:r>
              <a:rPr lang="en-US" altLang="zh-TW" sz="2000" dirty="0" smtClean="0">
                <a:latin typeface="Times New Roman" pitchFamily="18" charset="0"/>
                <a:ea typeface="DFKai-SB" pitchFamily="65" charset="-120"/>
                <a:cs typeface="Times New Roman" pitchFamily="18" charset="0"/>
              </a:rPr>
              <a:t>2.	</a:t>
            </a:r>
            <a:r>
              <a:rPr lang="zh-TW" altLang="en-US" sz="2000" dirty="0" smtClean="0">
                <a:latin typeface="Times New Roman" pitchFamily="18" charset="0"/>
                <a:ea typeface="DFKai-SB" pitchFamily="65" charset="-120"/>
                <a:cs typeface="Times New Roman" pitchFamily="18" charset="0"/>
              </a:rPr>
              <a:t>分別以</a:t>
            </a:r>
            <a:r>
              <a:rPr lang="zh-TW" altLang="en-US" sz="2000" b="1" dirty="0" smtClean="0">
                <a:solidFill>
                  <a:srgbClr val="C00000"/>
                </a:solidFill>
                <a:latin typeface="Times New Roman" pitchFamily="18" charset="0"/>
                <a:ea typeface="DFKai-SB" pitchFamily="65" charset="-120"/>
                <a:cs typeface="Times New Roman" pitchFamily="18" charset="0"/>
              </a:rPr>
              <a:t>紅光</a:t>
            </a:r>
            <a:r>
              <a:rPr lang="en-US" altLang="zh-TW" sz="2000" b="1" dirty="0" smtClean="0">
                <a:solidFill>
                  <a:srgbClr val="C00000"/>
                </a:solidFill>
                <a:latin typeface="Times New Roman" pitchFamily="18" charset="0"/>
                <a:ea typeface="DFKai-SB" pitchFamily="65" charset="-120"/>
                <a:cs typeface="Times New Roman" pitchFamily="18" charset="0"/>
              </a:rPr>
              <a:t>D1</a:t>
            </a:r>
            <a:r>
              <a:rPr lang="zh-TW" altLang="en-US" sz="2000" dirty="0" smtClean="0">
                <a:latin typeface="Times New Roman" pitchFamily="18" charset="0"/>
                <a:ea typeface="DFKai-SB" pitchFamily="65" charset="-120"/>
                <a:cs typeface="Times New Roman" pitchFamily="18" charset="0"/>
              </a:rPr>
              <a:t>和</a:t>
            </a:r>
            <a:r>
              <a:rPr lang="zh-TW" altLang="en-US" sz="2000" b="1" dirty="0" smtClean="0">
                <a:solidFill>
                  <a:srgbClr val="0000CC"/>
                </a:solidFill>
                <a:latin typeface="Times New Roman" pitchFamily="18" charset="0"/>
                <a:ea typeface="DFKai-SB" pitchFamily="65" charset="-120"/>
                <a:cs typeface="Times New Roman" pitchFamily="18" charset="0"/>
              </a:rPr>
              <a:t>全彩</a:t>
            </a:r>
            <a:r>
              <a:rPr lang="en-US" altLang="zh-TW" sz="2000" b="1" dirty="0" smtClean="0">
                <a:solidFill>
                  <a:srgbClr val="0000CC"/>
                </a:solidFill>
                <a:latin typeface="Times New Roman" pitchFamily="18" charset="0"/>
                <a:ea typeface="DFKai-SB" pitchFamily="65" charset="-120"/>
                <a:cs typeface="Times New Roman" pitchFamily="18" charset="0"/>
              </a:rPr>
              <a:t>D8</a:t>
            </a:r>
            <a:r>
              <a:rPr lang="zh-TW" altLang="en-US" sz="2000" b="1" dirty="0" smtClean="0">
                <a:solidFill>
                  <a:srgbClr val="0000CC"/>
                </a:solidFill>
                <a:latin typeface="Times New Roman" pitchFamily="18" charset="0"/>
                <a:ea typeface="DFKai-SB" pitchFamily="65" charset="-120"/>
                <a:cs typeface="Times New Roman" pitchFamily="18" charset="0"/>
              </a:rPr>
              <a:t> </a:t>
            </a:r>
            <a:r>
              <a:rPr lang="en-US" altLang="zh-TW" sz="2000" b="1" dirty="0" smtClean="0">
                <a:solidFill>
                  <a:srgbClr val="0000CC"/>
                </a:solidFill>
                <a:latin typeface="Times New Roman" pitchFamily="18" charset="0"/>
                <a:ea typeface="DFKai-SB" pitchFamily="65" charset="-120"/>
                <a:cs typeface="Times New Roman" pitchFamily="18" charset="0"/>
              </a:rPr>
              <a:t>LED </a:t>
            </a:r>
            <a:r>
              <a:rPr lang="zh-TW" altLang="en-US" sz="2000" dirty="0" smtClean="0">
                <a:latin typeface="Times New Roman" pitchFamily="18" charset="0"/>
                <a:ea typeface="DFKai-SB" pitchFamily="65" charset="-120"/>
                <a:cs typeface="Times New Roman" pitchFamily="18" charset="0"/>
              </a:rPr>
              <a:t>取代白光</a:t>
            </a:r>
            <a:r>
              <a:rPr lang="en-US" altLang="zh-TW" sz="2000" dirty="0" smtClean="0">
                <a:latin typeface="Times New Roman" pitchFamily="18" charset="0"/>
                <a:ea typeface="DFKai-SB" pitchFamily="65" charset="-120"/>
                <a:cs typeface="Times New Roman" pitchFamily="18" charset="0"/>
              </a:rPr>
              <a:t>D6 LED</a:t>
            </a:r>
            <a:r>
              <a:rPr lang="zh-TW" altLang="en-US" sz="2000" dirty="0" smtClean="0">
                <a:latin typeface="Times New Roman" pitchFamily="18" charset="0"/>
                <a:ea typeface="DFKai-SB" pitchFamily="65" charset="-120"/>
                <a:cs typeface="Times New Roman" pitchFamily="18" charset="0"/>
              </a:rPr>
              <a:t>；</a:t>
            </a:r>
            <a:endParaRPr lang="en-US" altLang="zh-TW" sz="2000" dirty="0" smtClean="0">
              <a:latin typeface="Times New Roman" pitchFamily="18" charset="0"/>
              <a:ea typeface="DFKai-SB" pitchFamily="65" charset="-120"/>
              <a:cs typeface="Times New Roman" pitchFamily="18" charset="0"/>
            </a:endParaRPr>
          </a:p>
          <a:p>
            <a:pPr marL="265113" indent="-265113">
              <a:lnSpc>
                <a:spcPct val="110000"/>
              </a:lnSpc>
              <a:spcBef>
                <a:spcPts val="300"/>
              </a:spcBef>
              <a:buFont typeface="Wingdings" pitchFamily="2" charset="2"/>
              <a:buAutoNum type="circleNumWdWhitePlain"/>
            </a:pPr>
            <a:r>
              <a:rPr lang="zh-TW" altLang="en-US" sz="2000" dirty="0" smtClean="0">
                <a:latin typeface="Times New Roman" pitchFamily="18" charset="0"/>
                <a:ea typeface="DFKai-SB" pitchFamily="65" charset="-120"/>
                <a:cs typeface="Times New Roman" pitchFamily="18" charset="0"/>
              </a:rPr>
              <a:t>並以</a:t>
            </a:r>
            <a:r>
              <a:rPr lang="zh-TW" altLang="en-US" sz="2000" b="1" dirty="0" smtClean="0">
                <a:latin typeface="Times New Roman" pitchFamily="18" charset="0"/>
                <a:ea typeface="DFKai-SB" pitchFamily="65" charset="-120"/>
                <a:cs typeface="Times New Roman" pitchFamily="18" charset="0"/>
              </a:rPr>
              <a:t>不同的定電阻</a:t>
            </a:r>
            <a:r>
              <a:rPr lang="en-US" altLang="zh-TW" sz="2000" b="1" dirty="0" smtClean="0">
                <a:latin typeface="Times New Roman" pitchFamily="18" charset="0"/>
                <a:ea typeface="DFKai-SB" pitchFamily="65" charset="-120"/>
                <a:cs typeface="Times New Roman" pitchFamily="18" charset="0"/>
              </a:rPr>
              <a:t>R1, </a:t>
            </a:r>
            <a:r>
              <a:rPr lang="en-US" altLang="zh-TW" sz="2000" b="1" dirty="0" smtClean="0">
                <a:latin typeface="Times New Roman" pitchFamily="18" charset="0"/>
                <a:ea typeface="DFKai-SB" pitchFamily="65" charset="-120"/>
                <a:cs typeface="Times New Roman" pitchFamily="18" charset="0"/>
                <a:sym typeface="Symbol"/>
              </a:rPr>
              <a:t>R3, R5</a:t>
            </a:r>
            <a:r>
              <a:rPr lang="zh-TW" altLang="en-US" sz="2000" dirty="0" smtClean="0">
                <a:latin typeface="Times New Roman" pitchFamily="18" charset="0"/>
                <a:ea typeface="DFKai-SB" pitchFamily="65" charset="-120"/>
                <a:cs typeface="Times New Roman" pitchFamily="18" charset="0"/>
                <a:sym typeface="Symbol"/>
              </a:rPr>
              <a:t>分別</a:t>
            </a:r>
            <a:r>
              <a:rPr lang="zh-TW" altLang="en-US" sz="2000" dirty="0" smtClean="0">
                <a:latin typeface="Times New Roman" pitchFamily="18" charset="0"/>
                <a:ea typeface="DFKai-SB" pitchFamily="65" charset="-120"/>
                <a:cs typeface="Times New Roman" pitchFamily="18" charset="0"/>
              </a:rPr>
              <a:t>串聯可變電阻</a:t>
            </a:r>
            <a:r>
              <a:rPr lang="en-US" altLang="zh-TW" sz="2000" dirty="0" smtClean="0">
                <a:latin typeface="Times New Roman" pitchFamily="18" charset="0"/>
                <a:ea typeface="DFKai-SB" pitchFamily="65" charset="-120"/>
                <a:cs typeface="Times New Roman" pitchFamily="18" charset="0"/>
              </a:rPr>
              <a:t>RV</a:t>
            </a:r>
            <a:r>
              <a:rPr lang="zh-TW" altLang="en-US" sz="2000" dirty="0" smtClean="0">
                <a:latin typeface="Times New Roman" pitchFamily="18" charset="0"/>
                <a:ea typeface="DFKai-SB" pitchFamily="65" charset="-120"/>
                <a:cs typeface="Times New Roman" pitchFamily="18" charset="0"/>
              </a:rPr>
              <a:t>。</a:t>
            </a:r>
            <a:endParaRPr lang="en-US" altLang="zh-TW" sz="2000" dirty="0" smtClean="0">
              <a:latin typeface="Times New Roman" pitchFamily="18" charset="0"/>
              <a:ea typeface="DFKai-SB" pitchFamily="65" charset="-120"/>
              <a:cs typeface="Times New Roman" pitchFamily="18" charset="0"/>
            </a:endParaRPr>
          </a:p>
          <a:p>
            <a:pPr marL="265113" indent="-265113">
              <a:lnSpc>
                <a:spcPct val="110000"/>
              </a:lnSpc>
              <a:spcBef>
                <a:spcPts val="300"/>
              </a:spcBef>
              <a:buFont typeface="Wingdings" pitchFamily="2" charset="2"/>
              <a:buAutoNum type="circleNumWdWhitePlain"/>
            </a:pPr>
            <a:r>
              <a:rPr lang="zh-TW" altLang="en-US" sz="2000" b="1" dirty="0" smtClean="0">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調變</a:t>
            </a:r>
            <a:r>
              <a:rPr lang="en-US" altLang="zh-TW" sz="2000" b="1" dirty="0" smtClean="0">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RV</a:t>
            </a:r>
            <a:r>
              <a:rPr lang="zh-TW" altLang="en-US" sz="2000" b="1" dirty="0" smtClean="0">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電阻值</a:t>
            </a:r>
            <a:r>
              <a:rPr lang="zh-TW" altLang="en-US" sz="2000" dirty="0" smtClean="0">
                <a:latin typeface="Times New Roman" pitchFamily="18" charset="0"/>
                <a:ea typeface="DFKai-SB" pitchFamily="65" charset="-120"/>
                <a:cs typeface="Times New Roman" pitchFamily="18" charset="0"/>
              </a:rPr>
              <a:t>，觀察各種組合情況下，不同</a:t>
            </a:r>
            <a:r>
              <a:rPr lang="en-US" altLang="zh-TW" sz="2000" dirty="0" smtClean="0">
                <a:latin typeface="Times New Roman" pitchFamily="18" charset="0"/>
                <a:ea typeface="DFKai-SB" pitchFamily="65" charset="-120"/>
                <a:cs typeface="Times New Roman" pitchFamily="18" charset="0"/>
              </a:rPr>
              <a:t>LED</a:t>
            </a:r>
            <a:r>
              <a:rPr lang="zh-TW" altLang="en-US" sz="2000" dirty="0" smtClean="0">
                <a:latin typeface="Times New Roman" pitchFamily="18" charset="0"/>
                <a:ea typeface="DFKai-SB" pitchFamily="65" charset="-120"/>
                <a:cs typeface="Times New Roman" pitchFamily="18" charset="0"/>
              </a:rPr>
              <a:t>之亮度變化，並比較結果。</a:t>
            </a:r>
            <a:endParaRPr lang="zh-TW" altLang="en-US" sz="2000" dirty="0">
              <a:latin typeface="Times New Roman" pitchFamily="18" charset="0"/>
              <a:ea typeface="DFKai-SB" pitchFamily="65" charset="-120"/>
              <a:cs typeface="Times New Roman" pitchFamily="18"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43042" y="5774548"/>
            <a:ext cx="1612458" cy="94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00760" y="5286388"/>
            <a:ext cx="1571636" cy="12144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矩形 18"/>
          <p:cNvSpPr/>
          <p:nvPr/>
        </p:nvSpPr>
        <p:spPr>
          <a:xfrm>
            <a:off x="3226253" y="3558313"/>
            <a:ext cx="1285852" cy="646331"/>
          </a:xfrm>
          <a:prstGeom prst="rect">
            <a:avLst/>
          </a:prstGeom>
        </p:spPr>
        <p:txBody>
          <a:bodyPr wrap="square">
            <a:spAutoFit/>
          </a:bodyPr>
          <a:lstStyle/>
          <a:p>
            <a:pPr algn="ctr"/>
            <a:r>
              <a:rPr lang="en-US" altLang="zh-TW" b="1" dirty="0" smtClean="0">
                <a:latin typeface="Times New Roman" pitchFamily="18" charset="0"/>
                <a:ea typeface="DFKai-SB" pitchFamily="65" charset="-120"/>
                <a:cs typeface="Times New Roman" pitchFamily="18" charset="0"/>
              </a:rPr>
              <a:t>RV</a:t>
            </a:r>
            <a:r>
              <a:rPr lang="zh-TW" altLang="en-US" b="1" dirty="0" smtClean="0">
                <a:latin typeface="Times New Roman" pitchFamily="18" charset="0"/>
                <a:ea typeface="DFKai-SB" pitchFamily="65" charset="-120"/>
                <a:cs typeface="Times New Roman" pitchFamily="18" charset="0"/>
              </a:rPr>
              <a:t>電阻值</a:t>
            </a:r>
            <a:endParaRPr lang="en-US" altLang="zh-TW" b="1" dirty="0" smtClean="0">
              <a:latin typeface="Times New Roman" pitchFamily="18" charset="0"/>
              <a:ea typeface="DFKai-SB" pitchFamily="65" charset="-120"/>
              <a:cs typeface="Times New Roman" pitchFamily="18" charset="0"/>
            </a:endParaRPr>
          </a:p>
          <a:p>
            <a:pPr algn="ctr"/>
            <a:r>
              <a:rPr lang="en-US" altLang="zh-TW" b="1" dirty="0" smtClean="0">
                <a:latin typeface="Times New Roman" pitchFamily="18" charset="0"/>
                <a:ea typeface="DFKai-SB" pitchFamily="65" charset="-120"/>
                <a:cs typeface="Times New Roman" pitchFamily="18" charset="0"/>
              </a:rPr>
              <a:t>(0.2</a:t>
            </a:r>
            <a:r>
              <a:rPr lang="en-US" altLang="zh-TW" b="1" dirty="0" smtClean="0">
                <a:latin typeface="Times New Roman" pitchFamily="18" charset="0"/>
                <a:ea typeface="DFKai-SB" pitchFamily="65" charset="-120"/>
                <a:cs typeface="Times New Roman" pitchFamily="18" charset="0"/>
                <a:sym typeface="Symbol"/>
              </a:rPr>
              <a:t>-50k</a:t>
            </a:r>
            <a:r>
              <a:rPr lang="en-US" altLang="zh-TW" b="1" dirty="0" smtClean="0">
                <a:latin typeface="Times New Roman" pitchFamily="18" charset="0"/>
                <a:ea typeface="DFKai-SB" pitchFamily="65" charset="-120"/>
                <a:cs typeface="Times New Roman" pitchFamily="18" charset="0"/>
              </a:rPr>
              <a:t>)</a:t>
            </a:r>
            <a:endParaRPr lang="zh-TW" altLang="en-US" b="1" dirty="0"/>
          </a:p>
        </p:txBody>
      </p:sp>
    </p:spTree>
    <p:extLst>
      <p:ext uri="{BB962C8B-B14F-4D97-AF65-F5344CB8AC3E}">
        <p14:creationId xmlns:p14="http://schemas.microsoft.com/office/powerpoint/2010/main" xmlns="" val="87020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par>
                                <p:cTn id="19" presetID="5" presetClass="entr" presetSubtype="1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checkerboard(across)">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8" grpId="0" animBg="1"/>
      <p:bldP spid="1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87624" y="0"/>
            <a:ext cx="6599086" cy="1077218"/>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(64 &amp; 65)</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低功率亮度控制</a:t>
            </a:r>
            <a:endParaRPr lang="en-US" altLang="zh-TW"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endParaRPr>
          </a:p>
          <a:p>
            <a:pPr lvl="0" algn="ct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(Low </a:t>
            </a:r>
            <a:r>
              <a:rPr lang="en-US" altLang="zh-TW"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Power Brightness </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Control &amp; LEDs)</a:t>
            </a:r>
            <a:endParaRPr lang="zh-TW"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lum bright="-10000" contrast="30000"/>
            <a:extLst>
              <a:ext uri="{28A0092B-C50C-407E-A947-70E740481C1C}">
                <a14:useLocalDpi xmlns:a14="http://schemas.microsoft.com/office/drawing/2010/main" xmlns="" val="0"/>
              </a:ext>
            </a:extLst>
          </a:blip>
          <a:srcRect l="3608" t="2914"/>
          <a:stretch>
            <a:fillRect/>
          </a:stretch>
        </p:blipFill>
        <p:spPr bwMode="auto">
          <a:xfrm>
            <a:off x="214282" y="1081560"/>
            <a:ext cx="4103316" cy="3919076"/>
          </a:xfrm>
          <a:prstGeom prst="rect">
            <a:avLst/>
          </a:prstGeom>
          <a:noFill/>
          <a:ln>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4429123" y="1058979"/>
            <a:ext cx="4500595" cy="3621504"/>
          </a:xfrm>
          <a:prstGeom prst="rect">
            <a:avLst/>
          </a:prstGeom>
          <a:solidFill>
            <a:srgbClr val="FFFFCC"/>
          </a:solidFill>
          <a:ln w="15875">
            <a:solidFill>
              <a:schemeClr val="accent6">
                <a:lumMod val="40000"/>
                <a:lumOff val="60000"/>
              </a:schemeClr>
            </a:solidFill>
          </a:ln>
          <a:effectLst/>
        </p:spPr>
        <p:txBody>
          <a:bodyPr wrap="square" rtlCol="0">
            <a:spAutoFit/>
          </a:bodyPr>
          <a:lstStyle/>
          <a:p>
            <a:pPr marL="173038" indent="-173038" algn="just">
              <a:spcBef>
                <a:spcPts val="400"/>
              </a:spcBef>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僅使用一組</a:t>
            </a:r>
            <a:r>
              <a:rPr lang="en-US" altLang="zh-TW" sz="2400" dirty="0" smtClean="0">
                <a:latin typeface="Times New Roman" pitchFamily="18" charset="0"/>
                <a:ea typeface="DFKai-SB" pitchFamily="65" charset="-120"/>
                <a:cs typeface="Times New Roman" pitchFamily="18" charset="0"/>
              </a:rPr>
              <a:t>3V</a:t>
            </a:r>
            <a:r>
              <a:rPr lang="zh-TW" altLang="en-US" sz="2400" dirty="0" smtClean="0">
                <a:latin typeface="Times New Roman" pitchFamily="18" charset="0"/>
                <a:ea typeface="DFKai-SB" pitchFamily="65" charset="-120"/>
                <a:cs typeface="Times New Roman" pitchFamily="18" charset="0"/>
              </a:rPr>
              <a:t>的電池源</a:t>
            </a:r>
            <a:endParaRPr lang="en-US" altLang="zh-TW" sz="2400" dirty="0" smtClean="0">
              <a:latin typeface="Times New Roman" pitchFamily="18" charset="0"/>
              <a:ea typeface="DFKai-SB" pitchFamily="65" charset="-120"/>
              <a:cs typeface="Times New Roman" pitchFamily="18" charset="0"/>
            </a:endParaRPr>
          </a:p>
          <a:p>
            <a:pPr marL="173038" indent="-173038" algn="just">
              <a:spcBef>
                <a:spcPts val="400"/>
              </a:spcBef>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建議在昏暗的室內方便觀察。</a:t>
            </a:r>
            <a:endParaRPr lang="en-US" altLang="zh-TW" sz="2400" dirty="0" smtClean="0">
              <a:latin typeface="Times New Roman" pitchFamily="18" charset="0"/>
              <a:ea typeface="DFKai-SB" pitchFamily="65" charset="-120"/>
              <a:cs typeface="Times New Roman" pitchFamily="18" charset="0"/>
            </a:endParaRPr>
          </a:p>
          <a:p>
            <a:pPr marL="173038" indent="-173038" algn="just">
              <a:spcBef>
                <a:spcPts val="400"/>
              </a:spcBef>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調整</a:t>
            </a:r>
            <a:r>
              <a:rPr lang="en-US" altLang="zh-TW" sz="2400" b="1" dirty="0" smtClean="0">
                <a:latin typeface="Times New Roman" pitchFamily="18" charset="0"/>
                <a:ea typeface="DFKai-SB" pitchFamily="65" charset="-120"/>
                <a:cs typeface="Times New Roman" pitchFamily="18" charset="0"/>
              </a:rPr>
              <a:t>RV</a:t>
            </a:r>
            <a:r>
              <a:rPr lang="zh-TW" altLang="en-US" sz="2400" b="1" dirty="0" smtClean="0">
                <a:latin typeface="Times New Roman" pitchFamily="18" charset="0"/>
                <a:ea typeface="DFKai-SB" pitchFamily="65" charset="-120"/>
                <a:cs typeface="Times New Roman" pitchFamily="18" charset="0"/>
              </a:rPr>
              <a:t>電阻值</a:t>
            </a:r>
            <a:r>
              <a:rPr lang="en-US" altLang="zh-TW" sz="2400" b="1" dirty="0" smtClean="0">
                <a:latin typeface="Times New Roman" pitchFamily="18" charset="0"/>
                <a:ea typeface="DFKai-SB" pitchFamily="65" charset="-120"/>
                <a:cs typeface="Times New Roman" pitchFamily="18" charset="0"/>
              </a:rPr>
              <a:t>(0.2</a:t>
            </a:r>
            <a:r>
              <a:rPr lang="en-US" altLang="zh-TW" sz="2400" b="1" dirty="0" smtClean="0">
                <a:latin typeface="Times New Roman" pitchFamily="18" charset="0"/>
                <a:ea typeface="DFKai-SB" pitchFamily="65" charset="-120"/>
                <a:cs typeface="Times New Roman" pitchFamily="18" charset="0"/>
                <a:sym typeface="Symbol"/>
              </a:rPr>
              <a:t>-50k</a:t>
            </a:r>
            <a:r>
              <a:rPr lang="en-US" altLang="zh-TW" sz="2400" b="1" dirty="0" smtClean="0">
                <a:latin typeface="Times New Roman" pitchFamily="18" charset="0"/>
                <a:ea typeface="DFKai-SB" pitchFamily="65" charset="-120"/>
                <a:cs typeface="Times New Roman" pitchFamily="18" charset="0"/>
              </a:rPr>
              <a:t>)</a:t>
            </a:r>
            <a:r>
              <a:rPr lang="zh-TW" altLang="en-US" sz="2400" dirty="0" smtClean="0">
                <a:latin typeface="Times New Roman" pitchFamily="18" charset="0"/>
                <a:ea typeface="DFKai-SB" pitchFamily="65" charset="-120"/>
                <a:cs typeface="Times New Roman" pitchFamily="18" charset="0"/>
              </a:rPr>
              <a:t>，觀察</a:t>
            </a:r>
            <a:r>
              <a:rPr lang="zh-TW" altLang="en-US" sz="2400" b="1" dirty="0" smtClean="0">
                <a:solidFill>
                  <a:srgbClr val="0000CC"/>
                </a:solidFill>
                <a:latin typeface="Times New Roman" pitchFamily="18" charset="0"/>
                <a:ea typeface="DFKai-SB" pitchFamily="65" charset="-120"/>
                <a:cs typeface="Times New Roman" pitchFamily="18" charset="0"/>
              </a:rPr>
              <a:t>全彩</a:t>
            </a:r>
            <a:r>
              <a:rPr lang="en-US" altLang="zh-TW" sz="2400" b="1" dirty="0" smtClean="0">
                <a:solidFill>
                  <a:srgbClr val="0000CC"/>
                </a:solidFill>
                <a:latin typeface="Times New Roman" pitchFamily="18" charset="0"/>
                <a:ea typeface="DFKai-SB" pitchFamily="65" charset="-120"/>
                <a:cs typeface="Times New Roman" pitchFamily="18" charset="0"/>
              </a:rPr>
              <a:t>LED</a:t>
            </a:r>
            <a:r>
              <a:rPr lang="zh-TW" altLang="en-US" sz="2400" b="1" dirty="0" smtClean="0">
                <a:solidFill>
                  <a:srgbClr val="0000CC"/>
                </a:solidFill>
                <a:latin typeface="Times New Roman" pitchFamily="18" charset="0"/>
                <a:ea typeface="DFKai-SB" pitchFamily="65" charset="-120"/>
                <a:cs typeface="Times New Roman" pitchFamily="18" charset="0"/>
              </a:rPr>
              <a:t> </a:t>
            </a:r>
            <a:r>
              <a:rPr lang="en-US" altLang="zh-TW" sz="2400" b="1" dirty="0" smtClean="0">
                <a:solidFill>
                  <a:srgbClr val="0000CC"/>
                </a:solidFill>
                <a:latin typeface="Times New Roman" pitchFamily="18" charset="0"/>
                <a:ea typeface="DFKai-SB" pitchFamily="65" charset="-120"/>
                <a:cs typeface="Times New Roman" pitchFamily="18" charset="0"/>
              </a:rPr>
              <a:t>D8</a:t>
            </a:r>
            <a:r>
              <a:rPr lang="zh-TW" altLang="en-US" sz="2400" dirty="0" smtClean="0">
                <a:latin typeface="Times New Roman" pitchFamily="18" charset="0"/>
                <a:ea typeface="DFKai-SB" pitchFamily="65" charset="-120"/>
                <a:cs typeface="Times New Roman" pitchFamily="18" charset="0"/>
              </a:rPr>
              <a:t>的亮度變化。</a:t>
            </a:r>
            <a:endParaRPr lang="en-US" altLang="zh-TW" sz="2400" dirty="0" smtClean="0">
              <a:latin typeface="Times New Roman" pitchFamily="18" charset="0"/>
              <a:ea typeface="DFKai-SB" pitchFamily="65" charset="-120"/>
              <a:cs typeface="Times New Roman" pitchFamily="18" charset="0"/>
            </a:endParaRPr>
          </a:p>
          <a:p>
            <a:pPr marL="173038" indent="-173038" algn="just">
              <a:spcBef>
                <a:spcPts val="400"/>
              </a:spcBef>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在較高的</a:t>
            </a:r>
            <a:r>
              <a:rPr lang="en-US" altLang="zh-TW" sz="2400" dirty="0" smtClean="0">
                <a:latin typeface="Times New Roman" pitchFamily="18" charset="0"/>
                <a:ea typeface="DFKai-SB" pitchFamily="65" charset="-120"/>
                <a:cs typeface="Times New Roman" pitchFamily="18" charset="0"/>
              </a:rPr>
              <a:t>RV</a:t>
            </a:r>
            <a:r>
              <a:rPr lang="zh-TW" altLang="en-US" sz="2400" dirty="0" smtClean="0">
                <a:latin typeface="Times New Roman" pitchFamily="18" charset="0"/>
                <a:ea typeface="DFKai-SB" pitchFamily="65" charset="-120"/>
                <a:cs typeface="Times New Roman" pitchFamily="18" charset="0"/>
              </a:rPr>
              <a:t>電阻值時，電流變小，故</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的亮度變得很微弱。</a:t>
            </a:r>
            <a:endParaRPr lang="en-US" altLang="zh-TW" sz="2400" dirty="0" smtClean="0">
              <a:latin typeface="Times New Roman" pitchFamily="18" charset="0"/>
              <a:ea typeface="DFKai-SB" pitchFamily="65" charset="-120"/>
              <a:cs typeface="Times New Roman" pitchFamily="18" charset="0"/>
            </a:endParaRPr>
          </a:p>
          <a:p>
            <a:pPr marL="173038" indent="-173038" algn="just">
              <a:spcBef>
                <a:spcPts val="400"/>
              </a:spcBef>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且可因過多分壓落在</a:t>
            </a:r>
            <a:r>
              <a:rPr lang="en-US" altLang="zh-TW" sz="2400" dirty="0" smtClean="0">
                <a:latin typeface="Times New Roman" pitchFamily="18" charset="0"/>
                <a:ea typeface="DFKai-SB" pitchFamily="65" charset="-120"/>
                <a:cs typeface="Times New Roman" pitchFamily="18" charset="0"/>
              </a:rPr>
              <a:t>RV</a:t>
            </a:r>
            <a:r>
              <a:rPr lang="zh-TW" altLang="en-US" sz="2400" dirty="0" smtClean="0">
                <a:latin typeface="Times New Roman" pitchFamily="18" charset="0"/>
                <a:ea typeface="DFKai-SB" pitchFamily="65" charset="-120"/>
                <a:cs typeface="Times New Roman" pitchFamily="18" charset="0"/>
              </a:rPr>
              <a:t>上，導致跨過</a:t>
            </a:r>
            <a:r>
              <a:rPr lang="en-US" altLang="zh-TW" sz="2400" dirty="0" smtClean="0">
                <a:latin typeface="Times New Roman" pitchFamily="18" charset="0"/>
                <a:ea typeface="DFKai-SB" pitchFamily="65" charset="-120"/>
                <a:cs typeface="Times New Roman" pitchFamily="18" charset="0"/>
              </a:rPr>
              <a:t>D8</a:t>
            </a:r>
            <a:r>
              <a:rPr lang="zh-TW" altLang="en-US" sz="2400" dirty="0" smtClean="0">
                <a:latin typeface="Times New Roman" pitchFamily="18" charset="0"/>
                <a:ea typeface="DFKai-SB" pitchFamily="65" charset="-120"/>
                <a:cs typeface="Times New Roman" pitchFamily="18" charset="0"/>
              </a:rPr>
              <a:t>的電壓過低，致使</a:t>
            </a:r>
            <a:r>
              <a:rPr lang="en-US" altLang="zh-TW" sz="2400" dirty="0" smtClean="0">
                <a:latin typeface="Times New Roman" pitchFamily="18" charset="0"/>
                <a:ea typeface="DFKai-SB" pitchFamily="65" charset="-120"/>
                <a:cs typeface="Times New Roman" pitchFamily="18" charset="0"/>
              </a:rPr>
              <a:t>D8</a:t>
            </a:r>
            <a:r>
              <a:rPr lang="zh-TW" altLang="en-US" sz="2400" dirty="0" smtClean="0">
                <a:latin typeface="Times New Roman" pitchFamily="18" charset="0"/>
                <a:ea typeface="DFKai-SB" pitchFamily="65" charset="-120"/>
                <a:cs typeface="Times New Roman" pitchFamily="18" charset="0"/>
              </a:rPr>
              <a:t>內無法產生藍光、甚至綠光。</a:t>
            </a:r>
            <a:endParaRPr lang="en-US" altLang="zh-TW" sz="2400" dirty="0" smtClean="0">
              <a:latin typeface="Times New Roman" pitchFamily="18" charset="0"/>
              <a:ea typeface="DFKai-SB" pitchFamily="65" charset="-120"/>
              <a:cs typeface="Times New Roman" pitchFamily="18" charset="0"/>
            </a:endParaRPr>
          </a:p>
        </p:txBody>
      </p:sp>
      <p:sp>
        <p:nvSpPr>
          <p:cNvPr id="5" name="矩形 4"/>
          <p:cNvSpPr/>
          <p:nvPr/>
        </p:nvSpPr>
        <p:spPr>
          <a:xfrm>
            <a:off x="4357686" y="4643446"/>
            <a:ext cx="4677100" cy="461665"/>
          </a:xfrm>
          <a:prstGeom prst="rect">
            <a:avLst/>
          </a:prstGeom>
        </p:spPr>
        <p:txBody>
          <a:bodyPr wrap="square">
            <a:spAutoFit/>
          </a:bodyPr>
          <a:lstStyle/>
          <a:p>
            <a:r>
              <a:rPr lang="en-US" altLang="zh-TW" sz="2400" b="1" dirty="0" smtClean="0">
                <a:solidFill>
                  <a:srgbClr val="0000CC"/>
                </a:solidFill>
                <a:latin typeface="Times New Roman" panose="02020603050405020304" pitchFamily="18" charset="0"/>
                <a:cs typeface="Times New Roman" panose="02020603050405020304" pitchFamily="18" charset="0"/>
              </a:rPr>
              <a:t>(65</a:t>
            </a:r>
            <a:r>
              <a:rPr lang="en-US" altLang="zh-TW" sz="2400" b="1" dirty="0">
                <a:solidFill>
                  <a:srgbClr val="0000CC"/>
                </a:solidFill>
                <a:latin typeface="Times New Roman" panose="02020603050405020304" pitchFamily="18" charset="0"/>
                <a:cs typeface="Times New Roman" panose="02020603050405020304" pitchFamily="18" charset="0"/>
              </a:rPr>
              <a:t>) Low </a:t>
            </a:r>
            <a:r>
              <a:rPr lang="en-US" altLang="zh-TW" sz="2400" b="1" dirty="0" smtClean="0">
                <a:solidFill>
                  <a:srgbClr val="0000CC"/>
                </a:solidFill>
                <a:latin typeface="Times New Roman" panose="02020603050405020304" pitchFamily="18" charset="0"/>
                <a:cs typeface="Times New Roman" panose="02020603050405020304" pitchFamily="18" charset="0"/>
              </a:rPr>
              <a:t>Power Resistors </a:t>
            </a:r>
            <a:r>
              <a:rPr lang="en-US" altLang="zh-TW" sz="2400" b="1" dirty="0">
                <a:solidFill>
                  <a:srgbClr val="0000CC"/>
                </a:solidFill>
                <a:latin typeface="Times New Roman" panose="02020603050405020304" pitchFamily="18" charset="0"/>
                <a:cs typeface="Times New Roman" panose="02020603050405020304" pitchFamily="18" charset="0"/>
              </a:rPr>
              <a:t>&amp; LEDs</a:t>
            </a:r>
            <a:endParaRPr lang="zh-TW" altLang="en-US" sz="2400" b="1" dirty="0">
              <a:solidFill>
                <a:srgbClr val="0000CC"/>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0034" y="5208168"/>
            <a:ext cx="2448842" cy="15069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矩形 6"/>
          <p:cNvSpPr/>
          <p:nvPr/>
        </p:nvSpPr>
        <p:spPr>
          <a:xfrm>
            <a:off x="3174227" y="5143512"/>
            <a:ext cx="5826929" cy="1569660"/>
          </a:xfrm>
          <a:prstGeom prst="rect">
            <a:avLst/>
          </a:prstGeom>
          <a:solidFill>
            <a:schemeClr val="accent1">
              <a:lumMod val="20000"/>
              <a:lumOff val="80000"/>
            </a:schemeClr>
          </a:solidFill>
          <a:ln>
            <a:solidFill>
              <a:srgbClr val="99CCFF"/>
            </a:solidFill>
          </a:ln>
          <a:effectLst/>
        </p:spPr>
        <p:txBody>
          <a:bodyPr wrap="square" rtlCol="0">
            <a:spAutoFit/>
          </a:bodyPr>
          <a:lstStyle/>
          <a:p>
            <a:pPr marL="285750" indent="-285750">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分別改以</a:t>
            </a:r>
            <a:r>
              <a:rPr lang="zh-TW" altLang="en-US" sz="2400" b="1" dirty="0" smtClean="0">
                <a:solidFill>
                  <a:srgbClr val="FF0000"/>
                </a:solidFill>
                <a:latin typeface="Times New Roman" pitchFamily="18" charset="0"/>
                <a:ea typeface="DFKai-SB" pitchFamily="65" charset="-120"/>
                <a:cs typeface="Times New Roman" pitchFamily="18" charset="0"/>
              </a:rPr>
              <a:t>紅光</a:t>
            </a:r>
            <a:r>
              <a:rPr lang="en-US" altLang="zh-TW" sz="2400" b="1" dirty="0" smtClean="0">
                <a:solidFill>
                  <a:srgbClr val="FF0000"/>
                </a:solidFill>
                <a:latin typeface="Times New Roman" pitchFamily="18" charset="0"/>
                <a:ea typeface="DFKai-SB" pitchFamily="65" charset="-120"/>
                <a:cs typeface="Times New Roman" pitchFamily="18" charset="0"/>
              </a:rPr>
              <a:t>D1</a:t>
            </a:r>
            <a:r>
              <a:rPr lang="zh-TW" altLang="en-US" sz="2400" dirty="0" smtClean="0">
                <a:latin typeface="Times New Roman" pitchFamily="18" charset="0"/>
                <a:ea typeface="DFKai-SB" pitchFamily="65" charset="-120"/>
                <a:cs typeface="Times New Roman" pitchFamily="18" charset="0"/>
              </a:rPr>
              <a:t>和</a:t>
            </a:r>
            <a:r>
              <a:rPr lang="zh-TW" altLang="en-US" sz="2400" b="1" dirty="0" smtClean="0">
                <a:latin typeface="Times New Roman" pitchFamily="18" charset="0"/>
                <a:ea typeface="DFKai-SB" pitchFamily="65" charset="-120"/>
                <a:cs typeface="Times New Roman" pitchFamily="18" charset="0"/>
              </a:rPr>
              <a:t>白光</a:t>
            </a:r>
            <a:r>
              <a:rPr lang="en-US" altLang="zh-TW" sz="2400" b="1" dirty="0" smtClean="0">
                <a:latin typeface="Times New Roman" pitchFamily="18" charset="0"/>
                <a:ea typeface="DFKai-SB" pitchFamily="65" charset="-120"/>
                <a:cs typeface="Times New Roman" pitchFamily="18" charset="0"/>
              </a:rPr>
              <a:t>D6 </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 取代全彩</a:t>
            </a:r>
            <a:r>
              <a:rPr lang="en-US" altLang="zh-TW" sz="2400" dirty="0" smtClean="0">
                <a:latin typeface="Times New Roman" pitchFamily="18" charset="0"/>
                <a:ea typeface="DFKai-SB" pitchFamily="65" charset="-120"/>
                <a:cs typeface="Times New Roman" pitchFamily="18" charset="0"/>
              </a:rPr>
              <a:t>D8 LED. </a:t>
            </a:r>
          </a:p>
          <a:p>
            <a:pPr marL="285750" indent="-285750">
              <a:buSzPct val="85000"/>
              <a:buFont typeface="Wingdings" panose="05000000000000000000" pitchFamily="2" charset="2"/>
              <a:buChar char="l"/>
            </a:pPr>
            <a:r>
              <a:rPr lang="zh-TW" altLang="en-US" sz="2400" dirty="0" smtClean="0">
                <a:latin typeface="Times New Roman" pitchFamily="18" charset="0"/>
                <a:ea typeface="DFKai-SB" pitchFamily="65" charset="-120"/>
                <a:cs typeface="Times New Roman" pitchFamily="18" charset="0"/>
              </a:rPr>
              <a:t>調整</a:t>
            </a:r>
            <a:r>
              <a:rPr lang="en-US" altLang="zh-TW" sz="2400" b="1" dirty="0" smtClean="0">
                <a:latin typeface="Times New Roman" pitchFamily="18" charset="0"/>
                <a:ea typeface="DFKai-SB" pitchFamily="65" charset="-120"/>
                <a:cs typeface="Times New Roman" pitchFamily="18" charset="0"/>
              </a:rPr>
              <a:t>RV</a:t>
            </a:r>
            <a:r>
              <a:rPr lang="zh-TW" altLang="en-US" sz="2400" b="1" dirty="0" smtClean="0">
                <a:latin typeface="Times New Roman" pitchFamily="18" charset="0"/>
                <a:ea typeface="DFKai-SB" pitchFamily="65" charset="-120"/>
                <a:cs typeface="Times New Roman" pitchFamily="18" charset="0"/>
              </a:rPr>
              <a:t>電阻值，觀察</a:t>
            </a:r>
            <a:r>
              <a:rPr lang="en-US" altLang="zh-TW" sz="2400" b="1" dirty="0" smtClean="0">
                <a:latin typeface="Times New Roman" pitchFamily="18" charset="0"/>
                <a:ea typeface="DFKai-SB" pitchFamily="65" charset="-120"/>
                <a:cs typeface="Times New Roman" pitchFamily="18" charset="0"/>
              </a:rPr>
              <a:t>L</a:t>
            </a:r>
            <a:r>
              <a:rPr lang="en-US" altLang="zh-TW" sz="2400" b="1" dirty="0" smtClean="0">
                <a:solidFill>
                  <a:srgbClr val="0000CC"/>
                </a:solidFill>
                <a:latin typeface="Times New Roman" pitchFamily="18" charset="0"/>
                <a:ea typeface="DFKai-SB" pitchFamily="65" charset="-120"/>
                <a:cs typeface="Times New Roman" pitchFamily="18" charset="0"/>
              </a:rPr>
              <a:t>ED</a:t>
            </a:r>
            <a:r>
              <a:rPr lang="zh-TW" altLang="en-US" sz="2400" b="1" dirty="0" smtClean="0">
                <a:solidFill>
                  <a:srgbClr val="0000CC"/>
                </a:solidFill>
                <a:latin typeface="Times New Roman" pitchFamily="18" charset="0"/>
                <a:ea typeface="DFKai-SB" pitchFamily="65" charset="-120"/>
                <a:cs typeface="Times New Roman" pitchFamily="18" charset="0"/>
              </a:rPr>
              <a:t> </a:t>
            </a:r>
            <a:r>
              <a:rPr lang="zh-TW" altLang="en-US" sz="2400" dirty="0" smtClean="0">
                <a:latin typeface="Times New Roman" pitchFamily="18" charset="0"/>
                <a:ea typeface="DFKai-SB" pitchFamily="65" charset="-120"/>
                <a:cs typeface="Times New Roman" pitchFamily="18" charset="0"/>
              </a:rPr>
              <a:t>的亮度變化。</a:t>
            </a:r>
            <a:endParaRPr lang="en-US" altLang="zh-TW" sz="2400" dirty="0" smtClean="0">
              <a:latin typeface="Times New Roman" pitchFamily="18" charset="0"/>
              <a:ea typeface="DFKai-SB" pitchFamily="65" charset="-120"/>
              <a:cs typeface="Times New Roman" pitchFamily="18" charset="0"/>
            </a:endParaRPr>
          </a:p>
          <a:p>
            <a:pPr marL="285750" indent="-285750">
              <a:buSzPct val="85000"/>
              <a:buFont typeface="Wingdings" panose="05000000000000000000" pitchFamily="2" charset="2"/>
              <a:buChar char="l"/>
            </a:pPr>
            <a:r>
              <a:rPr lang="zh-TW" altLang="en-US" sz="2400" b="1" dirty="0" smtClean="0">
                <a:solidFill>
                  <a:srgbClr val="0000CC"/>
                </a:solidFill>
                <a:latin typeface="Times New Roman" pitchFamily="18" charset="0"/>
                <a:ea typeface="DFKai-SB" pitchFamily="65" charset="-120"/>
                <a:cs typeface="Times New Roman" pitchFamily="18" charset="0"/>
              </a:rPr>
              <a:t>白光</a:t>
            </a:r>
            <a:r>
              <a:rPr lang="en-US" altLang="zh-TW" sz="2400" b="1" dirty="0" smtClean="0">
                <a:solidFill>
                  <a:srgbClr val="0000CC"/>
                </a:solidFill>
                <a:latin typeface="Times New Roman" pitchFamily="18" charset="0"/>
                <a:ea typeface="DFKai-SB" pitchFamily="65" charset="-120"/>
                <a:cs typeface="Times New Roman" pitchFamily="18" charset="0"/>
              </a:rPr>
              <a:t>LED</a:t>
            </a:r>
            <a:r>
              <a:rPr lang="zh-TW" altLang="en-US" sz="2400" b="1" dirty="0" smtClean="0">
                <a:solidFill>
                  <a:srgbClr val="0000CC"/>
                </a:solidFill>
                <a:latin typeface="Times New Roman" pitchFamily="18" charset="0"/>
                <a:ea typeface="DFKai-SB" pitchFamily="65" charset="-120"/>
                <a:cs typeface="Times New Roman" pitchFamily="18" charset="0"/>
              </a:rPr>
              <a:t>可能根本都不會亮喔</a:t>
            </a:r>
            <a:r>
              <a:rPr lang="zh-TW" altLang="en-US" sz="2400" dirty="0" smtClean="0">
                <a:solidFill>
                  <a:srgbClr val="0000CC"/>
                </a:solidFill>
                <a:latin typeface="Times New Roman" pitchFamily="18" charset="0"/>
                <a:ea typeface="DFKai-SB" pitchFamily="65" charset="-120"/>
                <a:cs typeface="Times New Roman" pitchFamily="18" charset="0"/>
              </a:rPr>
              <a:t>！</a:t>
            </a:r>
            <a:endParaRPr lang="en-US" altLang="zh-TW" sz="2400" dirty="0" smtClean="0">
              <a:solidFill>
                <a:srgbClr val="0000CC"/>
              </a:solidFill>
              <a:latin typeface="Times New Roman" pitchFamily="18" charset="0"/>
              <a:ea typeface="DFKai-SB" pitchFamily="65" charset="-120"/>
              <a:cs typeface="Times New Roman" pitchFamily="18" charset="0"/>
            </a:endParaRPr>
          </a:p>
        </p:txBody>
      </p:sp>
      <p:sp>
        <p:nvSpPr>
          <p:cNvPr id="8" name="向上箭號 7"/>
          <p:cNvSpPr/>
          <p:nvPr/>
        </p:nvSpPr>
        <p:spPr>
          <a:xfrm>
            <a:off x="1428728" y="4795612"/>
            <a:ext cx="500066" cy="490776"/>
          </a:xfrm>
          <a:prstGeom prst="upArrow">
            <a:avLst/>
          </a:prstGeom>
          <a:solidFill>
            <a:schemeClr val="tx2">
              <a:lumMod val="20000"/>
              <a:lumOff val="80000"/>
            </a:schemeClr>
          </a:solidFill>
          <a:ln w="28575">
            <a:solidFill>
              <a:srgbClr val="0000CC"/>
            </a:solidFill>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02538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ox(in)">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heckerboard(across)">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7"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87624" y="0"/>
            <a:ext cx="7670656" cy="646331"/>
          </a:xfrm>
          <a:prstGeom prst="rect">
            <a:avLst/>
          </a:prstGeom>
        </p:spPr>
        <p:txBody>
          <a:bodyPr wrap="square">
            <a:spAutoFit/>
          </a:bodyPr>
          <a:lstStyle/>
          <a:p>
            <a:pPr lvl="0"/>
            <a:r>
              <a:rPr lang="en-US" altLang="zh-TW" sz="3600" b="1" dirty="0" smtClean="0">
                <a:solidFill>
                  <a:srgbClr val="0000CC"/>
                </a:solidFill>
                <a:latin typeface="Times New Roman" panose="02020603050405020304" pitchFamily="18" charset="0"/>
                <a:cs typeface="Times New Roman" panose="02020603050405020304" pitchFamily="18" charset="0"/>
              </a:rPr>
              <a:t>(</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66)</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光的視覺暫留</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ersistence </a:t>
            </a:r>
            <a:r>
              <a:rPr lang="en-US" altLang="zh-TW"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Vision)</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 name="群組 6"/>
          <p:cNvGrpSpPr/>
          <p:nvPr/>
        </p:nvGrpSpPr>
        <p:grpSpPr>
          <a:xfrm>
            <a:off x="-32" y="2571744"/>
            <a:ext cx="6220108" cy="4286256"/>
            <a:chOff x="211987" y="2344702"/>
            <a:chExt cx="6419989" cy="4450257"/>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1987" y="2344702"/>
              <a:ext cx="5429288" cy="4296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94543" y="4726496"/>
              <a:ext cx="1037433" cy="20684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 name="矩形 2"/>
          <p:cNvSpPr/>
          <p:nvPr/>
        </p:nvSpPr>
        <p:spPr>
          <a:xfrm>
            <a:off x="94556" y="594630"/>
            <a:ext cx="8933698" cy="1887696"/>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tx2">
                <a:lumMod val="40000"/>
                <a:lumOff val="60000"/>
              </a:schemeClr>
            </a:solidFill>
          </a:ln>
          <a:effectLst/>
        </p:spPr>
        <p:txBody>
          <a:bodyPr wrap="square" rtlCol="0">
            <a:spAutoFit/>
          </a:bodyPr>
          <a:lstStyle/>
          <a:p>
            <a:pPr marL="285750" indent="-285750">
              <a:spcBef>
                <a:spcPts val="400"/>
              </a:spcBef>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電路、光纖與光纖束連接如圖，關閉室內光源；如圖手握光纖與光纖束連接處，然後輕輕搖晃光纖束，仔細觀察光纖束鬆散端的光點變化。</a:t>
            </a:r>
            <a:endParaRPr lang="en-US" altLang="zh-TW" sz="2200" dirty="0" smtClean="0">
              <a:latin typeface="Times New Roman" pitchFamily="18" charset="0"/>
              <a:ea typeface="DFKai-SB" pitchFamily="65" charset="-120"/>
              <a:cs typeface="Times New Roman" pitchFamily="18" charset="0"/>
            </a:endParaRPr>
          </a:p>
          <a:p>
            <a:pPr marL="285750" indent="-285750">
              <a:spcBef>
                <a:spcPts val="400"/>
              </a:spcBef>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先調變可變電阻</a:t>
            </a:r>
            <a:r>
              <a:rPr lang="en-US" altLang="zh-TW" sz="2200" dirty="0" smtClean="0">
                <a:latin typeface="Times New Roman" pitchFamily="18" charset="0"/>
                <a:ea typeface="DFKai-SB" pitchFamily="65" charset="-120"/>
                <a:cs typeface="Times New Roman" pitchFamily="18" charset="0"/>
              </a:rPr>
              <a:t>RV</a:t>
            </a:r>
            <a:r>
              <a:rPr lang="zh-TW" altLang="en-US" sz="2200" dirty="0" smtClean="0">
                <a:latin typeface="Times New Roman" pitchFamily="18" charset="0"/>
                <a:ea typeface="DFKai-SB" pitchFamily="65" charset="-120"/>
                <a:cs typeface="Times New Roman" pitchFamily="18" charset="0"/>
              </a:rPr>
              <a:t>的電阻值，使能清楚看到光纖束尾端的光點。</a:t>
            </a:r>
          </a:p>
          <a:p>
            <a:pPr marL="285750" indent="-285750">
              <a:spcBef>
                <a:spcPts val="400"/>
              </a:spcBef>
              <a:buSzPct val="85000"/>
              <a:buFont typeface="Wingdings" panose="05000000000000000000" pitchFamily="2" charset="2"/>
              <a:buChar char="l"/>
            </a:pPr>
            <a:r>
              <a:rPr lang="zh-TW" altLang="en-US" sz="2200" dirty="0" smtClean="0">
                <a:latin typeface="Times New Roman" pitchFamily="18" charset="0"/>
                <a:ea typeface="DFKai-SB" pitchFamily="65" charset="-120"/>
                <a:cs typeface="Times New Roman" pitchFamily="18" charset="0"/>
              </a:rPr>
              <a:t>因人眼</a:t>
            </a:r>
            <a:r>
              <a:rPr lang="zh-TW" altLang="en-US" sz="2200" b="1" dirty="0" smtClean="0">
                <a:solidFill>
                  <a:srgbClr val="0000CC"/>
                </a:solidFill>
                <a:latin typeface="Times New Roman" pitchFamily="18" charset="0"/>
                <a:ea typeface="DFKai-SB" pitchFamily="65" charset="-120"/>
                <a:cs typeface="Times New Roman" pitchFamily="18" charset="0"/>
              </a:rPr>
              <a:t>視覺暫留效應</a:t>
            </a:r>
            <a:r>
              <a:rPr lang="zh-TW" altLang="en-US" sz="2200" dirty="0" smtClean="0">
                <a:latin typeface="Times New Roman" pitchFamily="18" charset="0"/>
                <a:ea typeface="DFKai-SB" pitchFamily="65" charset="-120"/>
                <a:cs typeface="Times New Roman" pitchFamily="18" charset="0"/>
              </a:rPr>
              <a:t>，可見光纖束末端光點形成連續的光徑變化，且隨不同的搖晃速度，光徑會隨意地搖晃出一段美麗的光線路徑。</a:t>
            </a:r>
            <a:endParaRPr lang="en-US" altLang="zh-TW" sz="2200" dirty="0" smtClean="0">
              <a:latin typeface="Times New Roman" pitchFamily="18" charset="0"/>
              <a:ea typeface="DFKai-SB" pitchFamily="65" charset="-120"/>
              <a:cs typeface="Times New Roman" pitchFamily="18" charset="0"/>
            </a:endParaRPr>
          </a:p>
        </p:txBody>
      </p:sp>
      <p:sp>
        <p:nvSpPr>
          <p:cNvPr id="4" name="矩形 3"/>
          <p:cNvSpPr/>
          <p:nvPr/>
        </p:nvSpPr>
        <p:spPr>
          <a:xfrm>
            <a:off x="5286380" y="2487463"/>
            <a:ext cx="3761042" cy="2462213"/>
          </a:xfrm>
          <a:prstGeom prst="rect">
            <a:avLst/>
          </a:prstGeom>
          <a:solidFill>
            <a:srgbClr val="FFFFDD"/>
          </a:solidFill>
          <a:ln>
            <a:solidFill>
              <a:schemeClr val="accent6">
                <a:lumMod val="60000"/>
                <a:lumOff val="40000"/>
              </a:schemeClr>
            </a:solidFill>
          </a:ln>
        </p:spPr>
        <p:txBody>
          <a:bodyPr wrap="square">
            <a:spAutoFit/>
          </a:bodyPr>
          <a:lstStyle/>
          <a:p>
            <a:pPr marL="207963" indent="-207963">
              <a:buFont typeface="+mj-lt"/>
              <a:buAutoNum type="arabicPeriod"/>
            </a:pPr>
            <a:r>
              <a:rPr lang="zh-TW" altLang="en-US" sz="2200" dirty="0" smtClean="0">
                <a:latin typeface="Times New Roman" pitchFamily="18" charset="0"/>
                <a:ea typeface="DFKai-SB" pitchFamily="65" charset="-120"/>
                <a:cs typeface="Times New Roman" pitchFamily="18" charset="0"/>
              </a:rPr>
              <a:t>視覺暫留是因為光線變化的速度快過人眼可調變的速度</a:t>
            </a:r>
            <a:endParaRPr lang="en-US" altLang="zh-TW" sz="2200" dirty="0" smtClean="0">
              <a:latin typeface="Times New Roman" pitchFamily="18" charset="0"/>
              <a:ea typeface="DFKai-SB" pitchFamily="65" charset="-120"/>
              <a:cs typeface="Times New Roman" pitchFamily="18" charset="0"/>
            </a:endParaRPr>
          </a:p>
          <a:p>
            <a:pPr marL="207963" indent="-207963">
              <a:buFont typeface="+mj-lt"/>
              <a:buAutoNum type="arabicPeriod"/>
            </a:pPr>
            <a:r>
              <a:rPr lang="zh-TW" altLang="en-US" sz="2200" dirty="0" smtClean="0">
                <a:latin typeface="Times New Roman" pitchFamily="18" charset="0"/>
                <a:ea typeface="DFKai-SB" pitchFamily="65" charset="-120"/>
                <a:cs typeface="Times New Roman" pitchFamily="18" charset="0"/>
              </a:rPr>
              <a:t>人的眼睛會連續看到剛剛已看到的影像。</a:t>
            </a:r>
          </a:p>
          <a:p>
            <a:pPr marL="207963" indent="-207963">
              <a:buFont typeface="+mj-lt"/>
              <a:buAutoNum type="arabicPeriod"/>
            </a:pPr>
            <a:r>
              <a:rPr lang="zh-TW" altLang="en-US" sz="2200" dirty="0" smtClean="0">
                <a:latin typeface="Times New Roman" pitchFamily="18" charset="0"/>
                <a:ea typeface="DFKai-SB" pitchFamily="65" charset="-120"/>
                <a:cs typeface="Times New Roman" pitchFamily="18" charset="0"/>
              </a:rPr>
              <a:t>電影院中，電影幀是以很快的速度</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通常為每秒</a:t>
            </a:r>
            <a:r>
              <a:rPr lang="en-US" altLang="zh-TW" sz="2200" dirty="0" smtClean="0">
                <a:latin typeface="Times New Roman" pitchFamily="18" charset="0"/>
                <a:ea typeface="DFKai-SB" pitchFamily="65" charset="-120"/>
                <a:cs typeface="Times New Roman" pitchFamily="18" charset="0"/>
              </a:rPr>
              <a:t>24)</a:t>
            </a:r>
            <a:r>
              <a:rPr lang="zh-TW" altLang="en-US" sz="2200" dirty="0" smtClean="0">
                <a:latin typeface="Times New Roman" pitchFamily="18" charset="0"/>
                <a:ea typeface="DFKai-SB" pitchFamily="65" charset="-120"/>
                <a:cs typeface="Times New Roman" pitchFamily="18" charset="0"/>
              </a:rPr>
              <a:t>閃現在屏幕上。</a:t>
            </a:r>
            <a:endParaRPr lang="zh-TW" altLang="en-US" dirty="0"/>
          </a:p>
        </p:txBody>
      </p:sp>
      <p:sp>
        <p:nvSpPr>
          <p:cNvPr id="8" name="矩形 7"/>
          <p:cNvSpPr/>
          <p:nvPr/>
        </p:nvSpPr>
        <p:spPr>
          <a:xfrm>
            <a:off x="6215074" y="4929198"/>
            <a:ext cx="2859478" cy="1938992"/>
          </a:xfrm>
          <a:prstGeom prst="rect">
            <a:avLst/>
          </a:prstGeom>
          <a:solidFill>
            <a:srgbClr val="FFFFE1"/>
          </a:solidFill>
          <a:ln>
            <a:solidFill>
              <a:schemeClr val="accent6">
                <a:lumMod val="75000"/>
              </a:schemeClr>
            </a:solidFill>
          </a:ln>
        </p:spPr>
        <p:txBody>
          <a:bodyPr wrap="square">
            <a:spAutoFit/>
          </a:bodyPr>
          <a:lstStyle/>
          <a:p>
            <a:pPr marL="266700" indent="-266700">
              <a:buFont typeface="+mj-lt"/>
              <a:buAutoNum type="arabicPeriod" startAt="4"/>
            </a:pPr>
            <a:r>
              <a:rPr lang="zh-TW" altLang="en-US" sz="2000" dirty="0" smtClean="0">
                <a:latin typeface="Times New Roman" pitchFamily="18" charset="0"/>
                <a:ea typeface="DFKai-SB" pitchFamily="65" charset="-120"/>
                <a:cs typeface="Times New Roman" pitchFamily="18" charset="0"/>
              </a:rPr>
              <a:t>時序結構，使光源閃爍，就像該幀的中心通過在它的前面。</a:t>
            </a:r>
            <a:endParaRPr lang="en-US" altLang="zh-TW" sz="2000" dirty="0" smtClean="0">
              <a:latin typeface="Times New Roman" pitchFamily="18" charset="0"/>
              <a:ea typeface="DFKai-SB" pitchFamily="65" charset="-120"/>
              <a:cs typeface="Times New Roman" pitchFamily="18" charset="0"/>
            </a:endParaRPr>
          </a:p>
          <a:p>
            <a:pPr marL="266700" indent="-266700">
              <a:buFont typeface="+mj-lt"/>
              <a:buAutoNum type="arabicPeriod" startAt="4"/>
            </a:pPr>
            <a:r>
              <a:rPr lang="zh-TW" altLang="en-US" sz="2000" dirty="0" smtClean="0">
                <a:latin typeface="Times New Roman" pitchFamily="18" charset="0"/>
                <a:ea typeface="DFKai-SB" pitchFamily="65" charset="-120"/>
                <a:cs typeface="Times New Roman" pitchFamily="18" charset="0"/>
              </a:rPr>
              <a:t>你的眼睛看到這個快速連續閃光作為一個連續的電影。</a:t>
            </a:r>
            <a:endParaRPr lang="en-US" altLang="zh-TW" sz="2000" dirty="0" smtClean="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29266961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14414" y="-24"/>
            <a:ext cx="7456342" cy="646331"/>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(67-68)</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稜鏡光柵膜</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(Prismatic Film)</a:t>
            </a:r>
            <a:endParaRPr lang="zh-TW" altLang="en-US"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214281" y="678629"/>
            <a:ext cx="8779247" cy="1497846"/>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accent1"/>
            </a:solidFill>
          </a:ln>
          <a:effectLst/>
        </p:spPr>
        <p:txBody>
          <a:bodyPr wrap="square" rtlCol="0">
            <a:spAutoFit/>
          </a:bodyPr>
          <a:lstStyle/>
          <a:p>
            <a:pPr marL="173038" indent="-173038">
              <a:spcBef>
                <a:spcPts val="400"/>
              </a:spcBef>
              <a:buFont typeface="+mj-lt"/>
              <a:buAutoNum type="arabicPeriod"/>
            </a:pPr>
            <a:r>
              <a:rPr lang="zh-TW" altLang="en-US" sz="2200" dirty="0" smtClean="0">
                <a:latin typeface="Times New Roman" pitchFamily="18" charset="0"/>
                <a:ea typeface="DFKai-SB" pitchFamily="65" charset="-120"/>
                <a:cs typeface="Times New Roman" pitchFamily="18" charset="0"/>
              </a:rPr>
              <a:t>電路連接如圖，並取一片稜鏡光柵膜</a:t>
            </a:r>
            <a:r>
              <a:rPr lang="en-US" altLang="zh-TW" sz="2200" dirty="0" smtClean="0">
                <a:latin typeface="Times New Roman" pitchFamily="18" charset="0"/>
                <a:ea typeface="DFKai-SB" pitchFamily="65" charset="-120"/>
                <a:cs typeface="Times New Roman" pitchFamily="18" charset="0"/>
              </a:rPr>
              <a:t>(</a:t>
            </a:r>
            <a:r>
              <a:rPr lang="en-US" altLang="zh-TW" sz="2200" dirty="0" smtClean="0"/>
              <a:t>Prismatic Film, 6SC</a:t>
            </a:r>
            <a:r>
              <a:rPr lang="zh-TW" altLang="en-US" sz="2200" dirty="0" smtClean="0"/>
              <a:t> </a:t>
            </a:r>
            <a:r>
              <a:rPr lang="en-US" altLang="zh-TW" sz="2200" dirty="0" smtClean="0"/>
              <a:t>FILM)</a:t>
            </a:r>
            <a:r>
              <a:rPr lang="zh-TW" altLang="en-US" sz="2200" dirty="0" smtClean="0">
                <a:latin typeface="DFKai-SB" pitchFamily="65" charset="-120"/>
                <a:ea typeface="DFKai-SB" pitchFamily="65" charset="-120"/>
              </a:rPr>
              <a:t>，</a:t>
            </a:r>
            <a:r>
              <a:rPr lang="zh-TW" altLang="en-US" sz="2200" dirty="0" smtClean="0">
                <a:latin typeface="Times New Roman" pitchFamily="18" charset="0"/>
                <a:ea typeface="DFKai-SB" pitchFamily="65" charset="-120"/>
                <a:cs typeface="Times New Roman" pitchFamily="18" charset="0"/>
              </a:rPr>
              <a:t>或用物理光學實驗室中常用的高密度</a:t>
            </a:r>
            <a:r>
              <a:rPr lang="en-US" altLang="zh-TW" sz="2200" dirty="0" smtClean="0">
                <a:latin typeface="Times New Roman" pitchFamily="18" charset="0"/>
                <a:ea typeface="DFKai-SB" pitchFamily="65" charset="-120"/>
                <a:cs typeface="Times New Roman" pitchFamily="18" charset="0"/>
              </a:rPr>
              <a:t>1D</a:t>
            </a:r>
            <a:r>
              <a:rPr lang="zh-TW" altLang="en-US" sz="2200" dirty="0" smtClean="0">
                <a:latin typeface="Times New Roman" pitchFamily="18" charset="0"/>
                <a:ea typeface="DFKai-SB" pitchFamily="65" charset="-120"/>
                <a:cs typeface="Times New Roman" pitchFamily="18" charset="0"/>
              </a:rPr>
              <a:t>或</a:t>
            </a:r>
            <a:r>
              <a:rPr lang="en-US" altLang="zh-TW" sz="2200" dirty="0" smtClean="0">
                <a:latin typeface="Times New Roman" pitchFamily="18" charset="0"/>
                <a:ea typeface="DFKai-SB" pitchFamily="65" charset="-120"/>
                <a:cs typeface="Times New Roman" pitchFamily="18" charset="0"/>
              </a:rPr>
              <a:t>2D</a:t>
            </a:r>
            <a:r>
              <a:rPr lang="zh-TW" altLang="en-US" sz="2200" dirty="0" smtClean="0">
                <a:latin typeface="Times New Roman" pitchFamily="18" charset="0"/>
                <a:ea typeface="DFKai-SB" pitchFamily="65" charset="-120"/>
                <a:cs typeface="Times New Roman" pitchFamily="18" charset="0"/>
              </a:rPr>
              <a:t>光柵膜眼鏡。</a:t>
            </a:r>
            <a:endParaRPr lang="en-US" altLang="zh-TW" sz="2200" dirty="0" smtClean="0">
              <a:latin typeface="Times New Roman" pitchFamily="18" charset="0"/>
              <a:ea typeface="DFKai-SB" pitchFamily="65" charset="-120"/>
              <a:cs typeface="Times New Roman" pitchFamily="18" charset="0"/>
            </a:endParaRPr>
          </a:p>
          <a:p>
            <a:pPr marL="173038" indent="-173038">
              <a:spcBef>
                <a:spcPts val="400"/>
              </a:spcBef>
              <a:buFont typeface="+mj-lt"/>
              <a:buAutoNum type="arabicPeriod"/>
            </a:pPr>
            <a:r>
              <a:rPr lang="zh-TW" altLang="en-US" sz="2200" dirty="0" smtClean="0">
                <a:latin typeface="Times New Roman" pitchFamily="18" charset="0"/>
                <a:ea typeface="DFKai-SB" pitchFamily="65" charset="-120"/>
                <a:cs typeface="Times New Roman" pitchFamily="18" charset="0"/>
              </a:rPr>
              <a:t>啟開電路，全彩</a:t>
            </a:r>
            <a:r>
              <a:rPr lang="en-US" altLang="zh-TW" sz="2200" dirty="0" smtClean="0">
                <a:latin typeface="Times New Roman" pitchFamily="18" charset="0"/>
                <a:ea typeface="DFKai-SB" pitchFamily="65" charset="-120"/>
                <a:cs typeface="Times New Roman" pitchFamily="18" charset="0"/>
              </a:rPr>
              <a:t>LED D8</a:t>
            </a:r>
            <a:r>
              <a:rPr lang="zh-TW" altLang="en-US" sz="2200" dirty="0" smtClean="0">
                <a:latin typeface="Times New Roman" pitchFamily="18" charset="0"/>
                <a:ea typeface="DFKai-SB" pitchFamily="65" charset="-120"/>
                <a:cs typeface="Times New Roman" pitchFamily="18" charset="0"/>
              </a:rPr>
              <a:t>將連續不停地切換不同顏色的色光。請透過稜鏡光柵膜，仔細觀察</a:t>
            </a:r>
            <a:r>
              <a:rPr lang="en-US" altLang="zh-TW" sz="2200" dirty="0" smtClean="0">
                <a:latin typeface="Times New Roman" pitchFamily="18" charset="0"/>
                <a:ea typeface="DFKai-SB" pitchFamily="65" charset="-120"/>
                <a:cs typeface="Times New Roman" pitchFamily="18" charset="0"/>
              </a:rPr>
              <a:t>D8</a:t>
            </a:r>
            <a:r>
              <a:rPr lang="zh-TW" altLang="en-US" sz="2200" dirty="0" smtClean="0">
                <a:latin typeface="Times New Roman" pitchFamily="18" charset="0"/>
                <a:ea typeface="DFKai-SB" pitchFamily="65" charset="-120"/>
                <a:cs typeface="Times New Roman" pitchFamily="18" charset="0"/>
              </a:rPr>
              <a:t>所發出的各色光源是單色光？還是混色光？</a:t>
            </a:r>
            <a:endParaRPr lang="en-US" altLang="zh-TW" sz="2200" dirty="0" smtClean="0">
              <a:latin typeface="Times New Roman" pitchFamily="18" charset="0"/>
              <a:ea typeface="DFKai-SB" pitchFamily="65" charset="-120"/>
              <a:cs typeface="Times New Roman" pitchFamily="18" charset="0"/>
            </a:endParaRPr>
          </a:p>
        </p:txBody>
      </p:sp>
      <p:sp>
        <p:nvSpPr>
          <p:cNvPr id="4" name="矩形 3"/>
          <p:cNvSpPr/>
          <p:nvPr/>
        </p:nvSpPr>
        <p:spPr>
          <a:xfrm>
            <a:off x="4929190" y="2214554"/>
            <a:ext cx="4085863" cy="2123658"/>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p:spPr>
        <p:txBody>
          <a:bodyPr wrap="square">
            <a:spAutoFit/>
          </a:bodyPr>
          <a:lstStyle/>
          <a:p>
            <a:pPr marL="220663" indent="-220663"/>
            <a:r>
              <a:rPr lang="en-US" altLang="zh-TW" sz="2200" dirty="0" smtClean="0">
                <a:latin typeface="Times New Roman" pitchFamily="18" charset="0"/>
                <a:ea typeface="DFKai-SB" pitchFamily="65" charset="-120"/>
                <a:cs typeface="Times New Roman" pitchFamily="18" charset="0"/>
              </a:rPr>
              <a:t>3.</a:t>
            </a:r>
            <a:r>
              <a:rPr lang="zh-TW" altLang="en-US" sz="2200" dirty="0" smtClean="0">
                <a:latin typeface="Times New Roman" pitchFamily="18" charset="0"/>
                <a:ea typeface="DFKai-SB" pitchFamily="65" charset="-120"/>
                <a:cs typeface="Times New Roman" pitchFamily="18" charset="0"/>
              </a:rPr>
              <a:t>另分別以</a:t>
            </a:r>
            <a:r>
              <a:rPr lang="zh-TW" altLang="en-US" sz="2200" b="1" dirty="0" smtClean="0">
                <a:solidFill>
                  <a:srgbClr val="0000CC"/>
                </a:solidFill>
                <a:latin typeface="Times New Roman" pitchFamily="18" charset="0"/>
                <a:ea typeface="DFKai-SB" pitchFamily="65" charset="-120"/>
                <a:cs typeface="Times New Roman" pitchFamily="18" charset="0"/>
              </a:rPr>
              <a:t>白光</a:t>
            </a:r>
            <a:r>
              <a:rPr lang="zh-TW" altLang="en-US" sz="2200" dirty="0" smtClean="0">
                <a:latin typeface="Times New Roman" pitchFamily="18" charset="0"/>
                <a:ea typeface="DFKai-SB" pitchFamily="65" charset="-120"/>
                <a:cs typeface="Times New Roman" pitchFamily="18" charset="0"/>
              </a:rPr>
              <a:t>和</a:t>
            </a:r>
            <a:r>
              <a:rPr lang="zh-TW" altLang="en-US" sz="2200" b="1" dirty="0" smtClean="0">
                <a:solidFill>
                  <a:srgbClr val="0000CC"/>
                </a:solidFill>
                <a:latin typeface="Times New Roman" pitchFamily="18" charset="0"/>
                <a:ea typeface="DFKai-SB" pitchFamily="65" charset="-120"/>
                <a:cs typeface="Times New Roman" pitchFamily="18" charset="0"/>
              </a:rPr>
              <a:t>紅光</a:t>
            </a:r>
            <a:r>
              <a:rPr lang="en-US" altLang="zh-TW" sz="2200" b="1" dirty="0" smtClean="0">
                <a:solidFill>
                  <a:srgbClr val="0000CC"/>
                </a:solidFill>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取代電路中的全彩</a:t>
            </a:r>
            <a:r>
              <a:rPr lang="en-US" altLang="zh-TW" sz="2200" dirty="0" smtClean="0">
                <a:latin typeface="Times New Roman" pitchFamily="18" charset="0"/>
                <a:ea typeface="DFKai-SB" pitchFamily="65" charset="-120"/>
                <a:cs typeface="Times New Roman" pitchFamily="18" charset="0"/>
              </a:rPr>
              <a:t>D8 LED</a:t>
            </a:r>
            <a:r>
              <a:rPr lang="zh-TW" altLang="en-US" sz="2200" dirty="0" smtClean="0">
                <a:latin typeface="Times New Roman" pitchFamily="18" charset="0"/>
                <a:ea typeface="DFKai-SB" pitchFamily="65" charset="-120"/>
                <a:cs typeface="Times New Roman" pitchFamily="18" charset="0"/>
              </a:rPr>
              <a:t>，再重複上述實驗，以稜鏡光柵膜觀察白光和紅光是單色光？還是混色光？</a:t>
            </a:r>
            <a:endParaRPr lang="en-US" altLang="zh-TW" sz="2200" dirty="0" smtClean="0">
              <a:latin typeface="Times New Roman" pitchFamily="18" charset="0"/>
              <a:ea typeface="DFKai-SB" pitchFamily="65" charset="-120"/>
              <a:cs typeface="Times New Roman" pitchFamily="18" charset="0"/>
            </a:endParaRPr>
          </a:p>
          <a:p>
            <a:pPr marL="220663" indent="-220663"/>
            <a:r>
              <a:rPr lang="en-US" altLang="zh-TW" sz="2200" dirty="0" smtClean="0">
                <a:latin typeface="Times New Roman" pitchFamily="18" charset="0"/>
                <a:ea typeface="DFKai-SB" pitchFamily="65" charset="-120"/>
                <a:cs typeface="Times New Roman" pitchFamily="18" charset="0"/>
              </a:rPr>
              <a:t>4.</a:t>
            </a:r>
            <a:r>
              <a:rPr lang="zh-TW" altLang="en-US" sz="2200" dirty="0" smtClean="0">
                <a:latin typeface="Times New Roman" pitchFamily="18" charset="0"/>
                <a:ea typeface="DFKai-SB" pitchFamily="65" charset="-120"/>
                <a:cs typeface="Times New Roman" pitchFamily="18" charset="0"/>
              </a:rPr>
              <a:t>並以此膜觀察室內、室外光源。</a:t>
            </a:r>
            <a:endParaRPr lang="en-US" altLang="zh-TW" sz="2200" dirty="0" smtClean="0">
              <a:latin typeface="Times New Roman" pitchFamily="18" charset="0"/>
              <a:ea typeface="DFKai-SB" pitchFamily="65" charset="-120"/>
              <a:cs typeface="Times New Roman" pitchFamily="18" charset="0"/>
            </a:endParaRPr>
          </a:p>
        </p:txBody>
      </p:sp>
      <p:grpSp>
        <p:nvGrpSpPr>
          <p:cNvPr id="12" name="群組 11"/>
          <p:cNvGrpSpPr/>
          <p:nvPr/>
        </p:nvGrpSpPr>
        <p:grpSpPr>
          <a:xfrm>
            <a:off x="214282" y="2361027"/>
            <a:ext cx="4714908" cy="4139809"/>
            <a:chOff x="412312" y="2648444"/>
            <a:chExt cx="4804255" cy="4209556"/>
          </a:xfrm>
        </p:grpSpPr>
        <p:grpSp>
          <p:nvGrpSpPr>
            <p:cNvPr id="9" name="群組 8"/>
            <p:cNvGrpSpPr/>
            <p:nvPr/>
          </p:nvGrpSpPr>
          <p:grpSpPr>
            <a:xfrm>
              <a:off x="431910" y="2648444"/>
              <a:ext cx="4784657" cy="4209556"/>
              <a:chOff x="322706" y="1100930"/>
              <a:chExt cx="5886733" cy="553349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1505" t="1491"/>
              <a:stretch>
                <a:fillRect/>
              </a:stretch>
            </p:blipFill>
            <p:spPr bwMode="auto">
              <a:xfrm>
                <a:off x="322706" y="1100930"/>
                <a:ext cx="5886733" cy="4005683"/>
              </a:xfrm>
              <a:prstGeom prst="rect">
                <a:avLst/>
              </a:prstGeom>
              <a:noFill/>
              <a:ln>
                <a:solidFill>
                  <a:schemeClr val="bg1">
                    <a:lumMod val="5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08910" y="5127440"/>
                <a:ext cx="2448842" cy="1506980"/>
              </a:xfrm>
              <a:prstGeom prst="rect">
                <a:avLst/>
              </a:prstGeom>
              <a:noFill/>
              <a:ln>
                <a:solidFill>
                  <a:schemeClr val="bg1">
                    <a:lumMod val="5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向上箭號 6"/>
              <p:cNvSpPr/>
              <p:nvPr/>
            </p:nvSpPr>
            <p:spPr>
              <a:xfrm>
                <a:off x="3337604" y="4714884"/>
                <a:ext cx="500066" cy="490776"/>
              </a:xfrm>
              <a:prstGeom prst="upArrow">
                <a:avLst/>
              </a:prstGeom>
              <a:solidFill>
                <a:schemeClr val="tx2">
                  <a:lumMod val="20000"/>
                  <a:lumOff val="80000"/>
                </a:schemeClr>
              </a:solidFill>
              <a:ln w="28575">
                <a:solidFill>
                  <a:schemeClr val="bg1">
                    <a:lumMod val="50000"/>
                  </a:schemeClr>
                </a:solidFill>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grpSp>
        <p:grpSp>
          <p:nvGrpSpPr>
            <p:cNvPr id="11" name="群組 10"/>
            <p:cNvGrpSpPr/>
            <p:nvPr/>
          </p:nvGrpSpPr>
          <p:grpSpPr>
            <a:xfrm>
              <a:off x="412312" y="5765477"/>
              <a:ext cx="1516482" cy="1021109"/>
              <a:chOff x="357158" y="5618812"/>
              <a:chExt cx="1516482" cy="1021109"/>
            </a:xfrm>
          </p:grpSpPr>
          <p:pic>
            <p:nvPicPr>
              <p:cNvPr id="5" name="Picture 2"/>
              <p:cNvPicPr>
                <a:picLocks noChangeAspect="1" noChangeArrowheads="1"/>
              </p:cNvPicPr>
              <p:nvPr/>
            </p:nvPicPr>
            <p:blipFill>
              <a:blip r:embed="rId5">
                <a:lum bright="-20000" contrast="30000"/>
              </a:blip>
              <a:srcRect r="9945" b="9688"/>
              <a:stretch>
                <a:fillRect/>
              </a:stretch>
            </p:blipFill>
            <p:spPr bwMode="auto">
              <a:xfrm>
                <a:off x="357158" y="5618812"/>
                <a:ext cx="1516482" cy="1021109"/>
              </a:xfrm>
              <a:prstGeom prst="rect">
                <a:avLst/>
              </a:prstGeom>
              <a:noFill/>
              <a:ln w="9525">
                <a:solidFill>
                  <a:schemeClr val="bg1">
                    <a:lumMod val="50000"/>
                  </a:schemeClr>
                </a:solidFill>
                <a:miter lim="800000"/>
                <a:headEnd/>
                <a:tailEnd/>
              </a:ln>
              <a:effectLst/>
            </p:spPr>
          </p:pic>
          <p:sp>
            <p:nvSpPr>
              <p:cNvPr id="10" name="矩形 9"/>
              <p:cNvSpPr/>
              <p:nvPr/>
            </p:nvSpPr>
            <p:spPr>
              <a:xfrm>
                <a:off x="357158" y="5715016"/>
                <a:ext cx="1495409" cy="830997"/>
              </a:xfrm>
              <a:prstGeom prst="rect">
                <a:avLst/>
              </a:prstGeom>
              <a:ln>
                <a:solidFill>
                  <a:schemeClr val="bg1">
                    <a:lumMod val="50000"/>
                  </a:schemeClr>
                </a:solidFill>
              </a:ln>
            </p:spPr>
            <p:txBody>
              <a:bodyPr wrap="square">
                <a:spAutoFit/>
              </a:bodyPr>
              <a:lstStyle/>
              <a:p>
                <a:pPr algn="ctr"/>
                <a:r>
                  <a:rPr lang="zh-TW" altLang="en-US" sz="1600" b="1" dirty="0" smtClean="0">
                    <a:solidFill>
                      <a:srgbClr val="0000CC"/>
                    </a:solidFill>
                    <a:latin typeface="Times New Roman" pitchFamily="18" charset="0"/>
                    <a:ea typeface="DFKai-SB" pitchFamily="65" charset="-120"/>
                    <a:cs typeface="Times New Roman" pitchFamily="18" charset="0"/>
                  </a:rPr>
                  <a:t>稜鏡光柵膜</a:t>
                </a:r>
                <a:endParaRPr lang="en-US" altLang="zh-TW" sz="1600" b="1" dirty="0" smtClean="0">
                  <a:solidFill>
                    <a:srgbClr val="0000CC"/>
                  </a:solidFill>
                </a:endParaRPr>
              </a:p>
              <a:p>
                <a:pPr algn="ctr"/>
                <a:r>
                  <a:rPr lang="en-US" altLang="zh-TW" sz="1600" b="1" dirty="0" smtClean="0">
                    <a:solidFill>
                      <a:srgbClr val="0000CC"/>
                    </a:solidFill>
                  </a:rPr>
                  <a:t>Prismatic Film</a:t>
                </a:r>
                <a:r>
                  <a:rPr lang="zh-TW" altLang="en-US" sz="1600" b="1" dirty="0" smtClean="0">
                    <a:solidFill>
                      <a:srgbClr val="0000CC"/>
                    </a:solidFill>
                  </a:rPr>
                  <a:t> </a:t>
                </a:r>
                <a:r>
                  <a:rPr lang="en-US" altLang="zh-TW" sz="1600" b="1" dirty="0" smtClean="0">
                    <a:solidFill>
                      <a:srgbClr val="0000CC"/>
                    </a:solidFill>
                  </a:rPr>
                  <a:t>6SC</a:t>
                </a:r>
                <a:r>
                  <a:rPr lang="zh-TW" altLang="en-US" sz="1600" b="1" dirty="0" smtClean="0">
                    <a:solidFill>
                      <a:srgbClr val="0000CC"/>
                    </a:solidFill>
                  </a:rPr>
                  <a:t> </a:t>
                </a:r>
                <a:r>
                  <a:rPr lang="en-US" altLang="zh-TW" sz="1600" b="1" dirty="0" smtClean="0">
                    <a:solidFill>
                      <a:srgbClr val="0000CC"/>
                    </a:solidFill>
                  </a:rPr>
                  <a:t>FILM</a:t>
                </a:r>
                <a:endParaRPr lang="zh-TW" altLang="en-US" sz="1600" b="1" dirty="0">
                  <a:solidFill>
                    <a:srgbClr val="0000CC"/>
                  </a:solidFill>
                </a:endParaRPr>
              </a:p>
            </p:txBody>
          </p:sp>
        </p:grpSp>
      </p:grpSp>
      <p:sp>
        <p:nvSpPr>
          <p:cNvPr id="13" name="矩形 12"/>
          <p:cNvSpPr/>
          <p:nvPr/>
        </p:nvSpPr>
        <p:spPr>
          <a:xfrm>
            <a:off x="5000596" y="4429132"/>
            <a:ext cx="4000560" cy="2378087"/>
          </a:xfrm>
          <a:prstGeom prst="rect">
            <a:avLst/>
          </a:prstGeom>
          <a:solidFill>
            <a:srgbClr val="FFFFDD"/>
          </a:solidFill>
          <a:ln>
            <a:solidFill>
              <a:schemeClr val="accent6">
                <a:lumMod val="75000"/>
              </a:schemeClr>
            </a:solidFill>
          </a:ln>
        </p:spPr>
        <p:txBody>
          <a:bodyPr wrap="square">
            <a:spAutoFit/>
          </a:bodyPr>
          <a:lstStyle/>
          <a:p>
            <a:pPr lvl="0" algn="just">
              <a:lnSpc>
                <a:spcPct val="110000"/>
              </a:lnSpc>
              <a:spcBef>
                <a:spcPts val="600"/>
              </a:spcBef>
            </a:pPr>
            <a:r>
              <a:rPr lang="zh-TW" altLang="en-US" sz="2200" b="1" dirty="0" smtClean="0">
                <a:solidFill>
                  <a:srgbClr val="0000CC"/>
                </a:solidFill>
                <a:latin typeface="Times New Roman" pitchFamily="18" charset="0"/>
                <a:ea typeface="DFKai-SB" pitchFamily="65" charset="-120"/>
                <a:cs typeface="Times New Roman" pitchFamily="18" charset="0"/>
              </a:rPr>
              <a:t>稜鏡光柵膜</a:t>
            </a:r>
            <a:r>
              <a:rPr lang="en-US" altLang="zh-TW" sz="2200" b="1" dirty="0" smtClean="0">
                <a:solidFill>
                  <a:srgbClr val="0000CC"/>
                </a:solidFill>
                <a:latin typeface="Times New Roman" pitchFamily="18" charset="0"/>
                <a:ea typeface="DFKai-SB" pitchFamily="65" charset="-120"/>
                <a:cs typeface="Times New Roman" pitchFamily="18" charset="0"/>
              </a:rPr>
              <a:t>(</a:t>
            </a:r>
            <a:r>
              <a:rPr lang="en-US" altLang="zh-TW" sz="2200" b="1" dirty="0" smtClean="0">
                <a:solidFill>
                  <a:srgbClr val="0000CC"/>
                </a:solidFill>
                <a:latin typeface="Times New Roman" pitchFamily="18" charset="0"/>
                <a:cs typeface="Times New Roman" pitchFamily="18" charset="0"/>
              </a:rPr>
              <a:t>Prismatic Film)</a:t>
            </a:r>
            <a:r>
              <a:rPr lang="zh-TW" altLang="en-US" sz="2200" b="1" dirty="0" smtClean="0">
                <a:solidFill>
                  <a:prstClr val="black"/>
                </a:solidFill>
              </a:rPr>
              <a:t>：</a:t>
            </a:r>
            <a:r>
              <a:rPr lang="zh-TW" altLang="en-US" sz="2200" dirty="0" smtClean="0">
                <a:solidFill>
                  <a:prstClr val="black"/>
                </a:solidFill>
                <a:latin typeface="Times New Roman" pitchFamily="18" charset="0"/>
                <a:ea typeface="DFKai-SB" pitchFamily="65" charset="-120"/>
                <a:cs typeface="Times New Roman" pitchFamily="18" charset="0"/>
              </a:rPr>
              <a:t>此膜可用以分析光源是單色光源</a:t>
            </a:r>
            <a:r>
              <a:rPr lang="en-US" altLang="zh-TW" sz="2200" dirty="0" smtClean="0">
                <a:solidFill>
                  <a:prstClr val="black"/>
                </a:solidFill>
                <a:latin typeface="Times New Roman" pitchFamily="18" charset="0"/>
                <a:ea typeface="DFKai-SB" pitchFamily="65" charset="-120"/>
                <a:cs typeface="Times New Roman" pitchFamily="18" charset="0"/>
              </a:rPr>
              <a:t>?</a:t>
            </a:r>
            <a:r>
              <a:rPr lang="zh-TW" altLang="en-US" sz="2200" dirty="0" smtClean="0">
                <a:solidFill>
                  <a:prstClr val="black"/>
                </a:solidFill>
                <a:latin typeface="Times New Roman" pitchFamily="18" charset="0"/>
                <a:ea typeface="DFKai-SB" pitchFamily="65" charset="-120"/>
                <a:cs typeface="Times New Roman" pitchFamily="18" charset="0"/>
              </a:rPr>
              <a:t>還是混光光源？若光柵密度夠高，還可分析光源是由哪些單色光組合而成的。</a:t>
            </a:r>
            <a:endParaRPr lang="en-US" altLang="zh-TW" sz="2200" dirty="0" smtClean="0">
              <a:solidFill>
                <a:prstClr val="black"/>
              </a:solidFill>
              <a:latin typeface="Times New Roman" pitchFamily="18" charset="0"/>
              <a:ea typeface="DFKai-SB" pitchFamily="65" charset="-120"/>
              <a:cs typeface="Times New Roman" pitchFamily="18" charset="0"/>
            </a:endParaRPr>
          </a:p>
          <a:p>
            <a:pPr lvl="0" algn="just">
              <a:lnSpc>
                <a:spcPct val="110000"/>
              </a:lnSpc>
              <a:spcBef>
                <a:spcPts val="400"/>
              </a:spcBef>
            </a:pPr>
            <a:r>
              <a:rPr lang="zh-TW" altLang="en-US" sz="2200" dirty="0" smtClean="0">
                <a:solidFill>
                  <a:prstClr val="black"/>
                </a:solidFill>
                <a:latin typeface="Times New Roman" pitchFamily="18" charset="0"/>
                <a:ea typeface="DFKai-SB" pitchFamily="65" charset="-120"/>
                <a:cs typeface="Times New Roman" pitchFamily="18" charset="0"/>
              </a:rPr>
              <a:t>白光是可見光顏色所組合的光。</a:t>
            </a:r>
            <a:endParaRPr lang="en-US" altLang="zh-TW" sz="2200" dirty="0" smtClean="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10253824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71604" y="0"/>
            <a:ext cx="6240756" cy="646331"/>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TW"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69</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散射光</a:t>
            </a:r>
            <a:r>
              <a:rPr lang="en-US" altLang="zh-TW"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a:t>
            </a: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Scattering Light)</a:t>
            </a:r>
            <a:endParaRPr lang="zh-TW" altLang="en-US" sz="3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250950" y="632752"/>
            <a:ext cx="8750206" cy="1938992"/>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rtlCol="0">
            <a:spAutoFit/>
          </a:bodyPr>
          <a:lstStyle/>
          <a:p>
            <a:pPr marL="266700" indent="-266700">
              <a:buSzPct val="100000"/>
              <a:buFont typeface="+mj-lt"/>
              <a:buAutoNum type="arabicPeriod"/>
            </a:pPr>
            <a:r>
              <a:rPr lang="zh-TW" altLang="en-US" sz="2400" dirty="0" smtClean="0">
                <a:latin typeface="Times New Roman" pitchFamily="18" charset="0"/>
                <a:ea typeface="DFKai-SB" pitchFamily="65" charset="-120"/>
                <a:cs typeface="Times New Roman" pitchFamily="18" charset="0"/>
              </a:rPr>
              <a:t>透過各種半透明液體、玻璃、塑膠等材料觀看電路</a:t>
            </a:r>
            <a:r>
              <a:rPr lang="en-US" altLang="zh-TW" sz="2400" dirty="0" smtClean="0">
                <a:latin typeface="Times New Roman" pitchFamily="18" charset="0"/>
                <a:ea typeface="DFKai-SB" pitchFamily="65" charset="-120"/>
                <a:cs typeface="Times New Roman" pitchFamily="18" charset="0"/>
              </a:rPr>
              <a:t>67</a:t>
            </a:r>
            <a:r>
              <a:rPr lang="zh-TW" altLang="en-US" sz="2400" dirty="0" smtClean="0">
                <a:latin typeface="Times New Roman" pitchFamily="18" charset="0"/>
                <a:ea typeface="DFKai-SB" pitchFamily="65" charset="-120"/>
                <a:cs typeface="Times New Roman" pitchFamily="18" charset="0"/>
              </a:rPr>
              <a:t>中全彩</a:t>
            </a:r>
            <a:r>
              <a:rPr lang="en-US" altLang="zh-TW" sz="2400" dirty="0" smtClean="0">
                <a:latin typeface="Times New Roman" pitchFamily="18" charset="0"/>
                <a:ea typeface="DFKai-SB" pitchFamily="65" charset="-120"/>
                <a:cs typeface="Times New Roman" pitchFamily="18" charset="0"/>
              </a:rPr>
              <a:t>LED D8</a:t>
            </a:r>
            <a:r>
              <a:rPr lang="zh-TW" altLang="en-US" sz="2400" dirty="0" smtClean="0">
                <a:latin typeface="Times New Roman" pitchFamily="18" charset="0"/>
                <a:ea typeface="DFKai-SB" pitchFamily="65" charset="-120"/>
                <a:cs typeface="Times New Roman" pitchFamily="18" charset="0"/>
              </a:rPr>
              <a:t>所發射出的光源。</a:t>
            </a:r>
            <a:endParaRPr lang="en-US" altLang="zh-TW" sz="2400" dirty="0" smtClean="0">
              <a:latin typeface="Times New Roman" pitchFamily="18" charset="0"/>
              <a:ea typeface="DFKai-SB" pitchFamily="65" charset="-120"/>
              <a:cs typeface="Times New Roman" pitchFamily="18" charset="0"/>
            </a:endParaRPr>
          </a:p>
          <a:p>
            <a:pPr marL="266700" indent="-266700">
              <a:buSzPct val="100000"/>
              <a:buFont typeface="+mj-lt"/>
              <a:buAutoNum type="arabicPeriod"/>
            </a:pPr>
            <a:r>
              <a:rPr lang="zh-TW" altLang="en-US" sz="2400" dirty="0" smtClean="0">
                <a:latin typeface="Times New Roman" pitchFamily="18" charset="0"/>
                <a:ea typeface="DFKai-SB" pitchFamily="65" charset="-120"/>
                <a:cs typeface="Times New Roman" pitchFamily="18" charset="0"/>
              </a:rPr>
              <a:t>以果汁、膠質體、霧玻璃或塑料觀看也可以。</a:t>
            </a:r>
            <a:endParaRPr lang="en-US" altLang="zh-TW" sz="2400" dirty="0" smtClean="0">
              <a:latin typeface="Times New Roman" pitchFamily="18" charset="0"/>
              <a:ea typeface="DFKai-SB" pitchFamily="65" charset="-120"/>
              <a:cs typeface="Times New Roman" pitchFamily="18" charset="0"/>
            </a:endParaRPr>
          </a:p>
          <a:p>
            <a:pPr marL="266700" indent="-266700">
              <a:buSzPct val="100000"/>
              <a:buFont typeface="+mj-lt"/>
              <a:buAutoNum type="arabicPeriod"/>
            </a:pPr>
            <a:r>
              <a:rPr lang="zh-TW" altLang="en-US" sz="2400" dirty="0" smtClean="0">
                <a:latin typeface="Times New Roman" pitchFamily="18" charset="0"/>
                <a:ea typeface="DFKai-SB" pitchFamily="65" charset="-120"/>
                <a:cs typeface="Times New Roman" pitchFamily="18" charset="0"/>
              </a:rPr>
              <a:t>另分別以</a:t>
            </a:r>
            <a:r>
              <a:rPr lang="zh-TW" altLang="en-US" sz="2400" b="1" dirty="0" smtClean="0">
                <a:solidFill>
                  <a:srgbClr val="0000CC"/>
                </a:solidFill>
                <a:latin typeface="Times New Roman" pitchFamily="18" charset="0"/>
                <a:ea typeface="DFKai-SB" pitchFamily="65" charset="-120"/>
                <a:cs typeface="Times New Roman" pitchFamily="18" charset="0"/>
              </a:rPr>
              <a:t>白光</a:t>
            </a:r>
            <a:r>
              <a:rPr lang="en-US" altLang="zh-TW" sz="2400" b="1" dirty="0" smtClean="0">
                <a:solidFill>
                  <a:srgbClr val="0000CC"/>
                </a:solidFill>
                <a:latin typeface="Times New Roman" pitchFamily="18" charset="0"/>
                <a:ea typeface="DFKai-SB" pitchFamily="65" charset="-120"/>
                <a:cs typeface="Times New Roman" pitchFamily="18" charset="0"/>
              </a:rPr>
              <a:t>D6</a:t>
            </a:r>
            <a:r>
              <a:rPr lang="zh-TW" altLang="en-US" sz="2400" dirty="0" smtClean="0">
                <a:latin typeface="Times New Roman" pitchFamily="18" charset="0"/>
                <a:ea typeface="DFKai-SB" pitchFamily="65" charset="-120"/>
                <a:cs typeface="Times New Roman" pitchFamily="18" charset="0"/>
              </a:rPr>
              <a:t>和</a:t>
            </a:r>
            <a:r>
              <a:rPr lang="zh-TW" altLang="en-US" sz="2400" b="1" dirty="0" smtClean="0">
                <a:solidFill>
                  <a:srgbClr val="C00000"/>
                </a:solidFill>
                <a:latin typeface="Times New Roman" pitchFamily="18" charset="0"/>
                <a:ea typeface="DFKai-SB" pitchFamily="65" charset="-120"/>
                <a:cs typeface="Times New Roman" pitchFamily="18" charset="0"/>
              </a:rPr>
              <a:t>紅光</a:t>
            </a:r>
            <a:r>
              <a:rPr lang="en-US" altLang="zh-TW" sz="2400" b="1" dirty="0" smtClean="0">
                <a:solidFill>
                  <a:srgbClr val="C00000"/>
                </a:solidFill>
                <a:latin typeface="Times New Roman" pitchFamily="18" charset="0"/>
                <a:ea typeface="DFKai-SB" pitchFamily="65" charset="-120"/>
                <a:cs typeface="Times New Roman" pitchFamily="18" charset="0"/>
              </a:rPr>
              <a:t>D1 LED</a:t>
            </a:r>
            <a:r>
              <a:rPr lang="zh-TW" altLang="en-US" sz="2400" dirty="0" smtClean="0">
                <a:latin typeface="Times New Roman" pitchFamily="18" charset="0"/>
                <a:ea typeface="DFKai-SB" pitchFamily="65" charset="-120"/>
                <a:cs typeface="Times New Roman" pitchFamily="18" charset="0"/>
              </a:rPr>
              <a:t>取代電路中的</a:t>
            </a:r>
            <a:r>
              <a:rPr lang="zh-TW" altLang="en-US" sz="2400" b="1" dirty="0" smtClean="0">
                <a:latin typeface="Times New Roman" pitchFamily="18" charset="0"/>
                <a:ea typeface="DFKai-SB" pitchFamily="65" charset="-120"/>
                <a:cs typeface="Times New Roman" pitchFamily="18" charset="0"/>
              </a:rPr>
              <a:t>全彩</a:t>
            </a:r>
            <a:r>
              <a:rPr lang="en-US" altLang="zh-TW" sz="2400" b="1" dirty="0" smtClean="0">
                <a:latin typeface="Times New Roman" pitchFamily="18" charset="0"/>
                <a:ea typeface="DFKai-SB" pitchFamily="65" charset="-120"/>
                <a:cs typeface="Times New Roman" pitchFamily="18" charset="0"/>
              </a:rPr>
              <a:t>D8 LED</a:t>
            </a:r>
            <a:r>
              <a:rPr lang="zh-TW" altLang="en-US" sz="2400" dirty="0" smtClean="0">
                <a:latin typeface="Times New Roman" pitchFamily="18" charset="0"/>
                <a:ea typeface="DFKai-SB" pitchFamily="65" charset="-120"/>
                <a:cs typeface="Times New Roman" pitchFamily="18" charset="0"/>
              </a:rPr>
              <a:t>，再重複上述實驗。白光</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雖然比較亮，但不會變色。</a:t>
            </a:r>
            <a:endParaRPr lang="en-US" altLang="zh-TW" sz="2400" dirty="0" smtClean="0">
              <a:latin typeface="Times New Roman" pitchFamily="18" charset="0"/>
              <a:ea typeface="DFKai-SB" pitchFamily="65" charset="-120"/>
              <a:cs typeface="Times New Roman" pitchFamily="18" charset="0"/>
            </a:endParaRPr>
          </a:p>
        </p:txBody>
      </p:sp>
      <p:sp>
        <p:nvSpPr>
          <p:cNvPr id="4" name="矩形 3"/>
          <p:cNvSpPr/>
          <p:nvPr/>
        </p:nvSpPr>
        <p:spPr>
          <a:xfrm>
            <a:off x="5143504" y="2727324"/>
            <a:ext cx="3848035" cy="3825663"/>
          </a:xfrm>
          <a:prstGeom prst="rect">
            <a:avLst/>
          </a:prstGeom>
          <a:solidFill>
            <a:srgbClr val="FFFFE1"/>
          </a:solidFill>
          <a:ln>
            <a:solidFill>
              <a:schemeClr val="accent6">
                <a:lumMod val="60000"/>
                <a:lumOff val="40000"/>
              </a:schemeClr>
            </a:solidFill>
          </a:ln>
        </p:spPr>
        <p:txBody>
          <a:bodyPr wrap="square">
            <a:spAutoFit/>
          </a:bodyPr>
          <a:lstStyle/>
          <a:p>
            <a:pPr marL="173038" indent="-173038">
              <a:lnSpc>
                <a:spcPct val="110000"/>
              </a:lnSpc>
              <a:spcBef>
                <a:spcPts val="600"/>
              </a:spcBef>
              <a:buSzPct val="85000"/>
              <a:buFont typeface="Wingdings" pitchFamily="2" charset="2"/>
              <a:buChar char="l"/>
            </a:pPr>
            <a:r>
              <a:rPr lang="zh-TW" altLang="en-US" sz="2400" b="1" dirty="0" smtClean="0">
                <a:solidFill>
                  <a:srgbClr val="0000CC"/>
                </a:solidFill>
                <a:latin typeface="Times New Roman" pitchFamily="18" charset="0"/>
                <a:ea typeface="DFKai-SB" pitchFamily="65" charset="-120"/>
                <a:cs typeface="Times New Roman" pitchFamily="18" charset="0"/>
              </a:rPr>
              <a:t>半透光材料的光暈開或霧化效果</a:t>
            </a:r>
            <a:r>
              <a:rPr lang="zh-TW" altLang="en-US" sz="2400" dirty="0" smtClean="0">
                <a:latin typeface="Times New Roman" pitchFamily="18" charset="0"/>
                <a:ea typeface="DFKai-SB" pitchFamily="65" charset="-120"/>
                <a:cs typeface="Times New Roman" pitchFamily="18" charset="0"/>
              </a:rPr>
              <a:t>：不會完全阻隔光線，可散射光源，故可將光源散射到液體或材料所分佈的範圍</a:t>
            </a:r>
          </a:p>
          <a:p>
            <a:pPr marL="173038" indent="-173038">
              <a:lnSpc>
                <a:spcPct val="110000"/>
              </a:lnSpc>
              <a:spcBef>
                <a:spcPts val="600"/>
              </a:spcBef>
              <a:buSzPct val="85000"/>
              <a:buFont typeface="Wingdings" pitchFamily="2" charset="2"/>
              <a:buChar char="l"/>
            </a:pPr>
            <a:r>
              <a:rPr lang="zh-TW" altLang="en-US" sz="2400" dirty="0" smtClean="0">
                <a:latin typeface="Times New Roman" pitchFamily="18" charset="0"/>
                <a:ea typeface="DFKai-SB" pitchFamily="65" charset="-120"/>
                <a:cs typeface="Times New Roman" pitchFamily="18" charset="0"/>
              </a:rPr>
              <a:t>如同本套件中蛋型和塔型燈具附件使用的塑質材料對光源有點光源霧化暈開的效果。</a:t>
            </a:r>
            <a:endParaRPr lang="en-US" altLang="zh-TW" sz="2400" dirty="0" smtClean="0">
              <a:latin typeface="Times New Roman" pitchFamily="18" charset="0"/>
              <a:ea typeface="DFKai-SB" pitchFamily="65" charset="-120"/>
              <a:cs typeface="Times New Roman" pitchFamily="18"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1505" t="1491"/>
          <a:stretch>
            <a:fillRect/>
          </a:stretch>
        </p:blipFill>
        <p:spPr bwMode="auto">
          <a:xfrm>
            <a:off x="304954" y="2646777"/>
            <a:ext cx="4695674" cy="2996800"/>
          </a:xfrm>
          <a:prstGeom prst="rect">
            <a:avLst/>
          </a:prstGeom>
          <a:noFill/>
          <a:ln>
            <a:solidFill>
              <a:schemeClr val="bg1">
                <a:lumMod val="5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69058" y="5659158"/>
            <a:ext cx="1953369" cy="1127428"/>
          </a:xfrm>
          <a:prstGeom prst="rect">
            <a:avLst/>
          </a:prstGeom>
          <a:noFill/>
          <a:ln>
            <a:solidFill>
              <a:schemeClr val="bg1">
                <a:lumMod val="5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向上箭號 13"/>
          <p:cNvSpPr/>
          <p:nvPr/>
        </p:nvSpPr>
        <p:spPr>
          <a:xfrm>
            <a:off x="2709850" y="5350510"/>
            <a:ext cx="398888" cy="367168"/>
          </a:xfrm>
          <a:prstGeom prst="upArrow">
            <a:avLst/>
          </a:prstGeom>
          <a:solidFill>
            <a:schemeClr val="tx2">
              <a:lumMod val="20000"/>
              <a:lumOff val="80000"/>
            </a:schemeClr>
          </a:solidFill>
          <a:ln w="28575">
            <a:solidFill>
              <a:schemeClr val="bg1">
                <a:lumMod val="50000"/>
              </a:schemeClr>
            </a:solidFill>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grpSp>
        <p:nvGrpSpPr>
          <p:cNvPr id="9" name="群組 10"/>
          <p:cNvGrpSpPr/>
          <p:nvPr/>
        </p:nvGrpSpPr>
        <p:grpSpPr>
          <a:xfrm>
            <a:off x="115746" y="5712165"/>
            <a:ext cx="1884486" cy="1004191"/>
            <a:chOff x="183963" y="5618812"/>
            <a:chExt cx="1920197" cy="1021109"/>
          </a:xfrm>
        </p:grpSpPr>
        <p:pic>
          <p:nvPicPr>
            <p:cNvPr id="10" name="Picture 2"/>
            <p:cNvPicPr>
              <a:picLocks noChangeAspect="1" noChangeArrowheads="1"/>
            </p:cNvPicPr>
            <p:nvPr/>
          </p:nvPicPr>
          <p:blipFill>
            <a:blip r:embed="rId5">
              <a:lum bright="-20000" contrast="30000"/>
            </a:blip>
            <a:srcRect r="9945" b="9688"/>
            <a:stretch>
              <a:fillRect/>
            </a:stretch>
          </p:blipFill>
          <p:spPr bwMode="auto">
            <a:xfrm>
              <a:off x="357158" y="5618812"/>
              <a:ext cx="1516482" cy="1021109"/>
            </a:xfrm>
            <a:prstGeom prst="rect">
              <a:avLst/>
            </a:prstGeom>
            <a:noFill/>
            <a:ln w="9525">
              <a:solidFill>
                <a:schemeClr val="bg1">
                  <a:lumMod val="50000"/>
                </a:schemeClr>
              </a:solidFill>
              <a:miter lim="800000"/>
              <a:headEnd/>
              <a:tailEnd/>
            </a:ln>
            <a:effectLst/>
          </p:spPr>
        </p:pic>
        <p:sp>
          <p:nvSpPr>
            <p:cNvPr id="11" name="矩形 10"/>
            <p:cNvSpPr/>
            <p:nvPr/>
          </p:nvSpPr>
          <p:spPr>
            <a:xfrm>
              <a:off x="183963" y="5715016"/>
              <a:ext cx="1920197" cy="844998"/>
            </a:xfrm>
            <a:prstGeom prst="rect">
              <a:avLst/>
            </a:prstGeom>
            <a:ln>
              <a:noFill/>
            </a:ln>
          </p:spPr>
          <p:txBody>
            <a:bodyPr wrap="square">
              <a:spAutoFit/>
            </a:bodyPr>
            <a:lstStyle/>
            <a:p>
              <a:pPr algn="ctr"/>
              <a:r>
                <a:rPr lang="zh-TW" altLang="en-US" sz="1600" b="1" dirty="0" smtClean="0">
                  <a:solidFill>
                    <a:srgbClr val="0000CC"/>
                  </a:solidFill>
                  <a:latin typeface="Times New Roman" pitchFamily="18" charset="0"/>
                  <a:ea typeface="DFKai-SB" pitchFamily="65" charset="-120"/>
                  <a:cs typeface="Times New Roman" pitchFamily="18" charset="0"/>
                </a:rPr>
                <a:t>各種半透光材質</a:t>
              </a:r>
              <a:r>
                <a:rPr lang="en-US" altLang="zh-TW" sz="1600" b="1" dirty="0" smtClean="0">
                  <a:solidFill>
                    <a:srgbClr val="0000CC"/>
                  </a:solidFill>
                  <a:latin typeface="Times New Roman" pitchFamily="18" charset="0"/>
                  <a:ea typeface="DFKai-SB" pitchFamily="65" charset="-120"/>
                  <a:cs typeface="Times New Roman" pitchFamily="18" charset="0"/>
                </a:rPr>
                <a:t>(Semi-transparent materials</a:t>
              </a:r>
              <a:r>
                <a:rPr lang="en-US" altLang="zh-TW" sz="1600" dirty="0" smtClean="0">
                  <a:solidFill>
                    <a:srgbClr val="0000CC"/>
                  </a:solidFill>
                  <a:latin typeface="Times New Roman" pitchFamily="18" charset="0"/>
                  <a:ea typeface="DFKai-SB" pitchFamily="65" charset="-120"/>
                  <a:cs typeface="Times New Roman" pitchFamily="18" charset="0"/>
                </a:rPr>
                <a:t>) </a:t>
              </a:r>
              <a:endParaRPr lang="zh-TW" altLang="en-US" sz="1600" b="1" dirty="0">
                <a:solidFill>
                  <a:srgbClr val="0000CC"/>
                </a:solidFill>
                <a:latin typeface="Times New Roman" pitchFamily="18" charset="0"/>
                <a:ea typeface="DFKai-SB" pitchFamily="65" charset="-120"/>
                <a:cs typeface="Times New Roman" pitchFamily="18" charset="0"/>
              </a:endParaRPr>
            </a:p>
          </p:txBody>
        </p:sp>
      </p:grpSp>
    </p:spTree>
    <p:extLst>
      <p:ext uri="{BB962C8B-B14F-4D97-AF65-F5344CB8AC3E}">
        <p14:creationId xmlns:p14="http://schemas.microsoft.com/office/powerpoint/2010/main" xmlns="" val="29266961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14414" y="71414"/>
            <a:ext cx="7572428" cy="571479"/>
          </a:xfrm>
          <a:prstGeom prst="rect">
            <a:avLst/>
          </a:prstGeom>
        </p:spPr>
        <p:txBody>
          <a:bodyPr wrap="square">
            <a:no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(70)</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彩色光纖光線</a:t>
            </a: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t>
            </a: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Color Fiber</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Light)</a:t>
            </a:r>
            <a:endParaRPr lang="zh-TW" altLang="en-US" sz="3600" b="1" dirty="0">
              <a:solidFill>
                <a:srgbClr val="0000CC"/>
              </a:solidFill>
              <a:latin typeface="Times New Roman" panose="02020603050405020304" pitchFamily="18" charset="0"/>
              <a:cs typeface="Times New Roman" panose="02020603050405020304" pitchFamily="18" charset="0"/>
            </a:endParaRPr>
          </a:p>
        </p:txBody>
      </p:sp>
      <p:sp>
        <p:nvSpPr>
          <p:cNvPr id="3" name="矩形 2"/>
          <p:cNvSpPr/>
          <p:nvPr/>
        </p:nvSpPr>
        <p:spPr>
          <a:xfrm>
            <a:off x="4583574" y="785794"/>
            <a:ext cx="4417582" cy="3200876"/>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chemeClr val="accent1"/>
            </a:solidFill>
          </a:ln>
          <a:effectLst/>
        </p:spPr>
        <p:txBody>
          <a:bodyPr wrap="square" rtlCol="0">
            <a:spAutoFit/>
          </a:bodyPr>
          <a:lstStyle/>
          <a:p>
            <a:pPr marL="266700" indent="-266700" algn="just">
              <a:spcBef>
                <a:spcPts val="600"/>
              </a:spcBef>
              <a:buFont typeface="+mj-lt"/>
              <a:buAutoNum type="arabicPeriod"/>
            </a:pPr>
            <a:r>
              <a:rPr lang="zh-TW" altLang="en-US" sz="2400" dirty="0" smtClean="0">
                <a:latin typeface="Times New Roman" pitchFamily="18" charset="0"/>
                <a:ea typeface="DFKai-SB" pitchFamily="65" charset="-120"/>
                <a:cs typeface="Times New Roman" pitchFamily="18" charset="0"/>
              </a:rPr>
              <a:t>如圖，以透明的光纖架固定光纖束的其中一端，並將之置放於電路</a:t>
            </a:r>
            <a:r>
              <a:rPr lang="en-US" altLang="zh-TW" sz="2400" dirty="0" smtClean="0">
                <a:latin typeface="Times New Roman" pitchFamily="18" charset="0"/>
                <a:ea typeface="DFKai-SB" pitchFamily="65" charset="-120"/>
                <a:cs typeface="Times New Roman" pitchFamily="18" charset="0"/>
              </a:rPr>
              <a:t>67</a:t>
            </a:r>
            <a:r>
              <a:rPr lang="zh-TW" altLang="en-US" sz="2400" dirty="0" smtClean="0">
                <a:latin typeface="Times New Roman" pitchFamily="18" charset="0"/>
                <a:ea typeface="DFKai-SB" pitchFamily="65" charset="-120"/>
                <a:cs typeface="Times New Roman" pitchFamily="18" charset="0"/>
              </a:rPr>
              <a:t>的彩光</a:t>
            </a:r>
            <a:r>
              <a:rPr lang="en-US" altLang="zh-TW" sz="2400" dirty="0" smtClean="0">
                <a:latin typeface="Times New Roman" pitchFamily="18" charset="0"/>
                <a:ea typeface="DFKai-SB" pitchFamily="65" charset="-120"/>
                <a:cs typeface="Times New Roman" pitchFamily="18" charset="0"/>
              </a:rPr>
              <a:t>LED</a:t>
            </a:r>
            <a:r>
              <a:rPr lang="zh-TW" altLang="en-US" sz="2400" dirty="0" smtClean="0">
                <a:latin typeface="Times New Roman" pitchFamily="18" charset="0"/>
                <a:ea typeface="DFKai-SB" pitchFamily="65" charset="-120"/>
                <a:cs typeface="Times New Roman" pitchFamily="18" charset="0"/>
              </a:rPr>
              <a:t> </a:t>
            </a:r>
            <a:r>
              <a:rPr lang="en-US" altLang="zh-TW" sz="2400" dirty="0" smtClean="0">
                <a:latin typeface="Times New Roman" pitchFamily="18" charset="0"/>
                <a:ea typeface="DFKai-SB" pitchFamily="65" charset="-120"/>
                <a:cs typeface="Times New Roman" pitchFamily="18" charset="0"/>
              </a:rPr>
              <a:t>D8</a:t>
            </a:r>
            <a:r>
              <a:rPr lang="zh-TW" altLang="en-US" sz="2400" dirty="0" smtClean="0">
                <a:latin typeface="Times New Roman" pitchFamily="18" charset="0"/>
                <a:ea typeface="DFKai-SB" pitchFamily="65" charset="-120"/>
                <a:cs typeface="Times New Roman" pitchFamily="18" charset="0"/>
              </a:rPr>
              <a:t>上方。</a:t>
            </a:r>
            <a:endParaRPr lang="en-US" altLang="zh-TW" sz="2400" dirty="0" smtClean="0">
              <a:latin typeface="Times New Roman" pitchFamily="18" charset="0"/>
              <a:ea typeface="DFKai-SB" pitchFamily="65" charset="-120"/>
              <a:cs typeface="Times New Roman" pitchFamily="18" charset="0"/>
            </a:endParaRPr>
          </a:p>
          <a:p>
            <a:pPr marL="266700" indent="-266700" algn="just">
              <a:spcBef>
                <a:spcPts val="600"/>
              </a:spcBef>
              <a:buFont typeface="+mj-lt"/>
              <a:buAutoNum type="arabicPeriod"/>
            </a:pPr>
            <a:r>
              <a:rPr lang="zh-TW" altLang="en-US" sz="2400" dirty="0" smtClean="0">
                <a:latin typeface="Times New Roman" pitchFamily="18" charset="0"/>
                <a:ea typeface="DFKai-SB" pitchFamily="65" charset="-120"/>
                <a:cs typeface="Times New Roman" pitchFamily="18" charset="0"/>
              </a:rPr>
              <a:t>在光線微弱的昏暗室內，啟動電路，觀察光源從光纖纜線的另一開口端射出的情形。</a:t>
            </a:r>
          </a:p>
          <a:p>
            <a:pPr marL="266700" indent="-266700" algn="just">
              <a:spcBef>
                <a:spcPts val="600"/>
              </a:spcBef>
              <a:buFont typeface="+mj-lt"/>
              <a:buAutoNum type="arabicPeriod"/>
            </a:pPr>
            <a:r>
              <a:rPr lang="zh-TW" altLang="en-US" sz="2400" dirty="0" smtClean="0">
                <a:latin typeface="Times New Roman" pitchFamily="18" charset="0"/>
                <a:ea typeface="DFKai-SB" pitchFamily="65" charset="-120"/>
                <a:cs typeface="Times New Roman" pitchFamily="18" charset="0"/>
              </a:rPr>
              <a:t>即使光纖被彎折，仍可見光通過光纖纜線傳播。</a:t>
            </a:r>
            <a:endParaRPr lang="en-US" altLang="zh-TW" sz="2400" dirty="0" smtClean="0">
              <a:latin typeface="Times New Roman" pitchFamily="18" charset="0"/>
              <a:ea typeface="DFKai-SB" pitchFamily="65" charset="-120"/>
              <a:cs typeface="Times New Roman" pitchFamily="18" charset="0"/>
            </a:endParaRPr>
          </a:p>
        </p:txBody>
      </p:sp>
      <p:pic>
        <p:nvPicPr>
          <p:cNvPr id="10" name="Picture 2"/>
          <p:cNvPicPr>
            <a:picLocks noChangeAspect="1" noChangeArrowheads="1"/>
          </p:cNvPicPr>
          <p:nvPr/>
        </p:nvPicPr>
        <p:blipFill>
          <a:blip r:embed="rId3"/>
          <a:srcRect/>
          <a:stretch>
            <a:fillRect/>
          </a:stretch>
        </p:blipFill>
        <p:spPr bwMode="auto">
          <a:xfrm>
            <a:off x="4572000" y="4071942"/>
            <a:ext cx="4429156" cy="2737689"/>
          </a:xfrm>
          <a:prstGeom prst="rect">
            <a:avLst/>
          </a:prstGeom>
          <a:noFill/>
          <a:ln w="9525">
            <a:noFill/>
            <a:miter lim="800000"/>
            <a:headEnd/>
            <a:tailEnd/>
          </a:ln>
          <a:effectLst>
            <a:softEdge rad="31750"/>
          </a:effectLst>
        </p:spPr>
      </p:pic>
      <p:sp>
        <p:nvSpPr>
          <p:cNvPr id="11" name="文字方塊 10"/>
          <p:cNvSpPr txBox="1"/>
          <p:nvPr/>
        </p:nvSpPr>
        <p:spPr>
          <a:xfrm>
            <a:off x="214282" y="5072074"/>
            <a:ext cx="4214842" cy="1569660"/>
          </a:xfrm>
          <a:prstGeom prst="rect">
            <a:avLst/>
          </a:prstGeom>
          <a:solidFill>
            <a:srgbClr val="FFFFDD"/>
          </a:solidFill>
          <a:ln>
            <a:solidFill>
              <a:schemeClr val="accent6">
                <a:lumMod val="75000"/>
              </a:schemeClr>
            </a:solidFill>
          </a:ln>
        </p:spPr>
        <p:txBody>
          <a:bodyPr wrap="square" rtlCol="0">
            <a:spAutoFit/>
          </a:bodyPr>
          <a:lstStyle/>
          <a:p>
            <a:r>
              <a:rPr lang="zh-TW" altLang="en-US" sz="2400" dirty="0" smtClean="0">
                <a:latin typeface="DFKai-SB" pitchFamily="65" charset="-120"/>
                <a:ea typeface="DFKai-SB" pitchFamily="65" charset="-120"/>
              </a:rPr>
              <a:t>光線在真空或空氣中通常僅能直線行進或傳送；但可透過在光纖內的</a:t>
            </a:r>
            <a:r>
              <a:rPr lang="zh-TW" altLang="en-US" sz="2400" b="1" dirty="0" smtClean="0">
                <a:solidFill>
                  <a:srgbClr val="FF0000"/>
                </a:solidFill>
                <a:latin typeface="DFKai-SB" pitchFamily="65" charset="-120"/>
                <a:ea typeface="DFKai-SB" pitchFamily="65" charset="-120"/>
              </a:rPr>
              <a:t>全反射</a:t>
            </a:r>
            <a:r>
              <a:rPr lang="zh-TW" altLang="en-US" sz="2400" dirty="0" smtClean="0">
                <a:latin typeface="DFKai-SB" pitchFamily="65" charset="-120"/>
                <a:ea typeface="DFKai-SB" pitchFamily="65" charset="-120"/>
              </a:rPr>
              <a:t>現象，在強度不衰減的情況，改變傳送方向。</a:t>
            </a:r>
            <a:endParaRPr lang="zh-TW" altLang="en-US" sz="2400" dirty="0">
              <a:latin typeface="DFKai-SB" pitchFamily="65" charset="-120"/>
              <a:ea typeface="DFKai-SB" pitchFamily="65" charset="-120"/>
            </a:endParaRPr>
          </a:p>
        </p:txBody>
      </p:sp>
      <p:grpSp>
        <p:nvGrpSpPr>
          <p:cNvPr id="14" name="群組 13"/>
          <p:cNvGrpSpPr/>
          <p:nvPr/>
        </p:nvGrpSpPr>
        <p:grpSpPr>
          <a:xfrm>
            <a:off x="214282" y="785794"/>
            <a:ext cx="4214842" cy="4143404"/>
            <a:chOff x="214282" y="785794"/>
            <a:chExt cx="4214842" cy="4143404"/>
          </a:xfrm>
        </p:grpSpPr>
        <p:grpSp>
          <p:nvGrpSpPr>
            <p:cNvPr id="12" name="群組 11"/>
            <p:cNvGrpSpPr/>
            <p:nvPr/>
          </p:nvGrpSpPr>
          <p:grpSpPr>
            <a:xfrm>
              <a:off x="214282" y="785794"/>
              <a:ext cx="4214842" cy="4143404"/>
              <a:chOff x="5429256" y="2511540"/>
              <a:chExt cx="4189840" cy="4144023"/>
            </a:xfrm>
          </p:grpSpPr>
          <p:pic>
            <p:nvPicPr>
              <p:cNvPr id="8" name="Picture 2"/>
              <p:cNvPicPr>
                <a:picLocks noChangeAspect="1" noChangeArrowheads="1"/>
              </p:cNvPicPr>
              <p:nvPr/>
            </p:nvPicPr>
            <p:blipFill>
              <a:blip r:embed="rId4">
                <a:lum bright="-10000" contrast="30000"/>
                <a:extLst>
                  <a:ext uri="{28A0092B-C50C-407E-A947-70E740481C1C}">
                    <a14:useLocalDpi xmlns:a14="http://schemas.microsoft.com/office/drawing/2010/main" xmlns="" val="0"/>
                  </a:ext>
                </a:extLst>
              </a:blip>
              <a:srcRect l="1580" t="1587" r="2660"/>
              <a:stretch>
                <a:fillRect/>
              </a:stretch>
            </p:blipFill>
            <p:spPr bwMode="auto">
              <a:xfrm>
                <a:off x="5429256" y="2511540"/>
                <a:ext cx="4189840" cy="4144023"/>
              </a:xfrm>
              <a:prstGeom prst="rect">
                <a:avLst/>
              </a:prstGeom>
              <a:noFill/>
              <a:ln>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3"/>
              <p:cNvPicPr>
                <a:picLocks noChangeAspect="1" noChangeArrowheads="1"/>
              </p:cNvPicPr>
              <p:nvPr/>
            </p:nvPicPr>
            <p:blipFill>
              <a:blip r:embed="rId5">
                <a:lum bright="-10000" contrast="30000"/>
                <a:extLst>
                  <a:ext uri="{28A0092B-C50C-407E-A947-70E740481C1C}">
                    <a14:useLocalDpi xmlns:a14="http://schemas.microsoft.com/office/drawing/2010/main" xmlns="" val="0"/>
                  </a:ext>
                </a:extLst>
              </a:blip>
              <a:srcRect r="-36936" b="-1686"/>
              <a:stretch>
                <a:fillRect/>
              </a:stretch>
            </p:blipFill>
            <p:spPr bwMode="auto">
              <a:xfrm>
                <a:off x="7786710" y="5500702"/>
                <a:ext cx="794655" cy="1143008"/>
              </a:xfrm>
              <a:prstGeom prst="rect">
                <a:avLst/>
              </a:prstGeom>
              <a:solidFill>
                <a:schemeClr val="bg1"/>
              </a:solidFill>
              <a:ln w="15875">
                <a:noFill/>
                <a:miter lim="800000"/>
                <a:headEnd/>
                <a:tailEnd/>
              </a:ln>
              <a:extLst>
                <a:ext uri="{909E8E84-426E-40DD-AFC4-6F175D3DCCD1}">
                  <a14:hiddenFill xmlns:a14="http://schemas.microsoft.com/office/drawing/2010/main" xmlns="">
                    <a:solidFill>
                      <a:schemeClr val="accent1"/>
                    </a:solidFill>
                  </a14:hiddenFill>
                </a:ext>
              </a:extLst>
            </p:spPr>
          </p:pic>
        </p:grpSp>
        <p:sp>
          <p:nvSpPr>
            <p:cNvPr id="13" name="矩形 12"/>
            <p:cNvSpPr/>
            <p:nvPr/>
          </p:nvSpPr>
          <p:spPr>
            <a:xfrm>
              <a:off x="3071802" y="3643314"/>
              <a:ext cx="285752" cy="642942"/>
            </a:xfrm>
            <a:prstGeom prst="rect">
              <a:avLst/>
            </a:prstGeom>
            <a:solidFill>
              <a:schemeClr val="bg1"/>
            </a:solidFill>
            <a:ln>
              <a:noFill/>
            </a:ln>
            <a:effectLst/>
          </p:spPr>
          <p:txBody>
            <a:bodyPr wrap="square" rtlCol="0" anchor="ctr">
              <a:no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grpSp>
    </p:spTree>
    <p:extLst>
      <p:ext uri="{BB962C8B-B14F-4D97-AF65-F5344CB8AC3E}">
        <p14:creationId xmlns:p14="http://schemas.microsoft.com/office/powerpoint/2010/main" xmlns="" val="10253824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57224" y="71414"/>
            <a:ext cx="7858180" cy="939784"/>
          </a:xfrm>
        </p:spPr>
        <p:txBody>
          <a:bodyPr>
            <a:normAutofit fontScale="90000"/>
          </a:bodyPr>
          <a:lstStyle/>
          <a:p>
            <a:r>
              <a:rPr lang="zh-TW" altLang="en-US" dirty="0" smtClean="0"/>
              <a:t>光纖纜線中全反射的應用</a:t>
            </a:r>
            <a:r>
              <a:rPr lang="en-US" altLang="zh-TW" dirty="0" smtClean="0"/>
              <a:t/>
            </a:r>
            <a:br>
              <a:rPr lang="en-US" altLang="zh-TW" dirty="0" smtClean="0"/>
            </a:br>
            <a:r>
              <a:rPr lang="en-US" altLang="zh-TW" sz="3100" dirty="0" smtClean="0"/>
              <a:t>(Application of total reflection in an Optic Fiber)</a:t>
            </a:r>
            <a:endParaRPr lang="zh-TW" altLang="en-US" sz="3100" dirty="0"/>
          </a:p>
        </p:txBody>
      </p:sp>
      <p:sp>
        <p:nvSpPr>
          <p:cNvPr id="4" name="內容版面配置區 3"/>
          <p:cNvSpPr>
            <a:spLocks noGrp="1"/>
          </p:cNvSpPr>
          <p:nvPr>
            <p:ph idx="1"/>
          </p:nvPr>
        </p:nvSpPr>
        <p:spPr>
          <a:xfrm>
            <a:off x="142844" y="1012812"/>
            <a:ext cx="8871845" cy="3416320"/>
          </a:xfrm>
          <a:prstGeom prst="rect">
            <a:avLst/>
          </a:prstGeom>
        </p:spPr>
        <p:txBody>
          <a:bodyPr wrap="square">
            <a:spAutoFit/>
          </a:bodyPr>
          <a:lstStyle/>
          <a:p>
            <a:pPr marL="266700" indent="-266700">
              <a:buFont typeface="+mj-lt"/>
              <a:buAutoNum type="arabicPeriod"/>
            </a:pPr>
            <a:r>
              <a:rPr lang="zh-TW" altLang="en-US" sz="2000" dirty="0" smtClean="0"/>
              <a:t>當光如圖以足夠大的入射角度入射到光纖內的玻璃表面，會因光學的</a:t>
            </a:r>
            <a:r>
              <a:rPr lang="zh-TW" altLang="en-US" sz="2000" b="1" dirty="0" smtClean="0">
                <a:solidFill>
                  <a:srgbClr val="0000CC"/>
                </a:solidFill>
              </a:rPr>
              <a:t>全反射效應</a:t>
            </a:r>
            <a:r>
              <a:rPr lang="zh-TW" altLang="en-US" sz="2000" dirty="0" smtClean="0"/>
              <a:t>，使所有入射光都被反射，且理想下光的強度幾乎不會衰減。</a:t>
            </a:r>
            <a:endParaRPr lang="en-US" altLang="zh-TW" sz="2000" dirty="0" smtClean="0"/>
          </a:p>
          <a:p>
            <a:pPr marL="266700" indent="-266700">
              <a:buFont typeface="+mj-lt"/>
              <a:buAutoNum type="arabicPeriod"/>
            </a:pPr>
            <a:r>
              <a:rPr lang="zh-TW" altLang="en-US" sz="2000" dirty="0" smtClean="0"/>
              <a:t>通常光纖纜線是由介電值比空氣高，具柔性的玻璃纖維或透明塑質材料製作而得的。</a:t>
            </a:r>
          </a:p>
          <a:p>
            <a:pPr marL="266700" indent="-266700">
              <a:buFont typeface="+mj-lt"/>
              <a:buAutoNum type="arabicPeriod"/>
            </a:pPr>
            <a:r>
              <a:rPr lang="zh-TW" altLang="en-US" sz="2000" dirty="0" smtClean="0"/>
              <a:t>只要入射到光纖內的光線的入射角度大於某一臨界角度，就可以使光線以高廣角度的入射、反射作用，而沿著光纖內壁彈跳傳送，並光線在強度幾乎不衰減的情況下，仍能被傳遞得很遠。</a:t>
            </a:r>
          </a:p>
          <a:p>
            <a:pPr marL="266700" indent="-266700">
              <a:buFont typeface="+mj-lt"/>
              <a:buAutoNum type="arabicPeriod"/>
            </a:pPr>
            <a:r>
              <a:rPr lang="zh-TW" altLang="en-US" sz="2000" dirty="0" smtClean="0"/>
              <a:t>可通過電纜光移動，即使它被彎曲了一點，但如果有一個緊彎曲然後大部分的光將被吸收，而不是反射向前。</a:t>
            </a:r>
          </a:p>
          <a:p>
            <a:pPr marL="266700" indent="-266700">
              <a:buFont typeface="+mj-lt"/>
              <a:buAutoNum type="arabicPeriod"/>
            </a:pPr>
            <a:r>
              <a:rPr lang="zh-TW" altLang="en-US" sz="2000" dirty="0" smtClean="0"/>
              <a:t>半透明材料，如塔和雞蛋</a:t>
            </a:r>
            <a:r>
              <a:rPr lang="en-US" altLang="zh-TW" sz="2000" dirty="0" smtClean="0"/>
              <a:t>LED</a:t>
            </a:r>
            <a:r>
              <a:rPr lang="zh-TW" altLang="en-US" sz="2000" dirty="0" smtClean="0"/>
              <a:t>附件在此設置，讓一些光線通過，但周圍撒。</a:t>
            </a:r>
            <a:endParaRPr lang="en-US" altLang="zh-TW" sz="2000" dirty="0" smtClean="0"/>
          </a:p>
        </p:txBody>
      </p:sp>
      <p:pic>
        <p:nvPicPr>
          <p:cNvPr id="1026" name="Picture 2"/>
          <p:cNvPicPr>
            <a:picLocks noChangeAspect="1" noChangeArrowheads="1"/>
          </p:cNvPicPr>
          <p:nvPr/>
        </p:nvPicPr>
        <p:blipFill>
          <a:blip r:embed="rId3"/>
          <a:srcRect/>
          <a:stretch>
            <a:fillRect/>
          </a:stretch>
        </p:blipFill>
        <p:spPr bwMode="auto">
          <a:xfrm>
            <a:off x="3000364" y="4373824"/>
            <a:ext cx="3500430" cy="2484176"/>
          </a:xfrm>
          <a:prstGeom prst="rect">
            <a:avLst/>
          </a:prstGeom>
          <a:noFill/>
          <a:ln w="9525">
            <a:noFill/>
            <a:miter lim="800000"/>
            <a:headEnd/>
            <a:tailEnd/>
          </a:ln>
          <a:effectLst/>
        </p:spPr>
      </p:pic>
      <p:sp>
        <p:nvSpPr>
          <p:cNvPr id="7" name="矩形 6"/>
          <p:cNvSpPr/>
          <p:nvPr/>
        </p:nvSpPr>
        <p:spPr>
          <a:xfrm>
            <a:off x="-3714776" y="1357298"/>
            <a:ext cx="3714776" cy="4228850"/>
          </a:xfrm>
          <a:prstGeom prst="rect">
            <a:avLst/>
          </a:prstGeom>
        </p:spPr>
        <p:txBody>
          <a:bodyPr wrap="square">
            <a:spAutoFit/>
          </a:bodyPr>
          <a:lstStyle/>
          <a:p>
            <a:pPr marL="173038" lvl="0" indent="-173038">
              <a:spcBef>
                <a:spcPct val="20000"/>
              </a:spcBef>
              <a:buFont typeface="Arial" panose="020B0604020202020204" pitchFamily="34" charset="0"/>
              <a:buChar char="•"/>
            </a:pPr>
            <a:r>
              <a:rPr lang="en-US" altLang="zh-TW" sz="1600" dirty="0" smtClean="0">
                <a:solidFill>
                  <a:prstClr val="black"/>
                </a:solidFill>
                <a:latin typeface="Times New Roman" pitchFamily="18" charset="0"/>
                <a:ea typeface="DFKai-SB" pitchFamily="65" charset="-120"/>
                <a:cs typeface="Times New Roman" pitchFamily="18" charset="0"/>
              </a:rPr>
              <a:t>When light hits a glass surface at a wide enough angle, all the light is reflected. </a:t>
            </a:r>
          </a:p>
          <a:p>
            <a:pPr marL="173038" lvl="0" indent="-173038">
              <a:spcBef>
                <a:spcPct val="20000"/>
              </a:spcBef>
              <a:buFont typeface="Arial" panose="020B0604020202020204" pitchFamily="34" charset="0"/>
              <a:buChar char="•"/>
            </a:pPr>
            <a:r>
              <a:rPr lang="en-US" altLang="zh-TW" sz="1600" dirty="0" smtClean="0">
                <a:solidFill>
                  <a:prstClr val="black"/>
                </a:solidFill>
                <a:latin typeface="Times New Roman" pitchFamily="18" charset="0"/>
                <a:ea typeface="DFKai-SB" pitchFamily="65" charset="-120"/>
                <a:cs typeface="Times New Roman" pitchFamily="18" charset="0"/>
              </a:rPr>
              <a:t>Fiber optic cables have arrays of flexible glass fibers.</a:t>
            </a:r>
          </a:p>
          <a:p>
            <a:pPr marL="173038" lvl="0" indent="-173038">
              <a:spcBef>
                <a:spcPct val="20000"/>
              </a:spcBef>
              <a:buFont typeface="Arial" panose="020B0604020202020204" pitchFamily="34" charset="0"/>
              <a:buChar char="•"/>
            </a:pPr>
            <a:r>
              <a:rPr lang="en-US" altLang="zh-TW" sz="1600" dirty="0" smtClean="0">
                <a:solidFill>
                  <a:prstClr val="black"/>
                </a:solidFill>
                <a:latin typeface="Times New Roman" pitchFamily="18" charset="0"/>
                <a:ea typeface="DFKai-SB" pitchFamily="65" charset="-120"/>
                <a:cs typeface="Times New Roman" pitchFamily="18" charset="0"/>
              </a:rPr>
              <a:t>In these cables, light rays move through by bouncing along the inside walls at wide angles, and can travel great distances. </a:t>
            </a:r>
          </a:p>
          <a:p>
            <a:pPr marL="173038" lvl="0" indent="-173038">
              <a:spcBef>
                <a:spcPct val="20000"/>
              </a:spcBef>
              <a:buFont typeface="Arial" panose="020B0604020202020204" pitchFamily="34" charset="0"/>
              <a:buChar char="•"/>
            </a:pPr>
            <a:r>
              <a:rPr lang="en-US" altLang="zh-TW" sz="1600" dirty="0" smtClean="0">
                <a:solidFill>
                  <a:prstClr val="black"/>
                </a:solidFill>
                <a:latin typeface="Times New Roman" pitchFamily="18" charset="0"/>
                <a:ea typeface="DFKai-SB" pitchFamily="65" charset="-120"/>
                <a:cs typeface="Times New Roman" pitchFamily="18" charset="0"/>
              </a:rPr>
              <a:t>Light moves through the cable even if it is bent a little, but if there is a tight bend then most of the light will be absorbed instead of reflected forward.</a:t>
            </a:r>
          </a:p>
          <a:p>
            <a:pPr marL="173038" lvl="0" indent="-173038">
              <a:spcBef>
                <a:spcPct val="20000"/>
              </a:spcBef>
              <a:buFont typeface="Arial" panose="020B0604020202020204" pitchFamily="34" charset="0"/>
              <a:buChar char="•"/>
            </a:pPr>
            <a:r>
              <a:rPr lang="en-US" altLang="zh-TW" sz="1600" dirty="0" smtClean="0">
                <a:solidFill>
                  <a:prstClr val="black"/>
                </a:solidFill>
                <a:latin typeface="Times New Roman" pitchFamily="18" charset="0"/>
                <a:ea typeface="DFKai-SB" pitchFamily="65" charset="-120"/>
                <a:cs typeface="Times New Roman" pitchFamily="18" charset="0"/>
              </a:rPr>
              <a:t>Translucent materials, such as the tower and egg LED attachments in this set, allow some light to pass through but scatter it around.</a:t>
            </a:r>
            <a:endParaRPr lang="zh-TW" altLang="en-US" sz="1600" dirty="0">
              <a:solidFill>
                <a:prstClr val="black"/>
              </a:solidFill>
              <a:latin typeface="Times New Roman" pitchFamily="18" charset="0"/>
              <a:ea typeface="DFKai-SB" pitchFamily="65" charset="-120"/>
              <a:cs typeface="Times New Roman"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71604" y="68025"/>
            <a:ext cx="6267546" cy="646331"/>
          </a:xfrm>
          <a:prstGeom prst="rect">
            <a:avLst/>
          </a:prstGeom>
        </p:spPr>
        <p:txBody>
          <a:bodyPr wrap="square">
            <a:spAutoFit/>
          </a:bodyPr>
          <a:lstStyle/>
          <a:p>
            <a:pPr lvl="0"/>
            <a:r>
              <a:rPr lang="en-US" altLang="zh-TW"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(71)</a:t>
            </a:r>
            <a:r>
              <a:rPr lang="zh-TW" altLang="en-US" sz="36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單向塑料</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(One </a:t>
            </a:r>
            <a:r>
              <a:rPr lang="en-US" altLang="zh-TW" sz="32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Way </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Plastic)</a:t>
            </a:r>
            <a:endParaRPr lang="zh-TW" altLang="en-US" sz="3200" b="1" dirty="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pic>
        <p:nvPicPr>
          <p:cNvPr id="2050" name="Picture 2"/>
          <p:cNvPicPr>
            <a:picLocks noChangeAspect="1" noChangeArrowheads="1"/>
          </p:cNvPicPr>
          <p:nvPr/>
        </p:nvPicPr>
        <p:blipFill>
          <a:blip r:embed="rId3">
            <a:lum bright="-10000" contrast="30000"/>
            <a:extLst>
              <a:ext uri="{28A0092B-C50C-407E-A947-70E740481C1C}">
                <a14:useLocalDpi xmlns:a14="http://schemas.microsoft.com/office/drawing/2010/main" xmlns="" val="0"/>
              </a:ext>
            </a:extLst>
          </a:blip>
          <a:srcRect l="3061" t="2232" r="3571"/>
          <a:stretch>
            <a:fillRect/>
          </a:stretch>
        </p:blipFill>
        <p:spPr bwMode="auto">
          <a:xfrm>
            <a:off x="40746" y="2428868"/>
            <a:ext cx="3959750" cy="28432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4">
            <a:lum bright="-10000" contrast="30000"/>
            <a:extLst>
              <a:ext uri="{28A0092B-C50C-407E-A947-70E740481C1C}">
                <a14:useLocalDpi xmlns:a14="http://schemas.microsoft.com/office/drawing/2010/main" xmlns="" val="0"/>
              </a:ext>
            </a:extLst>
          </a:blip>
          <a:srcRect t="7021"/>
          <a:stretch>
            <a:fillRect/>
          </a:stretch>
        </p:blipFill>
        <p:spPr bwMode="auto">
          <a:xfrm>
            <a:off x="500034" y="5214950"/>
            <a:ext cx="2988840" cy="8572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矩形 2"/>
          <p:cNvSpPr/>
          <p:nvPr/>
        </p:nvSpPr>
        <p:spPr>
          <a:xfrm>
            <a:off x="214282" y="751486"/>
            <a:ext cx="8786874" cy="1677382"/>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rtlCol="0">
            <a:spAutoFit/>
          </a:bodyPr>
          <a:lstStyle/>
          <a:p>
            <a:pPr marL="266700" indent="-266700">
              <a:spcBef>
                <a:spcPts val="600"/>
              </a:spcBef>
              <a:buFont typeface="+mj-lt"/>
              <a:buAutoNum type="arabicPeriod"/>
            </a:pPr>
            <a:r>
              <a:rPr lang="zh-TW" altLang="en-US" sz="2200" dirty="0" smtClean="0">
                <a:latin typeface="Times New Roman" pitchFamily="18" charset="0"/>
                <a:ea typeface="DFKai-SB" pitchFamily="65" charset="-120"/>
                <a:cs typeface="Times New Roman" pitchFamily="18" charset="0"/>
              </a:rPr>
              <a:t>如圖連接電路，但此電路不固定在基座網格</a:t>
            </a:r>
            <a:r>
              <a:rPr lang="en-US" altLang="zh-TW" sz="2200" dirty="0" smtClean="0">
                <a:latin typeface="Times New Roman" pitchFamily="18" charset="0"/>
                <a:ea typeface="DFKai-SB" pitchFamily="65" charset="-120"/>
                <a:cs typeface="Times New Roman" pitchFamily="18" charset="0"/>
              </a:rPr>
              <a:t>(base grid)</a:t>
            </a:r>
            <a:r>
              <a:rPr lang="zh-TW" altLang="en-US" sz="2200" dirty="0" smtClean="0">
                <a:latin typeface="Times New Roman" pitchFamily="18" charset="0"/>
                <a:ea typeface="DFKai-SB" pitchFamily="65" charset="-120"/>
                <a:cs typeface="Times New Roman" pitchFamily="18" charset="0"/>
              </a:rPr>
              <a:t>板上。</a:t>
            </a:r>
          </a:p>
          <a:p>
            <a:pPr marL="266700" indent="-266700">
              <a:spcBef>
                <a:spcPts val="600"/>
              </a:spcBef>
              <a:buFont typeface="+mj-lt"/>
              <a:buAutoNum type="arabicPeriod"/>
            </a:pPr>
            <a:r>
              <a:rPr lang="zh-TW" altLang="en-US" sz="2200" dirty="0" smtClean="0">
                <a:latin typeface="Times New Roman" pitchFamily="18" charset="0"/>
                <a:ea typeface="DFKai-SB" pitchFamily="65" charset="-120"/>
                <a:cs typeface="Times New Roman" pitchFamily="18" charset="0"/>
              </a:rPr>
              <a:t>開通電路後，透過基座網格觀看全彩</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D8</a:t>
            </a:r>
            <a:r>
              <a:rPr lang="zh-TW" altLang="en-US" sz="2200" dirty="0" smtClean="0">
                <a:latin typeface="Times New Roman" pitchFamily="18" charset="0"/>
                <a:ea typeface="DFKai-SB" pitchFamily="65" charset="-120"/>
                <a:cs typeface="Times New Roman" pitchFamily="18" charset="0"/>
              </a:rPr>
              <a:t>光源。</a:t>
            </a:r>
            <a:endParaRPr lang="en-US" altLang="zh-TW" sz="2200" dirty="0" smtClean="0">
              <a:latin typeface="Times New Roman" panose="02020603050405020304" pitchFamily="18" charset="0"/>
              <a:cs typeface="Times New Roman" panose="02020603050405020304" pitchFamily="18" charset="0"/>
            </a:endParaRPr>
          </a:p>
          <a:p>
            <a:pPr marL="266700" indent="-266700">
              <a:spcBef>
                <a:spcPts val="600"/>
              </a:spcBef>
              <a:buFont typeface="+mj-lt"/>
              <a:buAutoNum type="arabicPeriod"/>
            </a:pPr>
            <a:r>
              <a:rPr lang="zh-TW" altLang="en-US" sz="2200" dirty="0" smtClean="0">
                <a:solidFill>
                  <a:srgbClr val="0000CC"/>
                </a:solidFill>
                <a:latin typeface="Times New Roman" pitchFamily="18" charset="0"/>
                <a:ea typeface="DFKai-SB" pitchFamily="65" charset="-120"/>
                <a:cs typeface="Times New Roman" pitchFamily="18" charset="0"/>
              </a:rPr>
              <a:t>然後再試著透過基座網格的側面</a:t>
            </a:r>
            <a:r>
              <a:rPr lang="en-US" altLang="zh-TW" sz="2200" dirty="0" smtClean="0">
                <a:solidFill>
                  <a:srgbClr val="0000CC"/>
                </a:solidFill>
                <a:latin typeface="Times New Roman" pitchFamily="18" charset="0"/>
                <a:ea typeface="DFKai-SB" pitchFamily="65" charset="-120"/>
                <a:cs typeface="Times New Roman" pitchFamily="18" charset="0"/>
              </a:rPr>
              <a:t>(</a:t>
            </a:r>
            <a:r>
              <a:rPr lang="zh-TW" altLang="en-US" sz="2200" dirty="0" smtClean="0">
                <a:solidFill>
                  <a:srgbClr val="0000CC"/>
                </a:solidFill>
                <a:latin typeface="Times New Roman" pitchFamily="18" charset="0"/>
                <a:ea typeface="DFKai-SB" pitchFamily="65" charset="-120"/>
                <a:cs typeface="Times New Roman" pitchFamily="18" charset="0"/>
              </a:rPr>
              <a:t>如圖</a:t>
            </a:r>
            <a:r>
              <a:rPr lang="en-US" altLang="zh-TW" sz="2200" dirty="0" smtClean="0">
                <a:solidFill>
                  <a:srgbClr val="0000CC"/>
                </a:solidFill>
                <a:latin typeface="Times New Roman" pitchFamily="18" charset="0"/>
                <a:ea typeface="DFKai-SB" pitchFamily="65" charset="-120"/>
                <a:cs typeface="Times New Roman" pitchFamily="18" charset="0"/>
              </a:rPr>
              <a:t>)</a:t>
            </a:r>
            <a:r>
              <a:rPr lang="zh-TW" altLang="en-US" sz="2200" dirty="0" smtClean="0">
                <a:solidFill>
                  <a:srgbClr val="0000CC"/>
                </a:solidFill>
                <a:latin typeface="Times New Roman" pitchFamily="18" charset="0"/>
                <a:ea typeface="DFKai-SB" pitchFamily="65" charset="-120"/>
                <a:cs typeface="Times New Roman" pitchFamily="18" charset="0"/>
              </a:rPr>
              <a:t>觀看</a:t>
            </a:r>
            <a:r>
              <a:rPr lang="en-US" altLang="zh-TW" sz="2200" dirty="0" smtClean="0">
                <a:solidFill>
                  <a:srgbClr val="0000CC"/>
                </a:solidFill>
                <a:latin typeface="Times New Roman" pitchFamily="18" charset="0"/>
                <a:ea typeface="DFKai-SB" pitchFamily="65" charset="-120"/>
                <a:cs typeface="Times New Roman" pitchFamily="18" charset="0"/>
              </a:rPr>
              <a:t>D8</a:t>
            </a:r>
            <a:r>
              <a:rPr lang="zh-TW" altLang="en-US" sz="2200" dirty="0" smtClean="0">
                <a:solidFill>
                  <a:srgbClr val="0000CC"/>
                </a:solidFill>
                <a:latin typeface="Times New Roman" pitchFamily="18" charset="0"/>
                <a:ea typeface="DFKai-SB" pitchFamily="65" charset="-120"/>
                <a:cs typeface="Times New Roman" pitchFamily="18" charset="0"/>
              </a:rPr>
              <a:t>光源；卻看不見光。</a:t>
            </a:r>
            <a:endParaRPr lang="en-US" altLang="zh-TW" sz="2200" dirty="0" smtClean="0">
              <a:solidFill>
                <a:srgbClr val="0000CC"/>
              </a:solidFill>
              <a:latin typeface="Times New Roman" panose="02020603050405020304" pitchFamily="18" charset="0"/>
              <a:cs typeface="Times New Roman" panose="02020603050405020304" pitchFamily="18" charset="0"/>
            </a:endParaRPr>
          </a:p>
          <a:p>
            <a:pPr marL="266700" indent="-266700">
              <a:spcBef>
                <a:spcPts val="600"/>
              </a:spcBef>
              <a:buFont typeface="+mj-lt"/>
              <a:buAutoNum type="arabicPeriod" startAt="4"/>
            </a:pPr>
            <a:r>
              <a:rPr lang="zh-TW" altLang="en-US" sz="2200" dirty="0" smtClean="0">
                <a:latin typeface="Times New Roman" pitchFamily="18" charset="0"/>
                <a:ea typeface="DFKai-SB" pitchFamily="65" charset="-120"/>
                <a:cs typeface="Times New Roman" pitchFamily="18" charset="0"/>
              </a:rPr>
              <a:t>也試試以透過其他透光材料查看另兩棵顆</a:t>
            </a:r>
            <a:r>
              <a:rPr lang="en-US" altLang="zh-TW" sz="2200" dirty="0" smtClean="0">
                <a:latin typeface="Times New Roman" pitchFamily="18" charset="0"/>
                <a:ea typeface="DFKai-SB" pitchFamily="65" charset="-120"/>
                <a:cs typeface="Times New Roman" pitchFamily="18" charset="0"/>
              </a:rPr>
              <a:t>LED D1 </a:t>
            </a:r>
            <a:r>
              <a:rPr lang="zh-TW" altLang="en-US" sz="2200" dirty="0" smtClean="0">
                <a:latin typeface="Times New Roman" pitchFamily="18" charset="0"/>
                <a:ea typeface="DFKai-SB" pitchFamily="65" charset="-120"/>
                <a:cs typeface="Times New Roman" pitchFamily="18" charset="0"/>
              </a:rPr>
              <a:t>和 </a:t>
            </a:r>
            <a:r>
              <a:rPr lang="en-US" altLang="zh-TW" sz="2200" dirty="0" smtClean="0">
                <a:latin typeface="Times New Roman" pitchFamily="18" charset="0"/>
                <a:ea typeface="DFKai-SB" pitchFamily="65" charset="-120"/>
                <a:cs typeface="Times New Roman" pitchFamily="18" charset="0"/>
              </a:rPr>
              <a:t>D6</a:t>
            </a:r>
            <a:r>
              <a:rPr lang="zh-TW" altLang="en-US" sz="2200" dirty="0" smtClean="0">
                <a:latin typeface="Times New Roman" pitchFamily="18" charset="0"/>
                <a:ea typeface="DFKai-SB" pitchFamily="65" charset="-120"/>
                <a:cs typeface="Times New Roman" pitchFamily="18" charset="0"/>
              </a:rPr>
              <a:t>的光源。</a:t>
            </a:r>
            <a:endParaRPr lang="zh-TW" altLang="en-US" sz="2200" dirty="0">
              <a:latin typeface="Times New Roman" panose="02020603050405020304" pitchFamily="18" charset="0"/>
              <a:cs typeface="Times New Roman" panose="02020603050405020304" pitchFamily="18" charset="0"/>
            </a:endParaRPr>
          </a:p>
        </p:txBody>
      </p:sp>
      <p:sp>
        <p:nvSpPr>
          <p:cNvPr id="4" name="矩形 3"/>
          <p:cNvSpPr/>
          <p:nvPr/>
        </p:nvSpPr>
        <p:spPr>
          <a:xfrm>
            <a:off x="4143372" y="2400770"/>
            <a:ext cx="4857752" cy="4385816"/>
          </a:xfrm>
          <a:prstGeom prst="rect">
            <a:avLst/>
          </a:prstGeom>
          <a:solidFill>
            <a:srgbClr val="FFFFCC"/>
          </a:solidFill>
          <a:ln>
            <a:solidFill>
              <a:schemeClr val="accent6">
                <a:lumMod val="75000"/>
              </a:schemeClr>
            </a:solidFill>
          </a:ln>
        </p:spPr>
        <p:txBody>
          <a:bodyPr wrap="square">
            <a:spAutoFit/>
          </a:bodyPr>
          <a:lstStyle/>
          <a:p>
            <a:pPr marL="173038" indent="-173038">
              <a:spcBef>
                <a:spcPts val="600"/>
              </a:spcBef>
              <a:buSzPct val="80000"/>
              <a:buFont typeface="Wingdings" pitchFamily="2" charset="2"/>
              <a:buChar char="l"/>
            </a:pPr>
            <a:r>
              <a:rPr lang="zh-TW" altLang="en-US" sz="2200" dirty="0" smtClean="0">
                <a:latin typeface="Times New Roman" pitchFamily="18" charset="0"/>
                <a:ea typeface="DFKai-SB" pitchFamily="65" charset="-120"/>
                <a:cs typeface="Times New Roman" pitchFamily="18" charset="0"/>
              </a:rPr>
              <a:t>基座網格板正面平整、光滑，故可讓光線很容易穿透此正面。</a:t>
            </a:r>
            <a:endParaRPr lang="en-US" altLang="zh-TW" sz="2200" dirty="0" smtClean="0">
              <a:latin typeface="Times New Roman" pitchFamily="18" charset="0"/>
              <a:ea typeface="DFKai-SB" pitchFamily="65" charset="-120"/>
              <a:cs typeface="Times New Roman" pitchFamily="18" charset="0"/>
            </a:endParaRPr>
          </a:p>
          <a:p>
            <a:pPr marL="173038" indent="-173038">
              <a:spcBef>
                <a:spcPts val="600"/>
              </a:spcBef>
              <a:buSzPct val="80000"/>
              <a:buFont typeface="Wingdings" pitchFamily="2" charset="2"/>
              <a:buChar char="l"/>
            </a:pPr>
            <a:r>
              <a:rPr lang="zh-TW" altLang="en-US" sz="2200" dirty="0" smtClean="0">
                <a:latin typeface="Times New Roman" pitchFamily="18" charset="0"/>
                <a:ea typeface="DFKai-SB" pitchFamily="65" charset="-120"/>
                <a:cs typeface="Times New Roman" pitchFamily="18" charset="0"/>
              </a:rPr>
              <a:t>貼近觀察</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可藉放大鏡輔助</a:t>
            </a:r>
            <a:r>
              <a:rPr lang="en-US" altLang="zh-TW" sz="2200" dirty="0" smtClean="0">
                <a:latin typeface="Times New Roman" pitchFamily="18" charset="0"/>
                <a:ea typeface="DFKai-SB" pitchFamily="65" charset="-120"/>
                <a:cs typeface="Times New Roman" pitchFamily="18" charset="0"/>
              </a:rPr>
              <a:t>)</a:t>
            </a:r>
            <a:r>
              <a:rPr lang="zh-TW" altLang="en-US" sz="2200" dirty="0" smtClean="0">
                <a:latin typeface="Times New Roman" pitchFamily="18" charset="0"/>
                <a:ea typeface="DFKai-SB" pitchFamily="65" charset="-120"/>
                <a:cs typeface="Times New Roman" pitchFamily="18" charset="0"/>
              </a:rPr>
              <a:t> 網格板的側邊，可見格板其實是輕微彎曲的。</a:t>
            </a:r>
          </a:p>
          <a:p>
            <a:pPr marL="173038" indent="-173038">
              <a:spcBef>
                <a:spcPts val="600"/>
              </a:spcBef>
              <a:buSzPct val="80000"/>
              <a:buFont typeface="Wingdings" pitchFamily="2" charset="2"/>
              <a:buChar char="l"/>
            </a:pPr>
            <a:r>
              <a:rPr lang="zh-TW" altLang="en-US" sz="2200" dirty="0" smtClean="0">
                <a:latin typeface="Times New Roman" pitchFamily="18" charset="0"/>
                <a:ea typeface="DFKai-SB" pitchFamily="65" charset="-120"/>
                <a:cs typeface="Times New Roman" pitchFamily="18" charset="0"/>
              </a:rPr>
              <a:t>因著這些彎曲，和</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光源從格板的側邊入射的高入射角度，使得相較於光線直接從格板正面入射的情形而言，可得更多的光線被散射或被反射光。</a:t>
            </a:r>
          </a:p>
          <a:p>
            <a:pPr marL="173038" indent="-173038">
              <a:spcBef>
                <a:spcPts val="600"/>
              </a:spcBef>
              <a:buSzPct val="80000"/>
              <a:buFont typeface="Wingdings" pitchFamily="2" charset="2"/>
              <a:buChar char="l"/>
            </a:pPr>
            <a:r>
              <a:rPr lang="zh-TW" altLang="en-US" sz="2200" dirty="0" smtClean="0">
                <a:latin typeface="Times New Roman" pitchFamily="18" charset="0"/>
                <a:ea typeface="DFKai-SB" pitchFamily="65" charset="-120"/>
                <a:cs typeface="Times New Roman" pitchFamily="18" charset="0"/>
              </a:rPr>
              <a:t>某些具特殊異向結構的材料，會使光在材料不同方向會呈現的不同程度的穿透率，這是由於它們物理結構的特性所造成的。</a:t>
            </a:r>
            <a:endParaRPr lang="en-US" altLang="zh-TW" sz="2200" dirty="0" smtClean="0">
              <a:latin typeface="Times New Roman" pitchFamily="18" charset="0"/>
              <a:ea typeface="DFKai-SB" pitchFamily="65" charset="-120"/>
              <a:cs typeface="Times New Roman" pitchFamily="18" charset="0"/>
            </a:endParaRPr>
          </a:p>
        </p:txBody>
      </p:sp>
      <p:sp>
        <p:nvSpPr>
          <p:cNvPr id="7" name="文字方塊 6"/>
          <p:cNvSpPr txBox="1"/>
          <p:nvPr/>
        </p:nvSpPr>
        <p:spPr>
          <a:xfrm>
            <a:off x="906730" y="6072206"/>
            <a:ext cx="2236510" cy="584775"/>
          </a:xfrm>
          <a:prstGeom prst="rect">
            <a:avLst/>
          </a:prstGeom>
          <a:noFill/>
        </p:spPr>
        <p:txBody>
          <a:bodyPr wrap="none" rtlCol="0">
            <a:spAutoFit/>
          </a:bodyPr>
          <a:lstStyle/>
          <a:p>
            <a:r>
              <a:rPr lang="zh-TW" altLang="en-US" sz="3200" b="1" dirty="0" smtClean="0">
                <a:solidFill>
                  <a:srgbClr val="0000CC"/>
                </a:solidFill>
                <a:latin typeface="Times New Roman" pitchFamily="18" charset="0"/>
                <a:ea typeface="DFKai-SB" pitchFamily="65" charset="-120"/>
                <a:cs typeface="Times New Roman" pitchFamily="18" charset="0"/>
              </a:rPr>
              <a:t>側邊導光板</a:t>
            </a:r>
            <a:endParaRPr lang="zh-TW" altLang="en-US" sz="3200" b="1" dirty="0">
              <a:solidFill>
                <a:srgbClr val="0000CC"/>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xmlns="" val="8702095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1472" y="71414"/>
            <a:ext cx="8286776" cy="584775"/>
          </a:xfrm>
          <a:prstGeom prst="rect">
            <a:avLst/>
          </a:prstGeom>
        </p:spPr>
        <p:txBody>
          <a:bodyPr wrap="square">
            <a:spAutoFit/>
          </a:bodyPr>
          <a:lstStyle/>
          <a:p>
            <a:pPr lvl="0"/>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(72-73)</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白光</a:t>
            </a:r>
            <a:r>
              <a:rPr lang="en-US" altLang="zh-TW"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a:t>
            </a:r>
            <a:r>
              <a:rPr lang="zh-TW" altLang="en-US" sz="32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紅光閃爍信號燈</a:t>
            </a:r>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(White/Red Blinker)</a:t>
            </a:r>
            <a:endParaRPr lang="zh-TW"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142844" y="714356"/>
            <a:ext cx="8858312" cy="1620444"/>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rtlCol="0">
            <a:spAutoFit/>
          </a:bodyPr>
          <a:lstStyle/>
          <a:p>
            <a:pPr marL="285750" indent="-285750">
              <a:lnSpc>
                <a:spcPct val="110000"/>
              </a:lnSpc>
              <a:spcBef>
                <a:spcPts val="300"/>
              </a:spcBef>
            </a:pPr>
            <a:r>
              <a:rPr lang="en-US" altLang="zh-TW" sz="2200" dirty="0" smtClean="0">
                <a:latin typeface="Times New Roman" pitchFamily="18" charset="0"/>
                <a:ea typeface="DFKai-SB" pitchFamily="65" charset="-120"/>
                <a:cs typeface="Times New Roman" pitchFamily="18" charset="0"/>
              </a:rPr>
              <a:t>1.	</a:t>
            </a:r>
            <a:r>
              <a:rPr lang="zh-TW" altLang="en-US" sz="2200" dirty="0" smtClean="0">
                <a:latin typeface="Times New Roman" pitchFamily="18" charset="0"/>
                <a:ea typeface="DFKai-SB" pitchFamily="65" charset="-120"/>
                <a:cs typeface="Times New Roman" pitchFamily="18" charset="0"/>
              </a:rPr>
              <a:t>此電路將使白光 </a:t>
            </a:r>
            <a:r>
              <a:rPr lang="en-US" altLang="zh-TW" sz="2200" dirty="0" smtClean="0">
                <a:latin typeface="Times New Roman" pitchFamily="18" charset="0"/>
                <a:ea typeface="DFKai-SB" pitchFamily="65" charset="-120"/>
                <a:cs typeface="Times New Roman" pitchFamily="18" charset="0"/>
              </a:rPr>
              <a:t>LED D6 &amp;</a:t>
            </a:r>
            <a:r>
              <a:rPr lang="zh-TW" altLang="en-US" sz="2200" dirty="0" smtClean="0">
                <a:latin typeface="Times New Roman" pitchFamily="18" charset="0"/>
                <a:ea typeface="DFKai-SB" pitchFamily="65" charset="-120"/>
                <a:cs typeface="Times New Roman" pitchFamily="18" charset="0"/>
              </a:rPr>
              <a:t>全彩</a:t>
            </a:r>
            <a:r>
              <a:rPr lang="en-US" altLang="zh-TW" sz="2200" dirty="0" smtClean="0">
                <a:latin typeface="Times New Roman" pitchFamily="18" charset="0"/>
                <a:ea typeface="DFKai-SB" pitchFamily="65" charset="-120"/>
                <a:cs typeface="Times New Roman" pitchFamily="18" charset="0"/>
              </a:rPr>
              <a:t> LED D8</a:t>
            </a:r>
            <a:r>
              <a:rPr lang="zh-TW" altLang="en-US" sz="2200" dirty="0" smtClean="0">
                <a:latin typeface="Times New Roman" pitchFamily="18" charset="0"/>
                <a:ea typeface="DFKai-SB" pitchFamily="65" charset="-120"/>
                <a:cs typeface="Times New Roman" pitchFamily="18" charset="0"/>
              </a:rPr>
              <a:t>一起閃爍</a:t>
            </a:r>
            <a:r>
              <a:rPr lang="en-US" altLang="zh-TW" sz="2200" dirty="0" smtClean="0">
                <a:latin typeface="Times New Roman" pitchFamily="18" charset="0"/>
                <a:ea typeface="DFKai-SB" pitchFamily="65" charset="-120"/>
                <a:cs typeface="Times New Roman" pitchFamily="18" charset="0"/>
              </a:rPr>
              <a:t> </a:t>
            </a:r>
            <a:r>
              <a:rPr lang="zh-TW" altLang="en-US" sz="2200" dirty="0" smtClean="0">
                <a:latin typeface="Times New Roman" pitchFamily="18" charset="0"/>
                <a:ea typeface="DFKai-SB" pitchFamily="65" charset="-120"/>
                <a:cs typeface="Times New Roman" pitchFamily="18" charset="0"/>
              </a:rPr>
              <a:t>。</a:t>
            </a:r>
            <a:endParaRPr lang="en-US" altLang="zh-TW" sz="2200" dirty="0" smtClean="0">
              <a:latin typeface="Times New Roman" pitchFamily="18" charset="0"/>
              <a:ea typeface="DFKai-SB" pitchFamily="65" charset="-120"/>
              <a:cs typeface="Times New Roman" pitchFamily="18" charset="0"/>
              <a:sym typeface="Wingdings"/>
            </a:endParaRPr>
          </a:p>
          <a:p>
            <a:pPr marL="285750" indent="-20638">
              <a:lnSpc>
                <a:spcPct val="110000"/>
              </a:lnSpc>
            </a:pPr>
            <a:r>
              <a:rPr lang="zh-TW" altLang="en-US" sz="2200" dirty="0" smtClean="0">
                <a:latin typeface="Times New Roman" pitchFamily="18" charset="0"/>
                <a:ea typeface="DFKai-SB" pitchFamily="65" charset="-120"/>
                <a:cs typeface="Times New Roman" pitchFamily="18" charset="0"/>
              </a:rPr>
              <a:t>因全彩</a:t>
            </a:r>
            <a:r>
              <a:rPr lang="en-US" altLang="zh-TW" sz="2200" dirty="0" smtClean="0">
                <a:latin typeface="Times New Roman" pitchFamily="18" charset="0"/>
                <a:ea typeface="DFKai-SB" pitchFamily="65" charset="-120"/>
                <a:cs typeface="Times New Roman" pitchFamily="18" charset="0"/>
              </a:rPr>
              <a:t>LED D8</a:t>
            </a:r>
            <a:r>
              <a:rPr lang="zh-TW" altLang="en-US" sz="2200" dirty="0" smtClean="0">
                <a:latin typeface="Times New Roman" pitchFamily="18" charset="0"/>
                <a:ea typeface="DFKai-SB" pitchFamily="65" charset="-120"/>
                <a:cs typeface="Times New Roman" pitchFamily="18" charset="0"/>
              </a:rPr>
              <a:t>內有一個微電路，會切換其發光的顏色。故當微電路驅動</a:t>
            </a:r>
            <a:r>
              <a:rPr lang="en-US" altLang="zh-TW" sz="2200" dirty="0" smtClean="0">
                <a:latin typeface="Times New Roman" pitchFamily="18" charset="0"/>
                <a:ea typeface="DFKai-SB" pitchFamily="65" charset="-120"/>
                <a:cs typeface="Times New Roman" pitchFamily="18" charset="0"/>
              </a:rPr>
              <a:t>D8</a:t>
            </a:r>
            <a:r>
              <a:rPr lang="zh-TW" altLang="en-US" sz="2200" dirty="0" smtClean="0">
                <a:latin typeface="Times New Roman" pitchFamily="18" charset="0"/>
                <a:ea typeface="DFKai-SB" pitchFamily="65" charset="-120"/>
                <a:cs typeface="Times New Roman" pitchFamily="18" charset="0"/>
              </a:rPr>
              <a:t>改變顏色時，同時也會改變流經電路的電流量，以致影響白光</a:t>
            </a:r>
            <a:r>
              <a:rPr lang="en-US" altLang="zh-TW" sz="2200" dirty="0" smtClean="0">
                <a:latin typeface="Times New Roman" pitchFamily="18" charset="0"/>
                <a:ea typeface="DFKai-SB" pitchFamily="65" charset="-120"/>
                <a:cs typeface="Times New Roman" pitchFamily="18" charset="0"/>
              </a:rPr>
              <a:t>D6 </a:t>
            </a:r>
            <a:r>
              <a:rPr lang="zh-TW" altLang="en-US" sz="2200" dirty="0" smtClean="0">
                <a:latin typeface="Times New Roman" pitchFamily="18" charset="0"/>
                <a:ea typeface="DFKai-SB" pitchFamily="65" charset="-120"/>
                <a:cs typeface="Times New Roman" pitchFamily="18" charset="0"/>
              </a:rPr>
              <a:t> </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的亮度變化。故而造成兩顆</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一起閃爍，可做信號燈用。</a:t>
            </a:r>
            <a:endParaRPr lang="en-US" altLang="zh-TW" sz="2200" dirty="0" smtClean="0">
              <a:latin typeface="Times New Roman" pitchFamily="18" charset="0"/>
              <a:ea typeface="DFKai-SB" pitchFamily="65" charset="-120"/>
              <a:cs typeface="Times New Roman"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b="49309"/>
          <a:stretch>
            <a:fillRect/>
          </a:stretch>
        </p:blipFill>
        <p:spPr bwMode="auto">
          <a:xfrm>
            <a:off x="5776181" y="6191269"/>
            <a:ext cx="1873582" cy="523879"/>
          </a:xfrm>
          <a:prstGeom prst="rect">
            <a:avLst/>
          </a:prstGeom>
          <a:noFill/>
          <a:ln>
            <a:solidFill>
              <a:schemeClr val="bg1">
                <a:lumMod val="5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向上箭號 6"/>
          <p:cNvSpPr/>
          <p:nvPr/>
        </p:nvSpPr>
        <p:spPr>
          <a:xfrm>
            <a:off x="6529902" y="5863845"/>
            <a:ext cx="382595" cy="336571"/>
          </a:xfrm>
          <a:prstGeom prst="upArrow">
            <a:avLst/>
          </a:prstGeom>
          <a:solidFill>
            <a:schemeClr val="tx2">
              <a:lumMod val="20000"/>
              <a:lumOff val="80000"/>
            </a:schemeClr>
          </a:solidFill>
          <a:ln w="28575">
            <a:solidFill>
              <a:schemeClr val="bg1">
                <a:lumMod val="50000"/>
              </a:schemeClr>
            </a:solidFill>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
        <p:nvSpPr>
          <p:cNvPr id="9" name="矩形 8"/>
          <p:cNvSpPr/>
          <p:nvPr/>
        </p:nvSpPr>
        <p:spPr>
          <a:xfrm>
            <a:off x="-32" y="3191532"/>
            <a:ext cx="4714908" cy="523220"/>
          </a:xfrm>
          <a:prstGeom prst="rect">
            <a:avLst/>
          </a:prstGeom>
        </p:spPr>
        <p:txBody>
          <a:bodyPr wrap="square">
            <a:spAutoFit/>
          </a:bodyPr>
          <a:lstStyle/>
          <a:p>
            <a:pPr lvl="0"/>
            <a:r>
              <a:rPr lang="en-US" altLang="zh-TW"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(74)</a:t>
            </a:r>
            <a:r>
              <a:rPr lang="zh-TW" altLang="en-US" sz="28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紅光</a:t>
            </a:r>
            <a:r>
              <a:rPr lang="en-US" altLang="zh-TW" sz="2800" b="1" dirty="0" smtClean="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&amp;</a:t>
            </a:r>
            <a:r>
              <a:rPr lang="zh-TW" altLang="en-US" sz="28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白光</a:t>
            </a:r>
            <a:r>
              <a:rPr lang="en-US" altLang="zh-TW" sz="24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a:t>
            </a:r>
            <a:r>
              <a:rPr lang="en-US" altLang="zh-TW" sz="24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Red </a:t>
            </a:r>
            <a:r>
              <a:rPr lang="en-US" altLang="zh-TW"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&amp; </a:t>
            </a:r>
            <a:r>
              <a:rPr lang="en-US" altLang="zh-TW" sz="24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White)</a:t>
            </a:r>
            <a:endParaRPr lang="zh-TW" alt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矩形 9"/>
          <p:cNvSpPr/>
          <p:nvPr/>
        </p:nvSpPr>
        <p:spPr>
          <a:xfrm>
            <a:off x="214282" y="3786190"/>
            <a:ext cx="3582214" cy="2750497"/>
          </a:xfrm>
          <a:prstGeom prst="rect">
            <a:avLst/>
          </a:prstGeom>
          <a:solidFill>
            <a:schemeClr val="accent4">
              <a:lumMod val="20000"/>
              <a:lumOff val="80000"/>
            </a:schemeClr>
          </a:solidFill>
          <a:ln>
            <a:solidFill>
              <a:schemeClr val="accent4">
                <a:lumMod val="60000"/>
                <a:lumOff val="40000"/>
              </a:schemeClr>
            </a:solidFill>
          </a:ln>
          <a:effectLst/>
        </p:spPr>
        <p:txBody>
          <a:bodyPr wrap="square" rtlCol="0">
            <a:spAutoFit/>
          </a:bodyPr>
          <a:lstStyle/>
          <a:p>
            <a:pPr marL="277813" indent="-277813">
              <a:lnSpc>
                <a:spcPct val="110000"/>
              </a:lnSpc>
              <a:spcBef>
                <a:spcPts val="400"/>
              </a:spcBef>
              <a:buFont typeface="+mj-lt"/>
              <a:buAutoNum type="arabicPeriod" startAt="3"/>
            </a:pPr>
            <a:r>
              <a:rPr lang="zh-TW" altLang="en-US" sz="2200" dirty="0" smtClean="0">
                <a:latin typeface="Times New Roman" pitchFamily="18" charset="0"/>
                <a:ea typeface="DFKai-SB" pitchFamily="65" charset="-120"/>
                <a:cs typeface="Times New Roman" pitchFamily="18" charset="0"/>
              </a:rPr>
              <a:t>以白光</a:t>
            </a:r>
            <a:r>
              <a:rPr lang="en-US" altLang="zh-TW" sz="2200" dirty="0" smtClean="0">
                <a:latin typeface="Times New Roman" pitchFamily="18" charset="0"/>
                <a:ea typeface="DFKai-SB" pitchFamily="65" charset="-120"/>
                <a:cs typeface="Times New Roman" pitchFamily="18" charset="0"/>
              </a:rPr>
              <a:t>D6</a:t>
            </a:r>
            <a:r>
              <a:rPr lang="zh-TW" altLang="en-US" sz="2200" dirty="0" smtClean="0">
                <a:latin typeface="Times New Roman" pitchFamily="18" charset="0"/>
                <a:ea typeface="DFKai-SB" pitchFamily="65" charset="-120"/>
                <a:cs typeface="Times New Roman" pitchFamily="18" charset="0"/>
              </a:rPr>
              <a:t>取代全彩</a:t>
            </a:r>
            <a:r>
              <a:rPr lang="en-US" altLang="zh-TW" sz="2200" dirty="0" smtClean="0">
                <a:latin typeface="Times New Roman" pitchFamily="18" charset="0"/>
                <a:ea typeface="DFKai-SB" pitchFamily="65" charset="-120"/>
                <a:cs typeface="Times New Roman" pitchFamily="18" charset="0"/>
              </a:rPr>
              <a:t>D8</a:t>
            </a:r>
            <a:r>
              <a:rPr lang="zh-TW" altLang="en-US" sz="2200" dirty="0" smtClean="0">
                <a:latin typeface="Times New Roman" pitchFamily="18" charset="0"/>
                <a:ea typeface="DFKai-SB" pitchFamily="65" charset="-120"/>
                <a:cs typeface="Times New Roman" pitchFamily="18" charset="0"/>
              </a:rPr>
              <a:t>，使與紅光</a:t>
            </a:r>
            <a:r>
              <a:rPr lang="en-US" altLang="zh-TW" sz="2200" dirty="0" smtClean="0">
                <a:latin typeface="Times New Roman" pitchFamily="18" charset="0"/>
                <a:ea typeface="DFKai-SB" pitchFamily="65" charset="-120"/>
                <a:cs typeface="Times New Roman" pitchFamily="18" charset="0"/>
              </a:rPr>
              <a:t>D6</a:t>
            </a:r>
            <a:r>
              <a:rPr lang="zh-TW" altLang="en-US" sz="2200" dirty="0" smtClean="0">
                <a:latin typeface="Times New Roman" pitchFamily="18" charset="0"/>
                <a:ea typeface="DFKai-SB" pitchFamily="65" charset="-120"/>
                <a:cs typeface="Times New Roman" pitchFamily="18" charset="0"/>
              </a:rPr>
              <a:t>及電阻形成串聯迴路。</a:t>
            </a:r>
            <a:endParaRPr lang="en-US" altLang="zh-TW" sz="2200" dirty="0" smtClean="0">
              <a:latin typeface="Times New Roman" pitchFamily="18" charset="0"/>
              <a:ea typeface="DFKai-SB" pitchFamily="65" charset="-120"/>
              <a:cs typeface="Times New Roman" pitchFamily="18" charset="0"/>
            </a:endParaRPr>
          </a:p>
          <a:p>
            <a:pPr marL="277813" indent="-277813">
              <a:lnSpc>
                <a:spcPct val="110000"/>
              </a:lnSpc>
              <a:spcBef>
                <a:spcPts val="400"/>
              </a:spcBef>
              <a:buFont typeface="+mj-lt"/>
              <a:buAutoNum type="arabicPeriod" startAt="3"/>
            </a:pPr>
            <a:r>
              <a:rPr lang="zh-TW" altLang="en-US" sz="2200" dirty="0" smtClean="0">
                <a:latin typeface="Times New Roman" pitchFamily="18" charset="0"/>
                <a:ea typeface="DFKai-SB" pitchFamily="65" charset="-120"/>
                <a:cs typeface="Times New Roman" pitchFamily="18" charset="0"/>
              </a:rPr>
              <a:t>啟動電路，因已無全彩</a:t>
            </a:r>
            <a:r>
              <a:rPr lang="en-US" altLang="zh-TW" sz="2200" dirty="0" smtClean="0">
                <a:latin typeface="Times New Roman" pitchFamily="18" charset="0"/>
                <a:ea typeface="DFKai-SB" pitchFamily="65" charset="-120"/>
                <a:cs typeface="Times New Roman" pitchFamily="18" charset="0"/>
              </a:rPr>
              <a:t>D8</a:t>
            </a:r>
            <a:r>
              <a:rPr lang="zh-TW" altLang="en-US" sz="2200" dirty="0" smtClean="0">
                <a:latin typeface="Times New Roman" pitchFamily="18" charset="0"/>
                <a:ea typeface="DFKai-SB" pitchFamily="65" charset="-120"/>
                <a:cs typeface="Times New Roman" pitchFamily="18" charset="0"/>
              </a:rPr>
              <a:t>和其微電路變光控制存在了，故白光和紅光兩顆</a:t>
            </a:r>
            <a:r>
              <a:rPr lang="en-US" altLang="zh-TW" sz="2200" dirty="0" smtClean="0">
                <a:latin typeface="Times New Roman" pitchFamily="18" charset="0"/>
                <a:ea typeface="DFKai-SB" pitchFamily="65" charset="-120"/>
                <a:cs typeface="Times New Roman" pitchFamily="18" charset="0"/>
              </a:rPr>
              <a:t>LED</a:t>
            </a:r>
            <a:r>
              <a:rPr lang="zh-TW" altLang="en-US" sz="2200" dirty="0" smtClean="0">
                <a:latin typeface="Times New Roman" pitchFamily="18" charset="0"/>
                <a:ea typeface="DFKai-SB" pitchFamily="65" charset="-120"/>
                <a:cs typeface="Times New Roman" pitchFamily="18" charset="0"/>
              </a:rPr>
              <a:t>都不會閃爍了！　</a:t>
            </a:r>
            <a:endParaRPr lang="zh-TW" altLang="en-US" sz="2200" dirty="0">
              <a:latin typeface="Times New Roman" pitchFamily="18" charset="0"/>
              <a:ea typeface="DFKai-SB" pitchFamily="65" charset="-120"/>
              <a:cs typeface="Times New Roman" pitchFamily="18"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xmlns="" val="0"/>
              </a:ext>
            </a:extLst>
          </a:blip>
          <a:srcRect t="48387" b="-3686"/>
          <a:stretch>
            <a:fillRect/>
          </a:stretch>
        </p:blipFill>
        <p:spPr bwMode="auto">
          <a:xfrm rot="5400000">
            <a:off x="2849391" y="4508667"/>
            <a:ext cx="1873582" cy="571504"/>
          </a:xfrm>
          <a:prstGeom prst="rect">
            <a:avLst/>
          </a:prstGeom>
          <a:noFill/>
          <a:ln>
            <a:solidFill>
              <a:schemeClr val="bg1">
                <a:lumMod val="5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向上箭號 11"/>
          <p:cNvSpPr/>
          <p:nvPr/>
        </p:nvSpPr>
        <p:spPr>
          <a:xfrm rot="5400000">
            <a:off x="4048922" y="4595020"/>
            <a:ext cx="382595" cy="336571"/>
          </a:xfrm>
          <a:prstGeom prst="upArrow">
            <a:avLst/>
          </a:prstGeom>
          <a:solidFill>
            <a:schemeClr val="accent4">
              <a:lumMod val="20000"/>
              <a:lumOff val="80000"/>
            </a:schemeClr>
          </a:solidFill>
          <a:ln w="28575">
            <a:solidFill>
              <a:schemeClr val="bg1">
                <a:lumMod val="50000"/>
              </a:schemeClr>
            </a:solidFill>
          </a:ln>
          <a:effectLst/>
        </p:spPr>
        <p:txBody>
          <a:bodyPr wrap="square" rtlCol="0" anchor="ctr">
            <a:spAutoFit/>
          </a:bodyPr>
          <a:lstStyle/>
          <a:p>
            <a:pPr marL="285750" indent="-285750" algn="ctr"/>
            <a:endParaRPr lang="zh-TW" altLang="en-US" dirty="0" smtClean="0">
              <a:latin typeface="Times New Roman" pitchFamily="18" charset="0"/>
              <a:ea typeface="DFKai-SB" pitchFamily="65" charset="-120"/>
              <a:cs typeface="Times New Roman" pitchFamily="18" charset="0"/>
            </a:endParaRPr>
          </a:p>
        </p:txBody>
      </p:sp>
      <p:sp>
        <p:nvSpPr>
          <p:cNvPr id="13" name="矩形 12"/>
          <p:cNvSpPr/>
          <p:nvPr/>
        </p:nvSpPr>
        <p:spPr>
          <a:xfrm>
            <a:off x="142844" y="2357430"/>
            <a:ext cx="8858312" cy="769441"/>
          </a:xfrm>
          <a:prstGeom prst="rect">
            <a:avLst/>
          </a:prstGeom>
          <a:solidFill>
            <a:srgbClr val="FFFFE1"/>
          </a:solidFill>
          <a:ln>
            <a:solidFill>
              <a:srgbClr val="FFC000"/>
            </a:solidFill>
          </a:ln>
        </p:spPr>
        <p:txBody>
          <a:bodyPr wrap="square">
            <a:spAutoFit/>
          </a:bodyPr>
          <a:lstStyle/>
          <a:p>
            <a:pPr marL="266700" indent="-266700"/>
            <a:r>
              <a:rPr lang="en-US" altLang="zh-TW" sz="2200" dirty="0" smtClean="0">
                <a:solidFill>
                  <a:prstClr val="black"/>
                </a:solidFill>
                <a:latin typeface="Times New Roman" pitchFamily="18" charset="0"/>
                <a:ea typeface="DFKai-SB" pitchFamily="65" charset="-120"/>
                <a:cs typeface="Times New Roman" pitchFamily="18" charset="0"/>
              </a:rPr>
              <a:t>2. </a:t>
            </a:r>
            <a:r>
              <a:rPr lang="zh-TW" altLang="en-US" sz="2200" dirty="0" smtClean="0">
                <a:solidFill>
                  <a:prstClr val="black"/>
                </a:solidFill>
                <a:latin typeface="Times New Roman" pitchFamily="18" charset="0"/>
                <a:ea typeface="DFKai-SB" pitchFamily="65" charset="-120"/>
                <a:cs typeface="Times New Roman" pitchFamily="18" charset="0"/>
              </a:rPr>
              <a:t>若以紅光</a:t>
            </a:r>
            <a:r>
              <a:rPr lang="en-US" altLang="zh-TW" sz="2200" dirty="0" smtClean="0">
                <a:solidFill>
                  <a:prstClr val="black"/>
                </a:solidFill>
                <a:latin typeface="Times New Roman" pitchFamily="18" charset="0"/>
                <a:ea typeface="DFKai-SB" pitchFamily="65" charset="-120"/>
                <a:cs typeface="Times New Roman" pitchFamily="18" charset="0"/>
              </a:rPr>
              <a:t>LED D1</a:t>
            </a:r>
            <a:r>
              <a:rPr lang="zh-TW" altLang="en-US" sz="2200" dirty="0" smtClean="0">
                <a:solidFill>
                  <a:prstClr val="black"/>
                </a:solidFill>
                <a:latin typeface="Times New Roman" pitchFamily="18" charset="0"/>
                <a:ea typeface="DFKai-SB" pitchFamily="65" charset="-120"/>
                <a:cs typeface="Times New Roman" pitchFamily="18" charset="0"/>
              </a:rPr>
              <a:t>取代白光 </a:t>
            </a:r>
            <a:r>
              <a:rPr lang="en-US" altLang="zh-TW" sz="2200" dirty="0" smtClean="0">
                <a:solidFill>
                  <a:prstClr val="black"/>
                </a:solidFill>
                <a:latin typeface="Times New Roman" pitchFamily="18" charset="0"/>
                <a:ea typeface="DFKai-SB" pitchFamily="65" charset="-120"/>
                <a:cs typeface="Times New Roman" pitchFamily="18" charset="0"/>
              </a:rPr>
              <a:t>LED D6 </a:t>
            </a:r>
            <a:r>
              <a:rPr lang="zh-TW" altLang="en-US" sz="2200" dirty="0" smtClean="0">
                <a:solidFill>
                  <a:prstClr val="black"/>
                </a:solidFill>
                <a:latin typeface="Times New Roman" pitchFamily="18" charset="0"/>
                <a:ea typeface="DFKai-SB" pitchFamily="65" charset="-120"/>
                <a:cs typeface="Times New Roman" pitchFamily="18" charset="0"/>
              </a:rPr>
              <a:t>，則紅光</a:t>
            </a:r>
            <a:r>
              <a:rPr lang="en-US" altLang="zh-TW" sz="2200" dirty="0" smtClean="0">
                <a:solidFill>
                  <a:prstClr val="black"/>
                </a:solidFill>
                <a:latin typeface="Times New Roman" pitchFamily="18" charset="0"/>
                <a:ea typeface="DFKai-SB" pitchFamily="65" charset="-120"/>
                <a:cs typeface="Times New Roman" pitchFamily="18" charset="0"/>
              </a:rPr>
              <a:t>LED D1 </a:t>
            </a:r>
            <a:r>
              <a:rPr lang="zh-TW" altLang="en-US" sz="2200" dirty="0" smtClean="0">
                <a:solidFill>
                  <a:prstClr val="black"/>
                </a:solidFill>
                <a:latin typeface="Times New Roman" pitchFamily="18" charset="0"/>
                <a:ea typeface="DFKai-SB" pitchFamily="65" charset="-120"/>
                <a:cs typeface="Times New Roman" pitchFamily="18" charset="0"/>
              </a:rPr>
              <a:t>也會隨全彩</a:t>
            </a:r>
            <a:r>
              <a:rPr lang="en-US" altLang="zh-TW" sz="2200" dirty="0" smtClean="0">
                <a:solidFill>
                  <a:prstClr val="black"/>
                </a:solidFill>
                <a:latin typeface="Times New Roman" pitchFamily="18" charset="0"/>
                <a:ea typeface="DFKai-SB" pitchFamily="65" charset="-120"/>
                <a:cs typeface="Times New Roman" pitchFamily="18" charset="0"/>
              </a:rPr>
              <a:t> LED D8</a:t>
            </a:r>
            <a:r>
              <a:rPr lang="zh-TW" altLang="en-US" sz="2200" dirty="0" smtClean="0">
                <a:solidFill>
                  <a:prstClr val="black"/>
                </a:solidFill>
                <a:latin typeface="Times New Roman" pitchFamily="18" charset="0"/>
                <a:ea typeface="DFKai-SB" pitchFamily="65" charset="-120"/>
                <a:cs typeface="Times New Roman" pitchFamily="18" charset="0"/>
              </a:rPr>
              <a:t>一起閃爍</a:t>
            </a:r>
            <a:r>
              <a:rPr lang="en-US" altLang="zh-TW" sz="2200" dirty="0" smtClean="0">
                <a:solidFill>
                  <a:prstClr val="black"/>
                </a:solidFill>
                <a:latin typeface="Times New Roman" pitchFamily="18" charset="0"/>
                <a:ea typeface="DFKai-SB" pitchFamily="65" charset="-120"/>
                <a:cs typeface="Times New Roman" pitchFamily="18" charset="0"/>
              </a:rPr>
              <a:t> </a:t>
            </a:r>
            <a:endParaRPr lang="zh-TW" alt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l="5678" t="4335"/>
          <a:stretch>
            <a:fillRect/>
          </a:stretch>
        </p:blipFill>
        <p:spPr bwMode="auto">
          <a:xfrm>
            <a:off x="4286248" y="2902707"/>
            <a:ext cx="4786314" cy="31791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266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linds(horizont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amond(in)">
                                      <p:cBhvr>
                                        <p:cTn id="29" dur="2000"/>
                                        <p:tgtEl>
                                          <p:spTgt spid="9"/>
                                        </p:tgtEl>
                                      </p:cBhvr>
                                    </p:animEffect>
                                  </p:childTnLst>
                                </p:cTn>
                              </p:par>
                              <p:par>
                                <p:cTn id="30" presetID="8"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amond(in)">
                                      <p:cBhvr>
                                        <p:cTn id="32" dur="2000"/>
                                        <p:tgtEl>
                                          <p:spTgt spid="11"/>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amond(in)">
                                      <p:cBhvr>
                                        <p:cTn id="3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9" grpId="0"/>
      <p:bldP spid="10" grpId="0" animBg="1"/>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lum bright="-10000" contrast="20000"/>
            <a:extLst>
              <a:ext uri="{28A0092B-C50C-407E-A947-70E740481C1C}">
                <a14:useLocalDpi xmlns:a14="http://schemas.microsoft.com/office/drawing/2010/main" xmlns="" val="0"/>
              </a:ext>
            </a:extLst>
          </a:blip>
          <a:srcRect t="1515" b="1515"/>
          <a:stretch>
            <a:fillRect/>
          </a:stretch>
        </p:blipFill>
        <p:spPr bwMode="auto">
          <a:xfrm>
            <a:off x="71406" y="2071678"/>
            <a:ext cx="5954603" cy="4572032"/>
          </a:xfrm>
          <a:prstGeom prst="rect">
            <a:avLst/>
          </a:prstGeom>
          <a:noFill/>
          <a:ln>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矩形 1"/>
          <p:cNvSpPr/>
          <p:nvPr/>
        </p:nvSpPr>
        <p:spPr>
          <a:xfrm>
            <a:off x="1500166" y="0"/>
            <a:ext cx="6812260" cy="646331"/>
          </a:xfrm>
          <a:prstGeom prst="rect">
            <a:avLst/>
          </a:prstGeom>
        </p:spPr>
        <p:txBody>
          <a:bodyPr wrap="square">
            <a:spAutoFit/>
          </a:bodyPr>
          <a:lstStyle/>
          <a:p>
            <a:pPr lvl="0" algn="ctr"/>
            <a:r>
              <a:rPr lang="en-US" altLang="zh-TW"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(75-81)</a:t>
            </a:r>
            <a:r>
              <a:rPr lang="zh-TW" altLang="en-US" sz="3600" b="1" dirty="0" smtClean="0">
                <a:solidFill>
                  <a:srgbClr val="0000CC"/>
                </a:solidFill>
                <a:effectLst>
                  <a:outerShdw blurRad="38100" dist="38100" dir="2700000" algn="tl">
                    <a:srgbClr val="000000">
                      <a:alpha val="43137"/>
                    </a:srgbClr>
                  </a:outerShdw>
                </a:effectLst>
                <a:latin typeface="DFKai-SB" pitchFamily="65" charset="-120"/>
                <a:ea typeface="DFKai-SB" pitchFamily="65" charset="-120"/>
                <a:cs typeface="Times New Roman" panose="02020603050405020304" pitchFamily="18" charset="0"/>
              </a:rPr>
              <a:t>色光選擇器</a:t>
            </a:r>
            <a:r>
              <a:rPr lang="en-US" altLang="zh-TW"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(Color Selector)</a:t>
            </a:r>
            <a:endParaRPr lang="zh-TW" altLang="en-US" sz="32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96806" y="652981"/>
            <a:ext cx="8929718" cy="1284519"/>
          </a:xfrm>
          <a:prstGeom prst="rect">
            <a:avLst/>
          </a:prstGeom>
          <a:gradFill>
            <a:gsLst>
              <a:gs pos="0">
                <a:schemeClr val="accent1">
                  <a:lumMod val="20000"/>
                  <a:lumOff val="80000"/>
                </a:schemeClr>
              </a:gs>
              <a:gs pos="60000">
                <a:schemeClr val="bg1"/>
              </a:gs>
              <a:gs pos="100000">
                <a:schemeClr val="accent1">
                  <a:tint val="23500"/>
                  <a:satMod val="160000"/>
                </a:schemeClr>
              </a:gs>
            </a:gsLst>
            <a:lin ang="5400000" scaled="0"/>
          </a:gradFill>
          <a:ln>
            <a:solidFill>
              <a:srgbClr val="99CCFF"/>
            </a:solidFill>
          </a:ln>
          <a:effectLst/>
        </p:spPr>
        <p:txBody>
          <a:bodyPr wrap="square" rtlCol="0">
            <a:spAutoFit/>
          </a:bodyPr>
          <a:lstStyle/>
          <a:p>
            <a:pPr marL="266700" indent="-266700">
              <a:lnSpc>
                <a:spcPct val="110000"/>
              </a:lnSpc>
              <a:spcBef>
                <a:spcPts val="600"/>
              </a:spcBef>
              <a:buFont typeface="+mj-lt"/>
              <a:buAutoNum type="arabicPeriod"/>
            </a:pPr>
            <a:r>
              <a:rPr lang="zh-TW" altLang="en-US" sz="2300" dirty="0" smtClean="0">
                <a:latin typeface="Times New Roman" pitchFamily="18" charset="0"/>
                <a:ea typeface="DFKai-SB" pitchFamily="65" charset="-120"/>
                <a:cs typeface="Times New Roman" pitchFamily="18" charset="0"/>
              </a:rPr>
              <a:t>電路連接如圖，並另依下列情形連接</a:t>
            </a:r>
            <a:r>
              <a:rPr lang="en-US" altLang="zh-TW" sz="2300" dirty="0" smtClean="0">
                <a:latin typeface="Times New Roman" pitchFamily="18" charset="0"/>
                <a:ea typeface="DFKai-SB" pitchFamily="65" charset="-120"/>
                <a:cs typeface="Times New Roman" pitchFamily="18" charset="0"/>
              </a:rPr>
              <a:t>A-B, C-D, E-F</a:t>
            </a:r>
            <a:r>
              <a:rPr lang="zh-TW" altLang="en-US" sz="2300" dirty="0" smtClean="0">
                <a:latin typeface="Times New Roman" pitchFamily="18" charset="0"/>
                <a:ea typeface="DFKai-SB" pitchFamily="65" charset="-120"/>
                <a:cs typeface="Times New Roman" pitchFamily="18" charset="0"/>
              </a:rPr>
              <a:t>各組後，啟動電路，觀察光纖束</a:t>
            </a:r>
            <a:r>
              <a:rPr lang="en-US" altLang="zh-TW" sz="2300" dirty="0" smtClean="0">
                <a:latin typeface="Times New Roman" pitchFamily="18" charset="0"/>
                <a:ea typeface="DFKai-SB" pitchFamily="65" charset="-120"/>
                <a:cs typeface="Times New Roman" pitchFamily="18" charset="0"/>
              </a:rPr>
              <a:t>/</a:t>
            </a:r>
            <a:r>
              <a:rPr lang="zh-TW" altLang="en-US" sz="2300" dirty="0" smtClean="0">
                <a:latin typeface="Times New Roman" pitchFamily="18" charset="0"/>
                <a:ea typeface="DFKai-SB" pitchFamily="65" charset="-120"/>
                <a:cs typeface="Times New Roman" pitchFamily="18" charset="0"/>
              </a:rPr>
              <a:t>樹發出之光的顏色；</a:t>
            </a:r>
            <a:endParaRPr lang="en-US" altLang="zh-TW" sz="2300" dirty="0" smtClean="0">
              <a:latin typeface="Times New Roman" pitchFamily="18" charset="0"/>
              <a:ea typeface="DFKai-SB" pitchFamily="65" charset="-120"/>
              <a:cs typeface="Times New Roman" pitchFamily="18" charset="0"/>
            </a:endParaRPr>
          </a:p>
          <a:p>
            <a:pPr marL="266700" indent="-266700">
              <a:lnSpc>
                <a:spcPct val="110000"/>
              </a:lnSpc>
              <a:spcBef>
                <a:spcPts val="400"/>
              </a:spcBef>
              <a:buFont typeface="+mj-lt"/>
              <a:buAutoNum type="arabicPeriod"/>
            </a:pPr>
            <a:r>
              <a:rPr lang="zh-TW" altLang="en-US" sz="2300" dirty="0" smtClean="0">
                <a:latin typeface="Times New Roman" pitchFamily="18" charset="0"/>
                <a:ea typeface="DFKai-SB" pitchFamily="65" charset="-120"/>
                <a:cs typeface="Times New Roman" pitchFamily="18" charset="0"/>
              </a:rPr>
              <a:t>移去光纖束，另以稜鏡</a:t>
            </a:r>
            <a:r>
              <a:rPr lang="en-US" altLang="zh-TW" sz="2300" dirty="0" smtClean="0">
                <a:latin typeface="Times New Roman" pitchFamily="18" charset="0"/>
                <a:ea typeface="DFKai-SB" pitchFamily="65" charset="-120"/>
                <a:cs typeface="Times New Roman" pitchFamily="18" charset="0"/>
              </a:rPr>
              <a:t>(prismatic)</a:t>
            </a:r>
            <a:r>
              <a:rPr lang="zh-TW" altLang="en-US" sz="2300" dirty="0" smtClean="0">
                <a:latin typeface="Times New Roman" pitchFamily="18" charset="0"/>
                <a:ea typeface="DFKai-SB" pitchFamily="65" charset="-120"/>
                <a:cs typeface="Times New Roman" pitchFamily="18" charset="0"/>
              </a:rPr>
              <a:t>光柵膜觀察光是單色光</a:t>
            </a:r>
            <a:r>
              <a:rPr lang="en-US" altLang="zh-TW" sz="2300" dirty="0" smtClean="0">
                <a:latin typeface="Times New Roman" pitchFamily="18" charset="0"/>
                <a:ea typeface="DFKai-SB" pitchFamily="65" charset="-120"/>
                <a:cs typeface="Times New Roman" pitchFamily="18" charset="0"/>
              </a:rPr>
              <a:t>?</a:t>
            </a:r>
            <a:r>
              <a:rPr lang="zh-TW" altLang="en-US" sz="2300" dirty="0" smtClean="0">
                <a:latin typeface="Times New Roman" pitchFamily="18" charset="0"/>
                <a:ea typeface="DFKai-SB" pitchFamily="65" charset="-120"/>
                <a:cs typeface="Times New Roman" pitchFamily="18" charset="0"/>
              </a:rPr>
              <a:t>還是混光</a:t>
            </a:r>
            <a:r>
              <a:rPr lang="en-US" altLang="zh-TW" sz="2300" dirty="0" smtClean="0">
                <a:latin typeface="Times New Roman" pitchFamily="18" charset="0"/>
                <a:ea typeface="DFKai-SB" pitchFamily="65" charset="-120"/>
                <a:cs typeface="Times New Roman" pitchFamily="18" charset="0"/>
              </a:rPr>
              <a:t>?</a:t>
            </a:r>
          </a:p>
        </p:txBody>
      </p:sp>
      <p:sp>
        <p:nvSpPr>
          <p:cNvPr id="6" name="矩形 5"/>
          <p:cNvSpPr/>
          <p:nvPr/>
        </p:nvSpPr>
        <p:spPr>
          <a:xfrm>
            <a:off x="6072198" y="2071678"/>
            <a:ext cx="3000364" cy="3933384"/>
          </a:xfrm>
          <a:prstGeom prst="rect">
            <a:avLst/>
          </a:prstGeom>
          <a:gradFill>
            <a:gsLst>
              <a:gs pos="0">
                <a:schemeClr val="accent3">
                  <a:lumMod val="20000"/>
                  <a:lumOff val="80000"/>
                </a:schemeClr>
              </a:gs>
              <a:gs pos="60000">
                <a:schemeClr val="bg1"/>
              </a:gs>
              <a:gs pos="100000">
                <a:schemeClr val="accent3">
                  <a:lumMod val="20000"/>
                  <a:lumOff val="80000"/>
                </a:schemeClr>
              </a:gs>
            </a:gsLst>
            <a:lin ang="5400000" scaled="0"/>
          </a:gradFill>
          <a:ln>
            <a:solidFill>
              <a:srgbClr val="99CCFF"/>
            </a:solidFill>
          </a:ln>
          <a:effectLst/>
        </p:spPr>
        <p:txBody>
          <a:bodyPr wrap="square" lIns="36000" rIns="36000" rtlCol="0">
            <a:spAutoFit/>
          </a:bodyPr>
          <a:lstStyle/>
          <a:p>
            <a:pPr marL="265113" indent="-265113">
              <a:lnSpc>
                <a:spcPct val="130000"/>
              </a:lnSpc>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僅接</a:t>
            </a:r>
            <a:r>
              <a:rPr lang="en-US" altLang="zh-TW" sz="2400" dirty="0" smtClean="0">
                <a:latin typeface="Times New Roman" pitchFamily="18" charset="0"/>
                <a:ea typeface="DFKai-SB" pitchFamily="65" charset="-120"/>
                <a:cs typeface="Times New Roman" pitchFamily="18" charset="0"/>
              </a:rPr>
              <a:t>A-B</a:t>
            </a:r>
            <a:r>
              <a:rPr lang="en-US" altLang="zh-TW" sz="2400" dirty="0" smtClean="0">
                <a:latin typeface="Times New Roman" pitchFamily="18" charset="0"/>
                <a:ea typeface="DFKai-SB" pitchFamily="65" charset="-120"/>
                <a:cs typeface="Times New Roman" pitchFamily="18" charset="0"/>
                <a:sym typeface="Wingdings"/>
              </a:rPr>
              <a:t> </a:t>
            </a:r>
            <a:r>
              <a:rPr lang="zh-TW" altLang="en-US" sz="2400" b="1" dirty="0" smtClean="0">
                <a:solidFill>
                  <a:srgbClr val="FF0000"/>
                </a:solidFill>
                <a:latin typeface="Times New Roman" pitchFamily="18" charset="0"/>
                <a:ea typeface="DFKai-SB" pitchFamily="65" charset="-120"/>
                <a:cs typeface="Times New Roman" pitchFamily="18" charset="0"/>
                <a:sym typeface="Wingdings"/>
              </a:rPr>
              <a:t>紅光</a:t>
            </a:r>
            <a:endParaRPr lang="en-US" altLang="zh-TW" sz="2400" b="1" dirty="0" smtClean="0">
              <a:solidFill>
                <a:srgbClr val="FF0000"/>
              </a:solidFill>
              <a:latin typeface="Times New Roman" pitchFamily="18" charset="0"/>
              <a:ea typeface="DFKai-SB" pitchFamily="65" charset="-120"/>
              <a:cs typeface="Times New Roman" pitchFamily="18" charset="0"/>
            </a:endParaRPr>
          </a:p>
          <a:p>
            <a:pPr marL="265113" indent="-265113">
              <a:lnSpc>
                <a:spcPct val="130000"/>
              </a:lnSpc>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僅接</a:t>
            </a:r>
            <a:r>
              <a:rPr lang="en-US" altLang="zh-TW" sz="2400" dirty="0" smtClean="0">
                <a:latin typeface="Times New Roman" pitchFamily="18" charset="0"/>
                <a:ea typeface="DFKai-SB" pitchFamily="65" charset="-120"/>
                <a:cs typeface="Times New Roman" pitchFamily="18" charset="0"/>
              </a:rPr>
              <a:t>C-D</a:t>
            </a:r>
            <a:r>
              <a:rPr lang="en-US" altLang="zh-TW" sz="2400" dirty="0" smtClean="0">
                <a:latin typeface="Times New Roman" pitchFamily="18" charset="0"/>
                <a:ea typeface="DFKai-SB" pitchFamily="65" charset="-120"/>
                <a:cs typeface="Times New Roman" pitchFamily="18" charset="0"/>
                <a:sym typeface="Wingdings"/>
              </a:rPr>
              <a:t> </a:t>
            </a:r>
            <a:r>
              <a:rPr lang="zh-TW" altLang="en-US" sz="2400" b="1" dirty="0" smtClean="0">
                <a:solidFill>
                  <a:srgbClr val="007E39"/>
                </a:solidFill>
                <a:latin typeface="Times New Roman" pitchFamily="18" charset="0"/>
                <a:ea typeface="DFKai-SB" pitchFamily="65" charset="-120"/>
                <a:cs typeface="Times New Roman" pitchFamily="18" charset="0"/>
                <a:sym typeface="Wingdings"/>
              </a:rPr>
              <a:t>綠光</a:t>
            </a:r>
            <a:endParaRPr lang="en-US" altLang="zh-TW" sz="2400" b="1" dirty="0" smtClean="0">
              <a:solidFill>
                <a:srgbClr val="007E39"/>
              </a:solidFill>
              <a:latin typeface="Times New Roman" pitchFamily="18" charset="0"/>
              <a:ea typeface="DFKai-SB" pitchFamily="65" charset="-120"/>
              <a:cs typeface="Times New Roman" pitchFamily="18" charset="0"/>
            </a:endParaRPr>
          </a:p>
          <a:p>
            <a:pPr marL="265113" indent="-265113">
              <a:lnSpc>
                <a:spcPct val="130000"/>
              </a:lnSpc>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僅接</a:t>
            </a:r>
            <a:r>
              <a:rPr lang="en-US" altLang="zh-TW" sz="2400" dirty="0" smtClean="0">
                <a:latin typeface="Times New Roman" pitchFamily="18" charset="0"/>
                <a:ea typeface="DFKai-SB" pitchFamily="65" charset="-120"/>
                <a:cs typeface="Times New Roman" pitchFamily="18" charset="0"/>
              </a:rPr>
              <a:t>E-F </a:t>
            </a:r>
            <a:r>
              <a:rPr lang="en-US" altLang="zh-TW" sz="2400" dirty="0" smtClean="0">
                <a:latin typeface="Times New Roman" pitchFamily="18" charset="0"/>
                <a:ea typeface="DFKai-SB" pitchFamily="65" charset="-120"/>
                <a:cs typeface="Times New Roman" pitchFamily="18" charset="0"/>
                <a:sym typeface="Wingdings"/>
              </a:rPr>
              <a:t></a:t>
            </a:r>
            <a:r>
              <a:rPr lang="zh-TW" altLang="en-US" sz="2400" b="1" dirty="0" smtClean="0">
                <a:solidFill>
                  <a:srgbClr val="0000CC"/>
                </a:solidFill>
                <a:latin typeface="Times New Roman" pitchFamily="18" charset="0"/>
                <a:ea typeface="DFKai-SB" pitchFamily="65" charset="-120"/>
                <a:cs typeface="Times New Roman" pitchFamily="18" charset="0"/>
                <a:sym typeface="Wingdings"/>
              </a:rPr>
              <a:t>藍光</a:t>
            </a:r>
            <a:endParaRPr lang="en-US" altLang="zh-TW" sz="2400" b="1" dirty="0" smtClean="0">
              <a:solidFill>
                <a:srgbClr val="0000CC"/>
              </a:solidFill>
              <a:latin typeface="Times New Roman" pitchFamily="18" charset="0"/>
              <a:ea typeface="DFKai-SB" pitchFamily="65" charset="-120"/>
              <a:cs typeface="Times New Roman" pitchFamily="18" charset="0"/>
              <a:sym typeface="Wingdings"/>
            </a:endParaRPr>
          </a:p>
          <a:p>
            <a:pPr marL="265113" indent="-265113">
              <a:lnSpc>
                <a:spcPct val="130000"/>
              </a:lnSpc>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sym typeface="Wingdings"/>
              </a:rPr>
              <a:t>接</a:t>
            </a:r>
            <a:r>
              <a:rPr lang="en-US" altLang="zh-TW" sz="2400" dirty="0" smtClean="0">
                <a:latin typeface="Times New Roman" pitchFamily="18" charset="0"/>
                <a:ea typeface="DFKai-SB" pitchFamily="65" charset="-120"/>
                <a:cs typeface="Times New Roman" pitchFamily="18" charset="0"/>
                <a:sym typeface="Wingdings"/>
              </a:rPr>
              <a:t>E-F &amp; C-D</a:t>
            </a:r>
            <a:r>
              <a:rPr lang="zh-TW" altLang="en-US" sz="2400" b="1" dirty="0" smtClean="0">
                <a:solidFill>
                  <a:srgbClr val="00CC99"/>
                </a:solidFill>
                <a:latin typeface="Times New Roman" pitchFamily="18" charset="0"/>
                <a:ea typeface="DFKai-SB" pitchFamily="65" charset="-120"/>
                <a:cs typeface="Times New Roman" pitchFamily="18" charset="0"/>
                <a:sym typeface="Wingdings"/>
              </a:rPr>
              <a:t>青色</a:t>
            </a:r>
            <a:endParaRPr lang="en-US" altLang="zh-TW" sz="2400" b="1" dirty="0" smtClean="0">
              <a:solidFill>
                <a:srgbClr val="00CC99"/>
              </a:solidFill>
              <a:latin typeface="Times New Roman" pitchFamily="18" charset="0"/>
              <a:ea typeface="DFKai-SB" pitchFamily="65" charset="-120"/>
              <a:cs typeface="Times New Roman" pitchFamily="18" charset="0"/>
              <a:sym typeface="Wingdings"/>
            </a:endParaRPr>
          </a:p>
          <a:p>
            <a:pPr marL="265113" indent="-265113">
              <a:lnSpc>
                <a:spcPct val="130000"/>
              </a:lnSpc>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接</a:t>
            </a:r>
            <a:r>
              <a:rPr lang="en-US" altLang="zh-TW" sz="2400" dirty="0" smtClean="0">
                <a:latin typeface="Times New Roman" pitchFamily="18" charset="0"/>
                <a:ea typeface="DFKai-SB" pitchFamily="65" charset="-120"/>
                <a:cs typeface="Times New Roman" pitchFamily="18" charset="0"/>
              </a:rPr>
              <a:t>A-B &amp; C-D</a:t>
            </a:r>
            <a:r>
              <a:rPr lang="en-US" altLang="zh-TW" sz="2400" dirty="0" smtClean="0">
                <a:latin typeface="Times New Roman" pitchFamily="18" charset="0"/>
                <a:ea typeface="DFKai-SB" pitchFamily="65" charset="-120"/>
                <a:cs typeface="Times New Roman" pitchFamily="18" charset="0"/>
                <a:sym typeface="Wingdings"/>
              </a:rPr>
              <a:t></a:t>
            </a:r>
            <a:r>
              <a:rPr lang="zh-TW" altLang="en-US" sz="2400" b="1" dirty="0" smtClean="0">
                <a:solidFill>
                  <a:schemeClr val="accent6">
                    <a:lumMod val="75000"/>
                  </a:schemeClr>
                </a:solidFill>
                <a:latin typeface="Times New Roman" pitchFamily="18" charset="0"/>
                <a:ea typeface="DFKai-SB" pitchFamily="65" charset="-120"/>
                <a:cs typeface="Times New Roman" pitchFamily="18" charset="0"/>
                <a:sym typeface="Wingdings"/>
              </a:rPr>
              <a:t>黃色</a:t>
            </a:r>
            <a:endParaRPr lang="en-US" altLang="zh-TW" sz="2400" b="1" dirty="0" smtClean="0">
              <a:solidFill>
                <a:schemeClr val="accent6">
                  <a:lumMod val="75000"/>
                </a:schemeClr>
              </a:solidFill>
              <a:latin typeface="Times New Roman" pitchFamily="18" charset="0"/>
              <a:ea typeface="DFKai-SB" pitchFamily="65" charset="-120"/>
              <a:cs typeface="Times New Roman" pitchFamily="18" charset="0"/>
              <a:sym typeface="Wingdings"/>
            </a:endParaRPr>
          </a:p>
          <a:p>
            <a:pPr marL="265113" indent="-265113">
              <a:lnSpc>
                <a:spcPct val="130000"/>
              </a:lnSpc>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接</a:t>
            </a:r>
            <a:r>
              <a:rPr lang="en-US" altLang="zh-TW" sz="2400" dirty="0" smtClean="0">
                <a:latin typeface="Times New Roman" pitchFamily="18" charset="0"/>
                <a:ea typeface="DFKai-SB" pitchFamily="65" charset="-120"/>
                <a:cs typeface="Times New Roman" pitchFamily="18" charset="0"/>
              </a:rPr>
              <a:t>A-B &amp; E-F</a:t>
            </a:r>
            <a:r>
              <a:rPr lang="en-US" altLang="zh-TW" sz="2400" dirty="0" smtClean="0">
                <a:latin typeface="Times New Roman" pitchFamily="18" charset="0"/>
                <a:ea typeface="DFKai-SB" pitchFamily="65" charset="-120"/>
                <a:cs typeface="Times New Roman" pitchFamily="18" charset="0"/>
                <a:sym typeface="Wingdings"/>
              </a:rPr>
              <a:t></a:t>
            </a:r>
            <a:r>
              <a:rPr lang="zh-TW" altLang="en-US" sz="2400" b="1" dirty="0" smtClean="0">
                <a:solidFill>
                  <a:srgbClr val="660066"/>
                </a:solidFill>
                <a:latin typeface="Times New Roman" pitchFamily="18" charset="0"/>
                <a:ea typeface="DFKai-SB" pitchFamily="65" charset="-120"/>
                <a:cs typeface="Times New Roman" pitchFamily="18" charset="0"/>
                <a:sym typeface="Wingdings"/>
              </a:rPr>
              <a:t>紫色</a:t>
            </a:r>
            <a:endParaRPr lang="en-US" altLang="zh-TW" sz="2400" b="1" dirty="0" smtClean="0">
              <a:solidFill>
                <a:srgbClr val="660066"/>
              </a:solidFill>
              <a:latin typeface="Times New Roman" pitchFamily="18" charset="0"/>
              <a:ea typeface="DFKai-SB" pitchFamily="65" charset="-120"/>
              <a:cs typeface="Times New Roman" pitchFamily="18" charset="0"/>
              <a:sym typeface="Wingdings"/>
            </a:endParaRPr>
          </a:p>
          <a:p>
            <a:pPr marL="265113" indent="-265113">
              <a:lnSpc>
                <a:spcPct val="130000"/>
              </a:lnSpc>
              <a:buFont typeface="Wingdings" pitchFamily="2" charset="2"/>
              <a:buAutoNum type="circleNumWdWhitePlain"/>
            </a:pPr>
            <a:r>
              <a:rPr lang="zh-TW" altLang="en-US" sz="2400" dirty="0" smtClean="0">
                <a:latin typeface="Times New Roman" pitchFamily="18" charset="0"/>
                <a:ea typeface="DFKai-SB" pitchFamily="65" charset="-120"/>
                <a:cs typeface="Times New Roman" pitchFamily="18" charset="0"/>
              </a:rPr>
              <a:t>接</a:t>
            </a:r>
            <a:r>
              <a:rPr lang="en-US" altLang="zh-TW" sz="2400" dirty="0" smtClean="0">
                <a:latin typeface="Times New Roman" pitchFamily="18" charset="0"/>
                <a:ea typeface="DFKai-SB" pitchFamily="65" charset="-120"/>
                <a:cs typeface="Times New Roman" pitchFamily="18" charset="0"/>
              </a:rPr>
              <a:t>A-B , C-D &amp; E-F</a:t>
            </a:r>
          </a:p>
          <a:p>
            <a:pPr marL="265113" indent="-265113">
              <a:lnSpc>
                <a:spcPct val="130000"/>
              </a:lnSpc>
            </a:pPr>
            <a:r>
              <a:rPr lang="zh-TW" altLang="en-US" sz="2400" dirty="0" smtClean="0">
                <a:latin typeface="Times New Roman" pitchFamily="18" charset="0"/>
                <a:ea typeface="DFKai-SB" pitchFamily="65" charset="-120"/>
                <a:cs typeface="Times New Roman" pitchFamily="18" charset="0"/>
                <a:sym typeface="Wingdings"/>
              </a:rPr>
              <a:t>    </a:t>
            </a:r>
            <a:r>
              <a:rPr lang="en-US" altLang="zh-TW" sz="2400" dirty="0" smtClean="0">
                <a:latin typeface="Times New Roman" pitchFamily="18" charset="0"/>
                <a:ea typeface="DFKai-SB" pitchFamily="65" charset="-120"/>
                <a:cs typeface="Times New Roman" pitchFamily="18" charset="0"/>
                <a:sym typeface="Wingdings"/>
              </a:rPr>
              <a:t></a:t>
            </a:r>
            <a:r>
              <a:rPr lang="zh-TW" altLang="en-US" sz="2400" b="1" dirty="0" smtClean="0">
                <a:latin typeface="Times New Roman" pitchFamily="18" charset="0"/>
                <a:ea typeface="DFKai-SB" pitchFamily="65" charset="-120"/>
                <a:cs typeface="Times New Roman" pitchFamily="18" charset="0"/>
                <a:sym typeface="Wingdings"/>
              </a:rPr>
              <a:t>白色</a:t>
            </a:r>
            <a:endParaRPr lang="en-US" altLang="zh-TW" sz="2400" b="1" dirty="0" smtClean="0">
              <a:latin typeface="Times New Roman" pitchFamily="18" charset="0"/>
              <a:ea typeface="DFKai-SB" pitchFamily="65" charset="-120"/>
              <a:cs typeface="Times New Roman" pitchFamily="18" charset="0"/>
              <a:sym typeface="Wingdings"/>
            </a:endParaRPr>
          </a:p>
        </p:txBody>
      </p:sp>
      <p:sp>
        <p:nvSpPr>
          <p:cNvPr id="7" name="矩形 6"/>
          <p:cNvSpPr/>
          <p:nvPr/>
        </p:nvSpPr>
        <p:spPr>
          <a:xfrm>
            <a:off x="142844" y="5500702"/>
            <a:ext cx="1338828" cy="369332"/>
          </a:xfrm>
          <a:prstGeom prst="rect">
            <a:avLst/>
          </a:prstGeom>
        </p:spPr>
        <p:txBody>
          <a:bodyPr wrap="none">
            <a:spAutoFit/>
          </a:bodyPr>
          <a:lstStyle/>
          <a:p>
            <a:r>
              <a:rPr lang="zh-TW" altLang="en-US" b="1" dirty="0" smtClean="0">
                <a:latin typeface="Times New Roman" pitchFamily="18" charset="0"/>
                <a:ea typeface="DFKai-SB" pitchFamily="65" charset="-120"/>
                <a:cs typeface="Times New Roman" pitchFamily="18" charset="0"/>
              </a:rPr>
              <a:t>稜鏡光柵膜</a:t>
            </a:r>
            <a:endParaRPr lang="zh-TW" altLang="en-US" b="1" dirty="0"/>
          </a:p>
        </p:txBody>
      </p:sp>
    </p:spTree>
    <p:extLst>
      <p:ext uri="{BB962C8B-B14F-4D97-AF65-F5344CB8AC3E}">
        <p14:creationId xmlns:p14="http://schemas.microsoft.com/office/powerpoint/2010/main" xmlns="" val="1025382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首頁w跨領域科教中心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rgbClr val="0000CC"/>
          </a:solidFill>
        </a:ln>
        <a:effectLst/>
      </a:spPr>
      <a:bodyPr wrap="square" rtlCol="0" anchor="ctr">
        <a:noAutofit/>
      </a:bodyPr>
      <a:lstStyle>
        <a:defPPr marL="285750" indent="-285750" algn="ctr">
          <a:defRPr dirty="0" smtClean="0">
            <a:latin typeface="Times New Roman" pitchFamily="18" charset="0"/>
            <a:ea typeface="DFKai-SB" pitchFamily="65" charset="-120"/>
            <a:cs typeface="Times New Roman" pitchFamily="18" charset="0"/>
          </a:defRPr>
        </a:defPPr>
      </a:lstStyle>
    </a:sp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PPT首頁w跨領域科教中心LOGO</Template>
  <TotalTime>12338</TotalTime>
  <Words>21345</Words>
  <Application>Microsoft Office PowerPoint</Application>
  <PresentationFormat>如螢幕大小 (4:3)</PresentationFormat>
  <Paragraphs>1233</Paragraphs>
  <Slides>108</Slides>
  <Notes>63</Notes>
  <HiddenSlides>0</HiddenSlides>
  <MMClips>0</MMClips>
  <ScaleCrop>false</ScaleCrop>
  <HeadingPairs>
    <vt:vector size="4" baseType="variant">
      <vt:variant>
        <vt:lpstr>佈景主題</vt:lpstr>
      </vt:variant>
      <vt:variant>
        <vt:i4>1</vt:i4>
      </vt:variant>
      <vt:variant>
        <vt:lpstr>投影片標題</vt:lpstr>
      </vt:variant>
      <vt:variant>
        <vt:i4>108</vt:i4>
      </vt:variant>
    </vt:vector>
  </HeadingPairs>
  <TitlesOfParts>
    <vt:vector size="109" baseType="lpstr">
      <vt:lpstr>PPT首頁w跨領域科教中心LOGO</vt:lpstr>
      <vt:lpstr>光電工程研習  </vt:lpstr>
      <vt:lpstr>光電應用動手篇： 生活中實用之聲、光、力學式控制電路實驗DIY與其探究</vt:lpstr>
      <vt:lpstr>SC-175 英文實驗教材 </vt:lpstr>
      <vt:lpstr>零件收存配置圖  SC-175 Snap Circuits® Block Layout</vt:lpstr>
      <vt:lpstr>SCL-175 光電套件零件清單 (LIGHT Block Layout)</vt:lpstr>
      <vt:lpstr>投影片 6</vt:lpstr>
      <vt:lpstr>SC-175 電子元件表：元件符號＆零件編號</vt:lpstr>
      <vt:lpstr>投影片 8</vt:lpstr>
      <vt:lpstr>投影片 9</vt:lpstr>
      <vt:lpstr>投影片 10</vt:lpstr>
      <vt:lpstr>積體電路套件 U22、U23各接點用途</vt:lpstr>
      <vt:lpstr>色光控制器(Color Organ) U22</vt:lpstr>
      <vt:lpstr>閃頻IC (Strobe IC)</vt:lpstr>
      <vt:lpstr>操作 說明</vt:lpstr>
      <vt:lpstr>投影片 15</vt:lpstr>
      <vt:lpstr>投影片 16</vt:lpstr>
      <vt:lpstr>投影片 17</vt:lpstr>
      <vt:lpstr>投影片 18</vt:lpstr>
      <vt:lpstr>投影片 19</vt:lpstr>
      <vt:lpstr>投影片 20</vt:lpstr>
      <vt:lpstr>馬達趨動螢光風扇旋轉與螺旋槳效應實驗</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積體電路套件 U22、U23各接點用途</vt:lpstr>
      <vt:lpstr>投影片 55</vt:lpstr>
      <vt:lpstr>投影片 56</vt:lpstr>
      <vt:lpstr>投影片 57</vt:lpstr>
      <vt:lpstr>投影片 58</vt:lpstr>
      <vt:lpstr>投影片 59</vt:lpstr>
      <vt:lpstr>投影片 60</vt:lpstr>
      <vt:lpstr>投影片 61</vt:lpstr>
      <vt:lpstr>投影片 62</vt:lpstr>
      <vt:lpstr>投影片 63</vt:lpstr>
      <vt:lpstr>投影片 64</vt:lpstr>
      <vt:lpstr>投影片 65</vt:lpstr>
      <vt:lpstr>投影片 66</vt:lpstr>
      <vt:lpstr>投影片 67</vt:lpstr>
      <vt:lpstr>投影片 68</vt:lpstr>
      <vt:lpstr>投影片 69</vt:lpstr>
      <vt:lpstr>投影片 70</vt:lpstr>
      <vt:lpstr>投影片 71</vt:lpstr>
      <vt:lpstr>投影片 72</vt:lpstr>
      <vt:lpstr>投影片 73</vt:lpstr>
      <vt:lpstr>投影片 74</vt:lpstr>
      <vt:lpstr>投影片 75</vt:lpstr>
      <vt:lpstr>投影片 76</vt:lpstr>
      <vt:lpstr>投影片 77</vt:lpstr>
      <vt:lpstr>投影片 78</vt:lpstr>
      <vt:lpstr>投影片 79</vt:lpstr>
      <vt:lpstr>投影片 80</vt:lpstr>
      <vt:lpstr>比較電路46 &amp; 電路56</vt:lpstr>
      <vt:lpstr>投影片 82</vt:lpstr>
      <vt:lpstr>投影片 83</vt:lpstr>
      <vt:lpstr>投影片 84</vt:lpstr>
      <vt:lpstr>投影片 85</vt:lpstr>
      <vt:lpstr>投影片 86</vt:lpstr>
      <vt:lpstr>投影片 87</vt:lpstr>
      <vt:lpstr>投影片 88</vt:lpstr>
      <vt:lpstr>投影片 89</vt:lpstr>
      <vt:lpstr>投影片 90</vt:lpstr>
      <vt:lpstr>投影片 91</vt:lpstr>
      <vt:lpstr>投影片 92</vt:lpstr>
      <vt:lpstr>投影片 93</vt:lpstr>
      <vt:lpstr>投影片 94</vt:lpstr>
      <vt:lpstr>投影片 95</vt:lpstr>
      <vt:lpstr>光纖纜線中全反射的應用 (Application of total reflection in an Optic Fiber)</vt:lpstr>
      <vt:lpstr>投影片 97</vt:lpstr>
      <vt:lpstr>投影片 98</vt:lpstr>
      <vt:lpstr>投影片 99</vt:lpstr>
      <vt:lpstr>投影片 100</vt:lpstr>
      <vt:lpstr>投影片 101</vt:lpstr>
      <vt:lpstr>投影片 102</vt:lpstr>
      <vt:lpstr>投影片 103</vt:lpstr>
      <vt:lpstr>投影片 104</vt:lpstr>
      <vt:lpstr>投影片 105</vt:lpstr>
      <vt:lpstr>投影片 106</vt:lpstr>
      <vt:lpstr>投影片 107</vt:lpstr>
      <vt:lpstr>投影片 108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win7</cp:lastModifiedBy>
  <cp:revision>1373</cp:revision>
  <cp:lastPrinted>2016-06-02T09:09:08Z</cp:lastPrinted>
  <dcterms:created xsi:type="dcterms:W3CDTF">2016-03-29T01:09:13Z</dcterms:created>
  <dcterms:modified xsi:type="dcterms:W3CDTF">2016-08-26T00:11:20Z</dcterms:modified>
</cp:coreProperties>
</file>