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handoutMasterIdLst>
    <p:handoutMasterId r:id="rId35"/>
  </p:handoutMasterIdLst>
  <p:sldIdLst>
    <p:sldId id="256" r:id="rId2"/>
    <p:sldId id="445" r:id="rId3"/>
    <p:sldId id="257" r:id="rId4"/>
    <p:sldId id="318" r:id="rId5"/>
    <p:sldId id="465" r:id="rId6"/>
    <p:sldId id="317" r:id="rId7"/>
    <p:sldId id="453" r:id="rId8"/>
    <p:sldId id="574" r:id="rId9"/>
    <p:sldId id="575" r:id="rId10"/>
    <p:sldId id="576" r:id="rId11"/>
    <p:sldId id="577" r:id="rId12"/>
    <p:sldId id="578" r:id="rId13"/>
    <p:sldId id="579" r:id="rId14"/>
    <p:sldId id="580" r:id="rId15"/>
    <p:sldId id="581" r:id="rId16"/>
    <p:sldId id="582" r:id="rId17"/>
    <p:sldId id="583" r:id="rId18"/>
    <p:sldId id="584" r:id="rId19"/>
    <p:sldId id="585" r:id="rId20"/>
    <p:sldId id="586" r:id="rId21"/>
    <p:sldId id="587" r:id="rId22"/>
    <p:sldId id="588" r:id="rId23"/>
    <p:sldId id="589" r:id="rId24"/>
    <p:sldId id="590" r:id="rId25"/>
    <p:sldId id="591" r:id="rId26"/>
    <p:sldId id="592" r:id="rId27"/>
    <p:sldId id="593" r:id="rId28"/>
    <p:sldId id="594" r:id="rId29"/>
    <p:sldId id="596" r:id="rId30"/>
    <p:sldId id="597" r:id="rId31"/>
    <p:sldId id="595" r:id="rId32"/>
    <p:sldId id="375" r:id="rId33"/>
  </p:sldIdLst>
  <p:sldSz cx="9144000" cy="6858000" type="screen4x3"/>
  <p:notesSz cx="9928225" cy="6797675"/>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CC"/>
    <a:srgbClr val="FFFF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900" autoAdjust="0"/>
    <p:restoredTop sz="94660"/>
  </p:normalViewPr>
  <p:slideViewPr>
    <p:cSldViewPr>
      <p:cViewPr varScale="1">
        <p:scale>
          <a:sx n="61" d="100"/>
          <a:sy n="61" d="100"/>
        </p:scale>
        <p:origin x="-1324" y="-6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303313" cy="34021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5622594" y="0"/>
            <a:ext cx="4303313" cy="340210"/>
          </a:xfrm>
          <a:prstGeom prst="rect">
            <a:avLst/>
          </a:prstGeom>
        </p:spPr>
        <p:txBody>
          <a:bodyPr vert="horz" lIns="91440" tIns="45720" rIns="91440" bIns="45720" rtlCol="0"/>
          <a:lstStyle>
            <a:lvl1pPr algn="r">
              <a:defRPr sz="1200"/>
            </a:lvl1pPr>
          </a:lstStyle>
          <a:p>
            <a:fld id="{05C4514D-462B-452C-9513-145CCEDC38E0}" type="datetimeFigureOut">
              <a:rPr lang="zh-TW" altLang="en-US" smtClean="0"/>
              <a:pPr/>
              <a:t>2016/8/24</a:t>
            </a:fld>
            <a:endParaRPr lang="zh-TW" altLang="en-US"/>
          </a:p>
        </p:txBody>
      </p:sp>
      <p:sp>
        <p:nvSpPr>
          <p:cNvPr id="4" name="頁尾版面配置區 3"/>
          <p:cNvSpPr>
            <a:spLocks noGrp="1"/>
          </p:cNvSpPr>
          <p:nvPr>
            <p:ph type="ftr" sz="quarter" idx="2"/>
          </p:nvPr>
        </p:nvSpPr>
        <p:spPr>
          <a:xfrm>
            <a:off x="0" y="6456378"/>
            <a:ext cx="4303313" cy="34021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5622594" y="6456378"/>
            <a:ext cx="4303313" cy="340210"/>
          </a:xfrm>
          <a:prstGeom prst="rect">
            <a:avLst/>
          </a:prstGeom>
        </p:spPr>
        <p:txBody>
          <a:bodyPr vert="horz" lIns="91440" tIns="45720" rIns="91440" bIns="45720" rtlCol="0" anchor="b"/>
          <a:lstStyle>
            <a:lvl1pPr algn="r">
              <a:defRPr sz="1200"/>
            </a:lvl1pPr>
          </a:lstStyle>
          <a:p>
            <a:fld id="{BFE5601E-F0F9-4E4F-B7DC-60F3FCF03401}" type="slidenum">
              <a:rPr lang="zh-TW" altLang="en-US" smtClean="0"/>
              <a:pPr/>
              <a:t>‹#›</a:t>
            </a:fld>
            <a:endParaRPr lang="zh-TW" altLang="en-US"/>
          </a:p>
        </p:txBody>
      </p:sp>
    </p:spTree>
    <p:extLst>
      <p:ext uri="{BB962C8B-B14F-4D97-AF65-F5344CB8AC3E}">
        <p14:creationId xmlns="" xmlns:p14="http://schemas.microsoft.com/office/powerpoint/2010/main" val="3100995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4302231" cy="339884"/>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5623698" y="0"/>
            <a:ext cx="4302231" cy="339884"/>
          </a:xfrm>
          <a:prstGeom prst="rect">
            <a:avLst/>
          </a:prstGeom>
        </p:spPr>
        <p:txBody>
          <a:bodyPr vert="horz" lIns="91440" tIns="45720" rIns="91440" bIns="45720" rtlCol="0"/>
          <a:lstStyle>
            <a:lvl1pPr algn="r">
              <a:defRPr sz="1200"/>
            </a:lvl1pPr>
          </a:lstStyle>
          <a:p>
            <a:fld id="{5C7D7F4C-4491-4685-A330-2066DD312D48}" type="datetimeFigureOut">
              <a:rPr lang="zh-TW" altLang="en-US" smtClean="0"/>
              <a:pPr/>
              <a:t>2016/8/24</a:t>
            </a:fld>
            <a:endParaRPr lang="zh-TW" altLang="en-US"/>
          </a:p>
        </p:txBody>
      </p:sp>
      <p:sp>
        <p:nvSpPr>
          <p:cNvPr id="4" name="投影片圖像版面配置區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992823" y="3228896"/>
            <a:ext cx="7942580" cy="3058954"/>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1" y="6456612"/>
            <a:ext cx="4302231" cy="339884"/>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5623698" y="6456612"/>
            <a:ext cx="4302231" cy="339884"/>
          </a:xfrm>
          <a:prstGeom prst="rect">
            <a:avLst/>
          </a:prstGeom>
        </p:spPr>
        <p:txBody>
          <a:bodyPr vert="horz" lIns="91440" tIns="45720" rIns="91440" bIns="45720" rtlCol="0" anchor="b"/>
          <a:lstStyle>
            <a:lvl1pPr algn="r">
              <a:defRPr sz="1200"/>
            </a:lvl1pPr>
          </a:lstStyle>
          <a:p>
            <a:fld id="{33B5CE6E-5F75-4246-BA16-C27352A62F3E}" type="slidenum">
              <a:rPr lang="zh-TW" altLang="en-US" smtClean="0"/>
              <a:pPr/>
              <a:t>‹#›</a:t>
            </a:fld>
            <a:endParaRPr lang="zh-TW" altLang="en-US"/>
          </a:p>
        </p:txBody>
      </p:sp>
    </p:spTree>
    <p:extLst>
      <p:ext uri="{BB962C8B-B14F-4D97-AF65-F5344CB8AC3E}">
        <p14:creationId xmlns="" xmlns:p14="http://schemas.microsoft.com/office/powerpoint/2010/main" val="1362529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28</a:t>
            </a:fld>
            <a:endParaRPr lang="zh-TW" altLang="en-US"/>
          </a:p>
        </p:txBody>
      </p:sp>
    </p:spTree>
    <p:extLst>
      <p:ext uri="{BB962C8B-B14F-4D97-AF65-F5344CB8AC3E}">
        <p14:creationId xmlns="" xmlns:p14="http://schemas.microsoft.com/office/powerpoint/2010/main" val="1993120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indent="-250825">
              <a:buSzPct val="85000"/>
              <a:buFont typeface="Wingdings" pitchFamily="2" charset="2"/>
              <a:buNone/>
            </a:pPr>
            <a:r>
              <a:rPr lang="zh-TW" altLang="en-US" dirty="0" smtClean="0"/>
              <a:t>色光控制器</a:t>
            </a:r>
            <a:r>
              <a:rPr lang="en-US" altLang="zh-TW" dirty="0" smtClean="0"/>
              <a:t>(Color Organ) U22</a:t>
            </a:r>
            <a:endParaRPr lang="en-US" altLang="zh-TW" sz="1200" dirty="0" smtClean="0"/>
          </a:p>
          <a:p>
            <a:pPr indent="-250825">
              <a:buSzPct val="85000"/>
              <a:buFont typeface="Wingdings" pitchFamily="2" charset="2"/>
              <a:buChar char="l"/>
            </a:pPr>
            <a:r>
              <a:rPr lang="en-US" altLang="zh-TW" sz="1200" dirty="0" smtClean="0"/>
              <a:t>The </a:t>
            </a:r>
            <a:r>
              <a:rPr lang="en-US" altLang="zh-TW" sz="1200" b="1" dirty="0" smtClean="0"/>
              <a:t>color organ module (only in SCL-175) contains </a:t>
            </a:r>
            <a:r>
              <a:rPr lang="en-US" altLang="zh-TW" sz="1200" dirty="0" smtClean="0"/>
              <a:t>resistors, capacitors, transistors, a tri-color LED, and integrated circuits. </a:t>
            </a:r>
          </a:p>
          <a:p>
            <a:pPr indent="-250825">
              <a:buSzPct val="85000"/>
              <a:buFont typeface="Wingdings" pitchFamily="2" charset="2"/>
              <a:buChar char="l"/>
            </a:pPr>
            <a:r>
              <a:rPr lang="en-US" altLang="zh-TW" sz="1200" dirty="0" smtClean="0"/>
              <a:t>The LED in it can change colors by direct control, or in synch with an audio input signal. Its actual schematic is complex and looks like this:</a:t>
            </a:r>
          </a:p>
          <a:p>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29</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閃頻</a:t>
            </a:r>
            <a:r>
              <a:rPr lang="en-US" altLang="zh-TW" dirty="0" smtClean="0"/>
              <a:t>IC (Strobe IC):</a:t>
            </a:r>
          </a:p>
          <a:p>
            <a:r>
              <a:rPr lang="en-US" altLang="zh-TW" sz="1200" kern="1200" baseline="0" dirty="0" smtClean="0">
                <a:solidFill>
                  <a:schemeClr val="tx1"/>
                </a:solidFill>
                <a:latin typeface="Times New Roman" pitchFamily="18" charset="0"/>
                <a:ea typeface="DFKai-SB" pitchFamily="65" charset="-120"/>
                <a:cs typeface="Times New Roman" pitchFamily="18" charset="0"/>
              </a:rPr>
              <a:t>The </a:t>
            </a:r>
            <a:r>
              <a:rPr lang="en-US" altLang="zh-TW" sz="1200" b="1" kern="1200" baseline="0" dirty="0" smtClean="0">
                <a:solidFill>
                  <a:schemeClr val="tx1"/>
                </a:solidFill>
                <a:latin typeface="Times New Roman" pitchFamily="18" charset="0"/>
                <a:ea typeface="DFKai-SB" pitchFamily="65" charset="-120"/>
                <a:cs typeface="Times New Roman" pitchFamily="18" charset="0"/>
              </a:rPr>
              <a:t>strobe IC module (only in SCL-175) contains</a:t>
            </a:r>
          </a:p>
          <a:p>
            <a:r>
              <a:rPr lang="en-US" altLang="zh-TW" sz="1200" kern="1200" baseline="0" dirty="0" smtClean="0">
                <a:solidFill>
                  <a:schemeClr val="tx1"/>
                </a:solidFill>
                <a:latin typeface="Times New Roman" pitchFamily="18" charset="0"/>
                <a:ea typeface="DFKai-SB" pitchFamily="65" charset="-120"/>
                <a:cs typeface="Times New Roman" pitchFamily="18" charset="0"/>
              </a:rPr>
              <a:t>resistors, capacitors, and transistors that</a:t>
            </a:r>
          </a:p>
          <a:p>
            <a:r>
              <a:rPr lang="en-US" altLang="zh-TW" sz="1200" kern="1200" baseline="0" dirty="0" smtClean="0">
                <a:solidFill>
                  <a:schemeClr val="tx1"/>
                </a:solidFill>
                <a:latin typeface="Times New Roman" pitchFamily="18" charset="0"/>
                <a:ea typeface="DFKai-SB" pitchFamily="65" charset="-120"/>
                <a:cs typeface="Times New Roman" pitchFamily="18" charset="0"/>
              </a:rPr>
              <a:t>are needed to make a strobe light circuit. Its</a:t>
            </a:r>
          </a:p>
          <a:p>
            <a:r>
              <a:rPr lang="en-US" altLang="zh-TW" sz="1200" kern="1200" baseline="0" dirty="0" smtClean="0">
                <a:solidFill>
                  <a:schemeClr val="tx1"/>
                </a:solidFill>
                <a:latin typeface="Times New Roman" pitchFamily="18" charset="0"/>
                <a:ea typeface="DFKai-SB" pitchFamily="65" charset="-120"/>
                <a:cs typeface="Times New Roman" pitchFamily="18" charset="0"/>
              </a:rPr>
              <a:t>schematic looks like this:</a:t>
            </a:r>
            <a:endParaRPr lang="zh-TW" altLang="en-US" dirty="0"/>
          </a:p>
        </p:txBody>
      </p:sp>
      <p:sp>
        <p:nvSpPr>
          <p:cNvPr id="4" name="投影片編號版面配置區 3"/>
          <p:cNvSpPr>
            <a:spLocks noGrp="1"/>
          </p:cNvSpPr>
          <p:nvPr>
            <p:ph type="sldNum" sz="quarter" idx="10"/>
          </p:nvPr>
        </p:nvSpPr>
        <p:spPr/>
        <p:txBody>
          <a:bodyPr/>
          <a:lstStyle/>
          <a:p>
            <a:fld id="{33B5CE6E-5F75-4246-BA16-C27352A62F3E}" type="slidenum">
              <a:rPr lang="zh-TW" altLang="en-US" smtClean="0"/>
              <a:pPr/>
              <a:t>30</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7" name="圖片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6512" y="0"/>
            <a:ext cx="3024336" cy="946842"/>
          </a:xfrm>
          <a:prstGeom prst="rect">
            <a:avLst/>
          </a:prstGeom>
          <a:effectLst>
            <a:softEdge rad="63500"/>
          </a:effectLst>
        </p:spPr>
      </p:pic>
      <p:sp>
        <p:nvSpPr>
          <p:cNvPr id="2" name="標題 1"/>
          <p:cNvSpPr>
            <a:spLocks noGrp="1"/>
          </p:cNvSpPr>
          <p:nvPr>
            <p:ph type="ctrTitle"/>
          </p:nvPr>
        </p:nvSpPr>
        <p:spPr>
          <a:xfrm>
            <a:off x="685800" y="2130425"/>
            <a:ext cx="7772400" cy="1470025"/>
          </a:xfrm>
        </p:spPr>
        <p:txBody>
          <a:bodyPr/>
          <a:lstStyle>
            <a:lvl1pPr>
              <a:defRPr b="1">
                <a:solidFill>
                  <a:srgbClr val="0000CC"/>
                </a:solidFill>
                <a:effectLst>
                  <a:outerShdw blurRad="38100" dist="38100" dir="2700000" algn="tl">
                    <a:srgbClr val="000000">
                      <a:alpha val="43137"/>
                    </a:srgbClr>
                  </a:outerShdw>
                </a:effectLst>
                <a:latin typeface="DFKai-SB" pitchFamily="65" charset="-120"/>
                <a:ea typeface="DFKai-SB" pitchFamily="65" charset="-120"/>
              </a:defRPr>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A05C160D-C7DB-4619-89B0-B75F6F0C1825}" type="datetimeFigureOut">
              <a:rPr lang="zh-TW" altLang="en-US" smtClean="0"/>
              <a:pPr/>
              <a:t>2016/8/24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A8E592D-8199-4CBF-8865-2F4BAC595F26}" type="slidenum">
              <a:rPr lang="zh-TW" altLang="en-US" smtClean="0"/>
              <a:pPr/>
              <a:t>‹#›</a:t>
            </a:fld>
            <a:endParaRPr lang="zh-TW" altLang="en-US"/>
          </a:p>
        </p:txBody>
      </p:sp>
    </p:spTree>
    <p:extLst>
      <p:ext uri="{BB962C8B-B14F-4D97-AF65-F5344CB8AC3E}">
        <p14:creationId xmlns="" xmlns:p14="http://schemas.microsoft.com/office/powerpoint/2010/main" val="28957058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A05C160D-C7DB-4619-89B0-B75F6F0C1825}" type="datetimeFigureOut">
              <a:rPr lang="zh-TW" altLang="en-US" smtClean="0"/>
              <a:pPr/>
              <a:t>2016/8/24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A8E592D-8199-4CBF-8865-2F4BAC595F26}" type="slidenum">
              <a:rPr lang="zh-TW" altLang="en-US" smtClean="0"/>
              <a:pPr/>
              <a:t>‹#›</a:t>
            </a:fld>
            <a:endParaRPr lang="zh-TW" altLang="en-US"/>
          </a:p>
        </p:txBody>
      </p:sp>
    </p:spTree>
    <p:extLst>
      <p:ext uri="{BB962C8B-B14F-4D97-AF65-F5344CB8AC3E}">
        <p14:creationId xmlns="" xmlns:p14="http://schemas.microsoft.com/office/powerpoint/2010/main" val="475837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A05C160D-C7DB-4619-89B0-B75F6F0C1825}" type="datetimeFigureOut">
              <a:rPr lang="zh-TW" altLang="en-US" smtClean="0"/>
              <a:pPr/>
              <a:t>2016/8/24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A8E592D-8199-4CBF-8865-2F4BAC595F26}" type="slidenum">
              <a:rPr lang="zh-TW" altLang="en-US" smtClean="0"/>
              <a:pPr/>
              <a:t>‹#›</a:t>
            </a:fld>
            <a:endParaRPr lang="zh-TW" altLang="en-US"/>
          </a:p>
        </p:txBody>
      </p:sp>
    </p:spTree>
    <p:extLst>
      <p:ext uri="{BB962C8B-B14F-4D97-AF65-F5344CB8AC3E}">
        <p14:creationId xmlns="" xmlns:p14="http://schemas.microsoft.com/office/powerpoint/2010/main" val="1408280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1714480" y="142852"/>
            <a:ext cx="6972320" cy="725470"/>
          </a:xfrm>
        </p:spPr>
        <p:txBody>
          <a:bodyPr>
            <a:normAutofit/>
          </a:bodyPr>
          <a:lstStyle>
            <a:lvl1pPr>
              <a:defRPr sz="3600" b="1">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428596" y="1214422"/>
            <a:ext cx="8229600" cy="4525963"/>
          </a:xfrm>
        </p:spPr>
        <p:txBody>
          <a:bodyPr/>
          <a:lstStyle>
            <a:lvl1pPr>
              <a:defRPr>
                <a:solidFill>
                  <a:schemeClr val="tx1"/>
                </a:solidFill>
                <a:latin typeface="Times New Roman" pitchFamily="18" charset="0"/>
                <a:ea typeface="DFKai-SB" pitchFamily="65" charset="-120"/>
                <a:cs typeface="Times New Roman" pitchFamily="18" charset="0"/>
              </a:defRPr>
            </a:lvl1pPr>
            <a:lvl2pPr>
              <a:defRPr>
                <a:solidFill>
                  <a:schemeClr val="tx1"/>
                </a:solidFill>
                <a:latin typeface="Times New Roman" pitchFamily="18" charset="0"/>
                <a:ea typeface="DFKai-SB" pitchFamily="65" charset="-120"/>
                <a:cs typeface="Times New Roman" pitchFamily="18" charset="0"/>
              </a:defRPr>
            </a:lvl2pPr>
            <a:lvl3pPr>
              <a:defRPr>
                <a:solidFill>
                  <a:schemeClr val="tx1"/>
                </a:solidFill>
                <a:latin typeface="Times New Roman" pitchFamily="18" charset="0"/>
                <a:ea typeface="DFKai-SB" pitchFamily="65" charset="-120"/>
                <a:cs typeface="Times New Roman" pitchFamily="18" charset="0"/>
              </a:defRPr>
            </a:lvl3pPr>
            <a:lvl4pPr>
              <a:defRPr>
                <a:solidFill>
                  <a:schemeClr val="tx1"/>
                </a:solidFill>
                <a:latin typeface="Times New Roman" pitchFamily="18" charset="0"/>
                <a:ea typeface="DFKai-SB" pitchFamily="65" charset="-120"/>
                <a:cs typeface="Times New Roman" pitchFamily="18" charset="0"/>
              </a:defRPr>
            </a:lvl4pPr>
            <a:lvl5pPr>
              <a:defRPr>
                <a:solidFill>
                  <a:schemeClr val="tx1"/>
                </a:solidFill>
                <a:latin typeface="Times New Roman" pitchFamily="18" charset="0"/>
                <a:ea typeface="DFKai-SB" pitchFamily="65" charset="-120"/>
                <a:cs typeface="Times New Roman" pitchFamily="18" charset="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p>
            <a:fld id="{A05C160D-C7DB-4619-89B0-B75F6F0C1825}" type="datetimeFigureOut">
              <a:rPr lang="zh-TW" altLang="en-US" smtClean="0"/>
              <a:pPr/>
              <a:t>2016/8/24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A8E592D-8199-4CBF-8865-2F4BAC595F26}" type="slidenum">
              <a:rPr lang="zh-TW" altLang="en-US" smtClean="0"/>
              <a:pPr/>
              <a:t>‹#›</a:t>
            </a:fld>
            <a:endParaRPr lang="zh-TW" altLang="en-US"/>
          </a:p>
        </p:txBody>
      </p:sp>
      <p:pic>
        <p:nvPicPr>
          <p:cNvPr id="7" name="圖片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 y="3111"/>
            <a:ext cx="1331640" cy="443488"/>
          </a:xfrm>
          <a:prstGeom prst="rect">
            <a:avLst/>
          </a:prstGeom>
          <a:effectLst>
            <a:softEdge rad="63500"/>
          </a:effectLst>
        </p:spPr>
      </p:pic>
    </p:spTree>
    <p:extLst>
      <p:ext uri="{BB962C8B-B14F-4D97-AF65-F5344CB8AC3E}">
        <p14:creationId xmlns="" xmlns:p14="http://schemas.microsoft.com/office/powerpoint/2010/main" val="19615895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A05C160D-C7DB-4619-89B0-B75F6F0C1825}" type="datetimeFigureOut">
              <a:rPr lang="zh-TW" altLang="en-US" smtClean="0"/>
              <a:pPr/>
              <a:t>2016/8/24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A8E592D-8199-4CBF-8865-2F4BAC595F26}" type="slidenum">
              <a:rPr lang="zh-TW" altLang="en-US" smtClean="0"/>
              <a:pPr/>
              <a:t>‹#›</a:t>
            </a:fld>
            <a:endParaRPr lang="zh-TW" altLang="en-US"/>
          </a:p>
        </p:txBody>
      </p:sp>
    </p:spTree>
    <p:extLst>
      <p:ext uri="{BB962C8B-B14F-4D97-AF65-F5344CB8AC3E}">
        <p14:creationId xmlns="" xmlns:p14="http://schemas.microsoft.com/office/powerpoint/2010/main" val="311967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A05C160D-C7DB-4619-89B0-B75F6F0C1825}" type="datetimeFigureOut">
              <a:rPr lang="zh-TW" altLang="en-US" smtClean="0"/>
              <a:pPr/>
              <a:t>2016/8/24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A8E592D-8199-4CBF-8865-2F4BAC595F26}" type="slidenum">
              <a:rPr lang="zh-TW" altLang="en-US" smtClean="0"/>
              <a:pPr/>
              <a:t>‹#›</a:t>
            </a:fld>
            <a:endParaRPr lang="zh-TW" altLang="en-US"/>
          </a:p>
        </p:txBody>
      </p:sp>
    </p:spTree>
    <p:extLst>
      <p:ext uri="{BB962C8B-B14F-4D97-AF65-F5344CB8AC3E}">
        <p14:creationId xmlns="" xmlns:p14="http://schemas.microsoft.com/office/powerpoint/2010/main" val="477944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A05C160D-C7DB-4619-89B0-B75F6F0C1825}" type="datetimeFigureOut">
              <a:rPr lang="zh-TW" altLang="en-US" smtClean="0"/>
              <a:pPr/>
              <a:t>2016/8/24</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3A8E592D-8199-4CBF-8865-2F4BAC595F26}" type="slidenum">
              <a:rPr lang="zh-TW" altLang="en-US" smtClean="0"/>
              <a:pPr/>
              <a:t>‹#›</a:t>
            </a:fld>
            <a:endParaRPr lang="zh-TW" altLang="en-US"/>
          </a:p>
        </p:txBody>
      </p:sp>
    </p:spTree>
    <p:extLst>
      <p:ext uri="{BB962C8B-B14F-4D97-AF65-F5344CB8AC3E}">
        <p14:creationId xmlns="" xmlns:p14="http://schemas.microsoft.com/office/powerpoint/2010/main" val="2030195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A05C160D-C7DB-4619-89B0-B75F6F0C1825}" type="datetimeFigureOut">
              <a:rPr lang="zh-TW" altLang="en-US" smtClean="0"/>
              <a:pPr/>
              <a:t>2016/8/24</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3A8E592D-8199-4CBF-8865-2F4BAC595F26}" type="slidenum">
              <a:rPr lang="zh-TW" altLang="en-US" smtClean="0"/>
              <a:pPr/>
              <a:t>‹#›</a:t>
            </a:fld>
            <a:endParaRPr lang="zh-TW" altLang="en-US"/>
          </a:p>
        </p:txBody>
      </p:sp>
    </p:spTree>
    <p:extLst>
      <p:ext uri="{BB962C8B-B14F-4D97-AF65-F5344CB8AC3E}">
        <p14:creationId xmlns="" xmlns:p14="http://schemas.microsoft.com/office/powerpoint/2010/main" val="2421354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A05C160D-C7DB-4619-89B0-B75F6F0C1825}" type="datetimeFigureOut">
              <a:rPr lang="zh-TW" altLang="en-US" smtClean="0"/>
              <a:pPr/>
              <a:t>2016/8/24</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3A8E592D-8199-4CBF-8865-2F4BAC595F26}" type="slidenum">
              <a:rPr lang="zh-TW" altLang="en-US" smtClean="0"/>
              <a:pPr/>
              <a:t>‹#›</a:t>
            </a:fld>
            <a:endParaRPr lang="zh-TW" altLang="en-US"/>
          </a:p>
        </p:txBody>
      </p:sp>
      <p:pic>
        <p:nvPicPr>
          <p:cNvPr id="6" name="圖片 5"/>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 y="3111"/>
            <a:ext cx="1331640" cy="443488"/>
          </a:xfrm>
          <a:prstGeom prst="rect">
            <a:avLst/>
          </a:prstGeom>
          <a:effectLst>
            <a:softEdge rad="63500"/>
          </a:effectLst>
        </p:spPr>
      </p:pic>
    </p:spTree>
    <p:extLst>
      <p:ext uri="{BB962C8B-B14F-4D97-AF65-F5344CB8AC3E}">
        <p14:creationId xmlns="" xmlns:p14="http://schemas.microsoft.com/office/powerpoint/2010/main" val="3818875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A05C160D-C7DB-4619-89B0-B75F6F0C1825}" type="datetimeFigureOut">
              <a:rPr lang="zh-TW" altLang="en-US" smtClean="0"/>
              <a:pPr/>
              <a:t>2016/8/24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A8E592D-8199-4CBF-8865-2F4BAC595F26}" type="slidenum">
              <a:rPr lang="zh-TW" altLang="en-US" smtClean="0"/>
              <a:pPr/>
              <a:t>‹#›</a:t>
            </a:fld>
            <a:endParaRPr lang="zh-TW" altLang="en-US"/>
          </a:p>
        </p:txBody>
      </p:sp>
    </p:spTree>
    <p:extLst>
      <p:ext uri="{BB962C8B-B14F-4D97-AF65-F5344CB8AC3E}">
        <p14:creationId xmlns="" xmlns:p14="http://schemas.microsoft.com/office/powerpoint/2010/main" val="670902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A05C160D-C7DB-4619-89B0-B75F6F0C1825}" type="datetimeFigureOut">
              <a:rPr lang="zh-TW" altLang="en-US" smtClean="0"/>
              <a:pPr/>
              <a:t>2016/8/24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A8E592D-8199-4CBF-8865-2F4BAC595F26}" type="slidenum">
              <a:rPr lang="zh-TW" altLang="en-US" smtClean="0"/>
              <a:pPr/>
              <a:t>‹#›</a:t>
            </a:fld>
            <a:endParaRPr lang="zh-TW" altLang="en-US"/>
          </a:p>
        </p:txBody>
      </p:sp>
    </p:spTree>
    <p:extLst>
      <p:ext uri="{BB962C8B-B14F-4D97-AF65-F5344CB8AC3E}">
        <p14:creationId xmlns="" xmlns:p14="http://schemas.microsoft.com/office/powerpoint/2010/main" val="493991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1285852" y="274638"/>
            <a:ext cx="7400948" cy="654032"/>
          </a:xfrm>
          <a:prstGeom prst="rect">
            <a:avLst/>
          </a:prstGeom>
        </p:spPr>
        <p:txBody>
          <a:bodyPr vert="horz" lIns="91440" tIns="45720" rIns="91440" bIns="45720" rtlCol="0" anchor="ctr">
            <a:normAutofit/>
          </a:body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285720" y="1285860"/>
            <a:ext cx="8401080" cy="4840303"/>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5C160D-C7DB-4619-89B0-B75F6F0C1825}" type="datetimeFigureOut">
              <a:rPr lang="zh-TW" altLang="en-US" smtClean="0"/>
              <a:pPr/>
              <a:t>2016/8/24</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8E592D-8199-4CBF-8865-2F4BAC595F26}" type="slidenum">
              <a:rPr lang="zh-TW" altLang="en-US" smtClean="0"/>
              <a:pPr/>
              <a:t>‹#›</a:t>
            </a:fld>
            <a:endParaRPr lang="zh-TW" altLang="en-US"/>
          </a:p>
        </p:txBody>
      </p:sp>
    </p:spTree>
    <p:extLst>
      <p:ext uri="{BB962C8B-B14F-4D97-AF65-F5344CB8AC3E}">
        <p14:creationId xmlns="" xmlns:p14="http://schemas.microsoft.com/office/powerpoint/2010/main" val="4132808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1" kern="1200">
          <a:solidFill>
            <a:srgbClr val="0000CC"/>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defRPr>
      </a:lvl1pPr>
    </p:titleStyle>
    <p:bodyStyle>
      <a:lvl1pPr marL="176213" indent="-176213" algn="l" defTabSz="914400" rtl="0" eaLnBrk="1" latinLnBrk="0" hangingPunct="1">
        <a:spcBef>
          <a:spcPct val="20000"/>
        </a:spcBef>
        <a:buFont typeface="Arial" panose="020B0604020202020204" pitchFamily="34" charset="0"/>
        <a:buChar char="•"/>
        <a:defRPr sz="2800" kern="1200">
          <a:solidFill>
            <a:schemeClr val="tx1"/>
          </a:solidFill>
          <a:latin typeface="Times New Roman" pitchFamily="18" charset="0"/>
          <a:ea typeface="DFKai-SB" pitchFamily="65" charset="-120"/>
          <a:cs typeface="Times New Roman" pitchFamily="18"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imes New Roman" pitchFamily="18" charset="0"/>
          <a:ea typeface="DFKai-SB" pitchFamily="65" charset="-120"/>
          <a:cs typeface="Times New Roman" pitchFamily="18" charset="0"/>
        </a:defRPr>
      </a:lvl2pPr>
      <a:lvl3pPr marL="1143000" indent="-228600" algn="l" defTabSz="914400" rtl="0" eaLnBrk="1" latinLnBrk="0" hangingPunct="1">
        <a:spcBef>
          <a:spcPct val="20000"/>
        </a:spcBef>
        <a:buFont typeface="Arial" panose="020B0604020202020204" pitchFamily="34" charset="0"/>
        <a:buChar char="•"/>
        <a:defRPr sz="2800" kern="1200">
          <a:solidFill>
            <a:schemeClr val="tx1"/>
          </a:solidFill>
          <a:latin typeface="Times New Roman" pitchFamily="18" charset="0"/>
          <a:ea typeface="DFKai-SB" pitchFamily="65" charset="-120"/>
          <a:cs typeface="Times New Roman" pitchFamily="18" charset="0"/>
        </a:defRPr>
      </a:lvl3pPr>
      <a:lvl4pPr marL="1600200" indent="-228600" algn="l" defTabSz="914400" rtl="0" eaLnBrk="1" latinLnBrk="0" hangingPunct="1">
        <a:spcBef>
          <a:spcPct val="20000"/>
        </a:spcBef>
        <a:buFont typeface="Arial" panose="020B0604020202020204" pitchFamily="34" charset="0"/>
        <a:buChar char="–"/>
        <a:defRPr sz="2800" kern="1200">
          <a:solidFill>
            <a:schemeClr val="tx1"/>
          </a:solidFill>
          <a:latin typeface="Times New Roman" pitchFamily="18" charset="0"/>
          <a:ea typeface="DFKai-SB" pitchFamily="65" charset="-120"/>
          <a:cs typeface="Times New Roman" pitchFamily="18" charset="0"/>
        </a:defRPr>
      </a:lvl4pPr>
      <a:lvl5pPr marL="2057400" indent="-228600" algn="l" defTabSz="914400" rtl="0" eaLnBrk="1" latinLnBrk="0" hangingPunct="1">
        <a:spcBef>
          <a:spcPct val="20000"/>
        </a:spcBef>
        <a:buFont typeface="Arial" panose="020B0604020202020204" pitchFamily="34" charset="0"/>
        <a:buChar char="»"/>
        <a:defRPr sz="2800" kern="1200">
          <a:solidFill>
            <a:schemeClr val="tx1"/>
          </a:solidFill>
          <a:latin typeface="Times New Roman" pitchFamily="18" charset="0"/>
          <a:ea typeface="DFKai-SB" pitchFamily="65" charset="-120"/>
          <a:cs typeface="Times New Roman"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elenco.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267744" y="0"/>
            <a:ext cx="6090470" cy="1283161"/>
          </a:xfrm>
        </p:spPr>
        <p:txBody>
          <a:bodyPr>
            <a:normAutofit/>
          </a:bodyPr>
          <a:lstStyle/>
          <a:p>
            <a:r>
              <a:rPr lang="zh-TW" altLang="en-US" b="1"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光學</a:t>
            </a:r>
            <a:r>
              <a:rPr lang="zh-TW" altLang="en-US"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電路工程</a:t>
            </a:r>
            <a:r>
              <a:rPr lang="en-US" altLang="zh-TW"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趣味營</a:t>
            </a:r>
            <a:r>
              <a:rPr lang="en-US" altLang="zh-TW"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r>
            <a:br>
              <a:rPr lang="en-US" altLang="zh-TW"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r>
              <a:rPr lang="en-US" altLang="zh-TW" sz="2700"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2700" b="1"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副標題 2"/>
          <p:cNvSpPr>
            <a:spLocks noGrp="1"/>
          </p:cNvSpPr>
          <p:nvPr>
            <p:ph type="subTitle" idx="1"/>
          </p:nvPr>
        </p:nvSpPr>
        <p:spPr>
          <a:xfrm>
            <a:off x="571472" y="5872395"/>
            <a:ext cx="7786742" cy="985605"/>
          </a:xfrm>
        </p:spPr>
        <p:txBody>
          <a:bodyPr>
            <a:noAutofit/>
          </a:bodyPr>
          <a:lstStyle/>
          <a:p>
            <a:r>
              <a:rPr lang="zh-TW" altLang="en-US" sz="1800" b="1" dirty="0" smtClean="0">
                <a:solidFill>
                  <a:schemeClr val="tx1"/>
                </a:solidFill>
                <a:ea typeface="標楷體" panose="03000509000000000000" pitchFamily="65" charset="-120"/>
              </a:rPr>
              <a:t>戴明鳳教授  </a:t>
            </a:r>
            <a:r>
              <a:rPr lang="en-US" altLang="zh-TW" sz="1800" b="1" dirty="0" smtClean="0">
                <a:solidFill>
                  <a:schemeClr val="tx1"/>
                </a:solidFill>
                <a:ea typeface="標楷體" panose="03000509000000000000" pitchFamily="65" charset="-120"/>
              </a:rPr>
              <a:t>2016.08.15 </a:t>
            </a:r>
            <a:r>
              <a:rPr lang="zh-TW" altLang="en-US" sz="1800" b="1" dirty="0" smtClean="0">
                <a:solidFill>
                  <a:schemeClr val="tx1"/>
                </a:solidFill>
                <a:ea typeface="標楷體" panose="03000509000000000000" pitchFamily="65" charset="-120"/>
              </a:rPr>
              <a:t>修</a:t>
            </a:r>
            <a:endParaRPr lang="en-US" altLang="zh-TW" sz="1800" b="1" dirty="0" smtClean="0">
              <a:solidFill>
                <a:schemeClr val="tx1"/>
              </a:solidFill>
              <a:ea typeface="標楷體" panose="03000509000000000000" pitchFamily="65" charset="-120"/>
            </a:endParaRPr>
          </a:p>
          <a:p>
            <a:r>
              <a:rPr lang="zh-TW" altLang="en-US" sz="1800" dirty="0" smtClean="0">
                <a:solidFill>
                  <a:schemeClr val="tx1"/>
                </a:solidFill>
                <a:latin typeface="標楷體" panose="03000509000000000000" pitchFamily="65" charset="-120"/>
                <a:ea typeface="標楷體" panose="03000509000000000000" pitchFamily="65" charset="-120"/>
                <a:cs typeface="Times New Roman" panose="02020603050405020304" pitchFamily="18" charset="0"/>
              </a:rPr>
              <a:t>國立</a:t>
            </a:r>
            <a:r>
              <a:rPr lang="zh-TW" altLang="en-US" sz="1800" dirty="0" smtClean="0">
                <a:solidFill>
                  <a:schemeClr val="tx1"/>
                </a:solidFill>
                <a:latin typeface="Times New Roman" pitchFamily="18" charset="0"/>
                <a:ea typeface="標楷體" panose="03000509000000000000" pitchFamily="65" charset="-120"/>
                <a:cs typeface="Times New Roman" pitchFamily="18" charset="0"/>
              </a:rPr>
              <a:t>清華大學</a:t>
            </a:r>
            <a:r>
              <a:rPr lang="zh-TW" altLang="en-US" sz="1800" dirty="0" smtClean="0">
                <a:solidFill>
                  <a:schemeClr val="tx1"/>
                </a:solidFill>
                <a:ea typeface="標楷體" panose="03000509000000000000" pitchFamily="65" charset="-120"/>
              </a:rPr>
              <a:t>物理系教授兼</a:t>
            </a:r>
            <a:r>
              <a:rPr lang="zh-TW" altLang="en-US" sz="1800" dirty="0" smtClean="0">
                <a:solidFill>
                  <a:schemeClr val="tx1"/>
                </a:solidFill>
                <a:latin typeface="Times New Roman" pitchFamily="18" charset="0"/>
                <a:ea typeface="標楷體" panose="03000509000000000000" pitchFamily="65" charset="-120"/>
                <a:cs typeface="Times New Roman" pitchFamily="18" charset="0"/>
              </a:rPr>
              <a:t>教務處</a:t>
            </a:r>
            <a:r>
              <a:rPr lang="zh-TW" altLang="en-US" sz="1800" dirty="0">
                <a:solidFill>
                  <a:schemeClr val="tx1"/>
                </a:solidFill>
                <a:latin typeface="Times New Roman" pitchFamily="18" charset="0"/>
                <a:ea typeface="標楷體" panose="03000509000000000000" pitchFamily="65" charset="-120"/>
                <a:cs typeface="Times New Roman" pitchFamily="18" charset="0"/>
              </a:rPr>
              <a:t>跨領域科教</a:t>
            </a:r>
            <a:r>
              <a:rPr lang="zh-TW" altLang="en-US" sz="1800" dirty="0" smtClean="0">
                <a:solidFill>
                  <a:schemeClr val="tx1"/>
                </a:solidFill>
                <a:latin typeface="Times New Roman" pitchFamily="18" charset="0"/>
                <a:ea typeface="標楷體" panose="03000509000000000000" pitchFamily="65" charset="-120"/>
                <a:cs typeface="Times New Roman" pitchFamily="18" charset="0"/>
              </a:rPr>
              <a:t>中心主任</a:t>
            </a:r>
            <a:endParaRPr lang="en-US" altLang="zh-TW" sz="1800" dirty="0" smtClean="0">
              <a:solidFill>
                <a:schemeClr val="tx1"/>
              </a:solidFill>
              <a:latin typeface="Times New Roman" pitchFamily="18" charset="0"/>
              <a:ea typeface="標楷體" panose="03000509000000000000" pitchFamily="65" charset="-120"/>
              <a:cs typeface="Times New Roman" pitchFamily="18" charset="0"/>
            </a:endParaRPr>
          </a:p>
          <a:p>
            <a:r>
              <a:rPr lang="zh-TW" altLang="en-US" sz="1400" b="1" dirty="0" smtClean="0">
                <a:solidFill>
                  <a:srgbClr val="0000CC"/>
                </a:solidFill>
              </a:rPr>
              <a:t>檔案連結網址</a:t>
            </a:r>
            <a:r>
              <a:rPr lang="en-US" altLang="zh-TW" sz="1400" b="1" dirty="0" smtClean="0">
                <a:solidFill>
                  <a:srgbClr val="0000CC"/>
                </a:solidFill>
              </a:rPr>
              <a:t>https://drive.google.com/open?id=0B4bNyMQ3x7awMjJabmdUMEFTd1E</a:t>
            </a:r>
            <a:r>
              <a:rPr lang="zh-TW" altLang="en-US" sz="1400" b="1" dirty="0" smtClean="0">
                <a:solidFill>
                  <a:srgbClr val="0000CC"/>
                </a:solidFill>
              </a:rPr>
              <a:t> </a:t>
            </a:r>
          </a:p>
          <a:p>
            <a:endParaRPr lang="en-US" altLang="zh-TW" sz="1800" dirty="0">
              <a:solidFill>
                <a:schemeClr val="tx1"/>
              </a:solidFill>
              <a:latin typeface="Times New Roman" pitchFamily="18" charset="0"/>
              <a:ea typeface="標楷體" panose="03000509000000000000" pitchFamily="65" charset="-12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266760" y="894809"/>
            <a:ext cx="6361588" cy="49166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6544425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14414" y="0"/>
            <a:ext cx="7400948" cy="725470"/>
          </a:xfrm>
        </p:spPr>
        <p:txBody>
          <a:bodyPr>
            <a:normAutofit fontScale="90000"/>
          </a:bodyPr>
          <a:lstStyle/>
          <a:p>
            <a:r>
              <a:rPr lang="zh-TW" altLang="en-US" dirty="0" smtClean="0"/>
              <a:t>基本故障排除</a:t>
            </a:r>
            <a:r>
              <a:rPr lang="en-US" altLang="zh-TW" dirty="0" smtClean="0"/>
              <a:t>(Basic Troubleshooting)-2</a:t>
            </a:r>
            <a:endParaRPr lang="zh-TW" altLang="en-US" dirty="0"/>
          </a:p>
        </p:txBody>
      </p:sp>
      <p:sp>
        <p:nvSpPr>
          <p:cNvPr id="3" name="內容版面配置區 2"/>
          <p:cNvSpPr>
            <a:spLocks noGrp="1"/>
          </p:cNvSpPr>
          <p:nvPr>
            <p:ph idx="1"/>
          </p:nvPr>
        </p:nvSpPr>
        <p:spPr>
          <a:xfrm>
            <a:off x="142844" y="714356"/>
            <a:ext cx="8929718" cy="6072206"/>
          </a:xfrm>
        </p:spPr>
        <p:txBody>
          <a:bodyPr>
            <a:noAutofit/>
          </a:bodyPr>
          <a:lstStyle/>
          <a:p>
            <a:pPr marL="266700" indent="-266700">
              <a:lnSpc>
                <a:spcPct val="120000"/>
              </a:lnSpc>
              <a:spcBef>
                <a:spcPts val="600"/>
              </a:spcBef>
              <a:buNone/>
            </a:pPr>
            <a:r>
              <a:rPr lang="en-US" altLang="zh-TW" sz="2000" dirty="0" smtClean="0"/>
              <a:t>5.	</a:t>
            </a:r>
            <a:r>
              <a:rPr lang="zh-TW" altLang="en-US" sz="2000" dirty="0" smtClean="0"/>
              <a:t>當</a:t>
            </a:r>
            <a:r>
              <a:rPr lang="zh-TW" altLang="en-US" sz="2000" b="1" dirty="0" smtClean="0"/>
              <a:t>馬達帶動風扇旋轉不順或不均衡時</a:t>
            </a:r>
            <a:r>
              <a:rPr lang="zh-TW" altLang="en-US" sz="2000" dirty="0" smtClean="0"/>
              <a:t>，請檢查風扇中心底部的卡榫槽是否準確地扣在馬達軸承上黑色小塑料軸的三個插腳間。如果黑色塑料軸已毀損，請更換之；套件中附有一個備品。可用螺絲起子撬破其中一腳，然後將之推出馬達的軸承，再更換一個新品。</a:t>
            </a:r>
          </a:p>
          <a:p>
            <a:pPr marL="266700" indent="-266700">
              <a:lnSpc>
                <a:spcPct val="120000"/>
              </a:lnSpc>
              <a:spcBef>
                <a:spcPts val="600"/>
              </a:spcBef>
              <a:buAutoNum type="arabicPeriod" startAt="6"/>
            </a:pPr>
            <a:r>
              <a:rPr lang="zh-TW" altLang="en-US" sz="2000" dirty="0" smtClean="0"/>
              <a:t>若光纖電路無法正常工作，請先確認</a:t>
            </a:r>
            <a:r>
              <a:rPr lang="en-US" altLang="zh-TW" sz="2000" dirty="0" smtClean="0"/>
              <a:t>LED</a:t>
            </a:r>
            <a:r>
              <a:rPr lang="zh-TW" altLang="en-US" sz="2000" dirty="0" smtClean="0"/>
              <a:t>和光電晶體是否分別正確地插入透明與黑色的光纜固定夾</a:t>
            </a:r>
            <a:r>
              <a:rPr lang="en-US" altLang="zh-TW" sz="2000" dirty="0" smtClean="0"/>
              <a:t>(clear &amp; black cable holders)</a:t>
            </a:r>
            <a:r>
              <a:rPr lang="zh-TW" altLang="en-US" sz="2000" dirty="0" smtClean="0"/>
              <a:t>內。並盡可能地將光纜推入固定夾內，且接近固定夾處的光纜最好能自然地直立於夾座的上方。</a:t>
            </a:r>
            <a:endParaRPr lang="en-US" altLang="zh-TW" sz="2000" dirty="0" smtClean="0"/>
          </a:p>
          <a:p>
            <a:pPr marL="514350" indent="-514350">
              <a:lnSpc>
                <a:spcPct val="120000"/>
              </a:lnSpc>
              <a:spcBef>
                <a:spcPts val="600"/>
              </a:spcBef>
              <a:buNone/>
            </a:pPr>
            <a:r>
              <a:rPr lang="en-US" altLang="zh-TW" sz="2000" dirty="0" smtClean="0"/>
              <a:t>ELENCO®</a:t>
            </a:r>
            <a:r>
              <a:rPr lang="zh-TW" altLang="en-US" sz="2000" dirty="0" smtClean="0"/>
              <a:t>原廠不負責任何因不正確連接所導致之元件損壞的賠償或更換。</a:t>
            </a:r>
            <a:endParaRPr lang="en-US" altLang="zh-TW" sz="2000" dirty="0" smtClean="0"/>
          </a:p>
          <a:p>
            <a:pPr marL="812800" indent="-812800">
              <a:lnSpc>
                <a:spcPct val="120000"/>
              </a:lnSpc>
              <a:spcBef>
                <a:spcPts val="600"/>
              </a:spcBef>
              <a:buNone/>
            </a:pPr>
            <a:r>
              <a:rPr lang="zh-TW" altLang="en-US" sz="2000" dirty="0" smtClean="0"/>
              <a:t>注意：若懷疑有元件損壞，可以按照使用手冊第</a:t>
            </a:r>
            <a:r>
              <a:rPr lang="en-US" altLang="zh-TW" sz="2000" dirty="0" smtClean="0"/>
              <a:t>15</a:t>
            </a:r>
            <a:r>
              <a:rPr lang="zh-TW" altLang="en-US" sz="2000" dirty="0" smtClean="0"/>
              <a:t>頁「進一步故障排除」步驟，以檢測哪些元件需要更換。</a:t>
            </a:r>
            <a:endParaRPr lang="en-US" altLang="zh-TW" sz="2000" dirty="0" smtClean="0"/>
          </a:p>
          <a:p>
            <a:pPr marL="266700" indent="-266700">
              <a:lnSpc>
                <a:spcPct val="110000"/>
              </a:lnSpc>
              <a:spcBef>
                <a:spcPts val="600"/>
              </a:spcBef>
              <a:buNone/>
            </a:pPr>
            <a:r>
              <a:rPr lang="en-US" altLang="zh-TW" sz="1400" dirty="0" smtClean="0"/>
              <a:t>5. If the motor spins but does not balance the fan, check the black plastic piece with three prongs on the motor shaft, and replace it if it is damaged (this kit includes a spare). To replace, pry the broken one off the motor shaft using a screwdriver, then push the new one on.</a:t>
            </a:r>
          </a:p>
          <a:p>
            <a:pPr marL="266700" indent="-266700">
              <a:lnSpc>
                <a:spcPct val="110000"/>
              </a:lnSpc>
              <a:spcBef>
                <a:spcPts val="600"/>
              </a:spcBef>
              <a:buNone/>
            </a:pPr>
            <a:r>
              <a:rPr lang="en-US" altLang="zh-TW" sz="1400" dirty="0" smtClean="0"/>
              <a:t>6. If a fiber optics circuit isn’t working, make sure the clear &amp; black cable holders are pushed all the way onto the LED/phototransistor, and the fiber optic cable is pushed into the holders as far as it will go. The cable should be standing straight up in the holders.</a:t>
            </a:r>
          </a:p>
          <a:p>
            <a:pPr marL="0" indent="0">
              <a:lnSpc>
                <a:spcPct val="110000"/>
              </a:lnSpc>
              <a:spcBef>
                <a:spcPts val="600"/>
              </a:spcBef>
              <a:buNone/>
            </a:pPr>
            <a:r>
              <a:rPr lang="en-US" altLang="zh-TW" sz="1400" dirty="0" smtClean="0"/>
              <a:t>.</a:t>
            </a:r>
            <a:r>
              <a:rPr lang="en-US" altLang="zh-TW" sz="1400" b="1" dirty="0" smtClean="0"/>
              <a:t>Note:</a:t>
            </a:r>
            <a:r>
              <a:rPr lang="zh-TW" altLang="en-US" sz="1400" b="1" dirty="0" smtClean="0"/>
              <a:t> </a:t>
            </a:r>
            <a:r>
              <a:rPr lang="en-US" altLang="zh-TW" sz="1400" dirty="0" smtClean="0"/>
              <a:t>ELENCO® is not responsible for parts damaged due to incorrect wiring.</a:t>
            </a:r>
            <a:r>
              <a:rPr lang="en-US" altLang="zh-TW" sz="1400" b="1" dirty="0" smtClean="0"/>
              <a:t> </a:t>
            </a:r>
            <a:r>
              <a:rPr lang="en-US" altLang="zh-TW" sz="1400" dirty="0" smtClean="0"/>
              <a:t>If you suspect you have damaged parts, you can follow the</a:t>
            </a:r>
            <a:r>
              <a:rPr lang="zh-TW" altLang="en-US" sz="1400" dirty="0" smtClean="0"/>
              <a:t> </a:t>
            </a:r>
            <a:r>
              <a:rPr lang="en-US" altLang="zh-TW" sz="1400" b="1" dirty="0" smtClean="0">
                <a:solidFill>
                  <a:srgbClr val="0000FF"/>
                </a:solidFill>
              </a:rPr>
              <a:t>Advanced Troubleshooting procedure on page 15 </a:t>
            </a:r>
            <a:r>
              <a:rPr lang="en-US" altLang="zh-TW" sz="1400" dirty="0" smtClean="0"/>
              <a:t>to determine which ones</a:t>
            </a:r>
            <a:r>
              <a:rPr lang="zh-TW" altLang="en-US" sz="1400" dirty="0" smtClean="0"/>
              <a:t> </a:t>
            </a:r>
            <a:r>
              <a:rPr lang="en-US" altLang="zh-TW" sz="1400" dirty="0" smtClean="0"/>
              <a:t>need replacing.</a:t>
            </a:r>
            <a:endParaRPr lang="zh-TW" altLang="en-US"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86050" y="142852"/>
            <a:ext cx="3429024" cy="357190"/>
          </a:xfrm>
        </p:spPr>
        <p:txBody>
          <a:bodyPr>
            <a:normAutofit fontScale="90000"/>
          </a:bodyPr>
          <a:lstStyle/>
          <a:p>
            <a:r>
              <a:rPr lang="zh-TW" altLang="en-US" dirty="0" smtClean="0"/>
              <a:t>其他注意事項</a:t>
            </a:r>
            <a:endParaRPr lang="zh-TW" altLang="en-US" dirty="0"/>
          </a:p>
        </p:txBody>
      </p:sp>
      <p:sp>
        <p:nvSpPr>
          <p:cNvPr id="3" name="內容版面配置區 2"/>
          <p:cNvSpPr>
            <a:spLocks noGrp="1"/>
          </p:cNvSpPr>
          <p:nvPr>
            <p:ph idx="1"/>
          </p:nvPr>
        </p:nvSpPr>
        <p:spPr>
          <a:xfrm>
            <a:off x="142876" y="428604"/>
            <a:ext cx="8929718" cy="6429396"/>
          </a:xfrm>
        </p:spPr>
        <p:txBody>
          <a:bodyPr>
            <a:normAutofit fontScale="70000" lnSpcReduction="20000"/>
          </a:bodyPr>
          <a:lstStyle/>
          <a:p>
            <a:pPr>
              <a:lnSpc>
                <a:spcPct val="120000"/>
              </a:lnSpc>
              <a:buNone/>
            </a:pPr>
            <a:r>
              <a:rPr lang="zh-TW" altLang="en-US" sz="3400" b="1" dirty="0" smtClean="0">
                <a:solidFill>
                  <a:srgbClr val="0000FF"/>
                </a:solidFill>
              </a:rPr>
              <a:t>警告</a:t>
            </a:r>
            <a:r>
              <a:rPr lang="en-US" altLang="zh-TW" sz="3400" b="1" dirty="0" smtClean="0">
                <a:solidFill>
                  <a:srgbClr val="0000FF"/>
                </a:solidFill>
              </a:rPr>
              <a:t>WARNING</a:t>
            </a:r>
            <a:r>
              <a:rPr lang="zh-TW" altLang="en-US" sz="3400" b="1" dirty="0" smtClean="0">
                <a:solidFill>
                  <a:srgbClr val="0000FF"/>
                </a:solidFill>
              </a:rPr>
              <a:t>：</a:t>
            </a:r>
            <a:r>
              <a:rPr lang="en-US" altLang="zh-TW" sz="3400" dirty="0" smtClean="0"/>
              <a:t> </a:t>
            </a:r>
          </a:p>
          <a:p>
            <a:pPr marL="355600" indent="-266700" algn="just">
              <a:lnSpc>
                <a:spcPct val="120000"/>
              </a:lnSpc>
              <a:buFont typeface="+mj-lt"/>
              <a:buAutoNum type="arabicPeriod"/>
            </a:pPr>
            <a:r>
              <a:rPr lang="zh-TW" altLang="en-US" sz="3400" dirty="0" smtClean="0"/>
              <a:t>啟動電路之前，務必檢查電路的接線正確無誤。已安裝了電池的電路，切勿將之置於無人看管的狀態況。</a:t>
            </a:r>
            <a:endParaRPr lang="en-US" altLang="zh-TW" sz="3400" dirty="0" smtClean="0"/>
          </a:p>
          <a:p>
            <a:pPr marL="355600" indent="0" algn="just">
              <a:lnSpc>
                <a:spcPct val="120000"/>
              </a:lnSpc>
              <a:buNone/>
            </a:pPr>
            <a:r>
              <a:rPr lang="en-US" altLang="zh-TW" dirty="0" smtClean="0"/>
              <a:t>Always check your wiring before</a:t>
            </a:r>
            <a:r>
              <a:rPr lang="zh-TW" altLang="en-US" dirty="0" smtClean="0"/>
              <a:t> </a:t>
            </a:r>
            <a:r>
              <a:rPr lang="en-US" altLang="zh-TW" dirty="0" smtClean="0"/>
              <a:t>turning on a circuit. Never leave a circuit</a:t>
            </a:r>
            <a:r>
              <a:rPr lang="zh-TW" altLang="en-US" dirty="0" smtClean="0"/>
              <a:t> </a:t>
            </a:r>
            <a:r>
              <a:rPr lang="en-US" altLang="zh-TW" dirty="0" smtClean="0"/>
              <a:t>unattended while the batteries are installed.</a:t>
            </a:r>
          </a:p>
          <a:p>
            <a:pPr marL="355600" indent="-266700" algn="just">
              <a:lnSpc>
                <a:spcPct val="120000"/>
              </a:lnSpc>
              <a:buNone/>
            </a:pPr>
            <a:r>
              <a:rPr lang="en-US" altLang="zh-TW" sz="3400" dirty="0" smtClean="0"/>
              <a:t>2.	</a:t>
            </a:r>
            <a:r>
              <a:rPr lang="zh-TW" altLang="en-US" sz="3400" dirty="0" smtClean="0"/>
              <a:t>切勿連接額外的電池或其他電源到電路上中。</a:t>
            </a:r>
            <a:r>
              <a:rPr lang="en-US" altLang="zh-TW" dirty="0" smtClean="0"/>
              <a:t>Never connect additional batteries or any</a:t>
            </a:r>
            <a:r>
              <a:rPr lang="zh-TW" altLang="en-US" dirty="0" smtClean="0"/>
              <a:t> </a:t>
            </a:r>
            <a:r>
              <a:rPr lang="en-US" altLang="zh-TW" dirty="0" smtClean="0"/>
              <a:t>other power sources to your circuits. </a:t>
            </a:r>
          </a:p>
          <a:p>
            <a:pPr marL="355600" indent="-266700" algn="just">
              <a:lnSpc>
                <a:spcPct val="120000"/>
              </a:lnSpc>
              <a:buNone/>
            </a:pPr>
            <a:r>
              <a:rPr lang="en-US" altLang="zh-TW" sz="3400" dirty="0" smtClean="0"/>
              <a:t>3.	</a:t>
            </a:r>
            <a:r>
              <a:rPr lang="zh-TW" altLang="en-US" sz="3400" dirty="0" smtClean="0"/>
              <a:t>放棄任何破裂或損壞的元件。</a:t>
            </a:r>
            <a:r>
              <a:rPr lang="en-US" altLang="zh-TW" dirty="0" smtClean="0"/>
              <a:t>Discard</a:t>
            </a:r>
            <a:r>
              <a:rPr lang="zh-TW" altLang="en-US" dirty="0" smtClean="0"/>
              <a:t> </a:t>
            </a:r>
            <a:r>
              <a:rPr lang="en-US" altLang="zh-TW" dirty="0" smtClean="0"/>
              <a:t>any cracked or broken parts.</a:t>
            </a:r>
          </a:p>
          <a:p>
            <a:pPr algn="just">
              <a:lnSpc>
                <a:spcPct val="120000"/>
              </a:lnSpc>
              <a:spcBef>
                <a:spcPts val="1200"/>
              </a:spcBef>
              <a:buNone/>
            </a:pPr>
            <a:r>
              <a:rPr lang="zh-TW" altLang="en-US" sz="3400" b="1" dirty="0" smtClean="0">
                <a:solidFill>
                  <a:srgbClr val="0000FF"/>
                </a:solidFill>
              </a:rPr>
              <a:t>成人指導監護</a:t>
            </a:r>
            <a:r>
              <a:rPr lang="zh-TW" altLang="en-US" sz="3400" dirty="0" smtClean="0"/>
              <a:t>：因兒童的能力差異度很大，即使同年齡群的孩子，成年人應該協助為兒童選擇合適且安全的實驗</a:t>
            </a:r>
            <a:r>
              <a:rPr lang="en-US" altLang="zh-TW" sz="3400" dirty="0" smtClean="0"/>
              <a:t>(</a:t>
            </a:r>
            <a:r>
              <a:rPr lang="zh-TW" altLang="en-US" sz="3400" dirty="0" smtClean="0"/>
              <a:t>本手冊應使大人監督，建立實驗是否適合孩子</a:t>
            </a:r>
            <a:r>
              <a:rPr lang="en-US" altLang="zh-TW" sz="3400" dirty="0" smtClean="0"/>
              <a:t>)</a:t>
            </a:r>
            <a:r>
              <a:rPr lang="zh-TW" altLang="en-US" sz="3400" dirty="0" smtClean="0"/>
              <a:t>。確保你的孩子閱讀並遵循所有相關的指示和安全程序，並讓該手冊隨時置於手邊供參考。</a:t>
            </a:r>
            <a:endParaRPr lang="en-US" altLang="zh-TW" sz="3400" dirty="0" smtClean="0"/>
          </a:p>
          <a:p>
            <a:pPr indent="1588" algn="just">
              <a:lnSpc>
                <a:spcPct val="120000"/>
              </a:lnSpc>
              <a:buNone/>
            </a:pPr>
            <a:r>
              <a:rPr lang="en-US" altLang="zh-TW" b="1" dirty="0" smtClean="0">
                <a:solidFill>
                  <a:srgbClr val="0000FF"/>
                </a:solidFill>
              </a:rPr>
              <a:t>Adult Supervision</a:t>
            </a:r>
            <a:r>
              <a:rPr lang="en-US" altLang="zh-TW" dirty="0" smtClean="0"/>
              <a:t>: Because children’s</a:t>
            </a:r>
            <a:r>
              <a:rPr lang="zh-TW" altLang="en-US" dirty="0" smtClean="0"/>
              <a:t> </a:t>
            </a:r>
            <a:r>
              <a:rPr lang="en-US" altLang="zh-TW" dirty="0" smtClean="0"/>
              <a:t>abilities vary so much, even with age groups,</a:t>
            </a:r>
            <a:r>
              <a:rPr lang="zh-TW" altLang="en-US" dirty="0" smtClean="0"/>
              <a:t> </a:t>
            </a:r>
            <a:r>
              <a:rPr lang="en-US" altLang="zh-TW" dirty="0" smtClean="0"/>
              <a:t>adults should exercise discretion as to which</a:t>
            </a:r>
            <a:r>
              <a:rPr lang="zh-TW" altLang="en-US" dirty="0" smtClean="0"/>
              <a:t> </a:t>
            </a:r>
            <a:r>
              <a:rPr lang="en-US" altLang="zh-TW" dirty="0" smtClean="0"/>
              <a:t>experiments are suitable and safe (the</a:t>
            </a:r>
            <a:r>
              <a:rPr lang="zh-TW" altLang="en-US" dirty="0" smtClean="0"/>
              <a:t> </a:t>
            </a:r>
            <a:r>
              <a:rPr lang="en-US" altLang="zh-TW" dirty="0" smtClean="0"/>
              <a:t>instructions should enable supervising</a:t>
            </a:r>
            <a:r>
              <a:rPr lang="zh-TW" altLang="en-US" dirty="0" smtClean="0"/>
              <a:t> </a:t>
            </a:r>
            <a:r>
              <a:rPr lang="en-US" altLang="zh-TW" dirty="0" smtClean="0"/>
              <a:t>adults to establish the experiment’s</a:t>
            </a:r>
            <a:r>
              <a:rPr lang="zh-TW" altLang="en-US" dirty="0" smtClean="0"/>
              <a:t> </a:t>
            </a:r>
            <a:r>
              <a:rPr lang="en-US" altLang="zh-TW" dirty="0" smtClean="0"/>
              <a:t>suitability for the child). Make sure your child</a:t>
            </a:r>
            <a:r>
              <a:rPr lang="zh-TW" altLang="en-US" dirty="0" smtClean="0"/>
              <a:t> </a:t>
            </a:r>
            <a:r>
              <a:rPr lang="en-US" altLang="zh-TW" dirty="0" smtClean="0"/>
              <a:t>reads and follows all of the relevant</a:t>
            </a:r>
            <a:r>
              <a:rPr lang="zh-TW" altLang="en-US" dirty="0" smtClean="0"/>
              <a:t> </a:t>
            </a:r>
            <a:r>
              <a:rPr lang="en-US" altLang="zh-TW" dirty="0" smtClean="0"/>
              <a:t>instructions and safety procedures, and</a:t>
            </a:r>
            <a:r>
              <a:rPr lang="zh-TW" altLang="en-US" dirty="0" smtClean="0"/>
              <a:t> </a:t>
            </a:r>
            <a:r>
              <a:rPr lang="en-US" altLang="zh-TW" dirty="0" smtClean="0"/>
              <a:t>keeps them at hand for reference.</a:t>
            </a:r>
            <a:r>
              <a:rPr lang="zh-TW" altLang="en-US" dirty="0" smtClean="0"/>
              <a:t> </a:t>
            </a:r>
            <a:endParaRPr lang="en-US" altLang="zh-TW" dirty="0" smtClean="0"/>
          </a:p>
          <a:p>
            <a:pPr>
              <a:buNone/>
            </a:pPr>
            <a:endParaRPr lang="zh-TW"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271522" y="714356"/>
            <a:ext cx="8872478" cy="6143644"/>
          </a:xfrm>
        </p:spPr>
        <p:txBody>
          <a:bodyPr>
            <a:normAutofit fontScale="92500" lnSpcReduction="10000"/>
          </a:bodyPr>
          <a:lstStyle/>
          <a:p>
            <a:pPr marL="266700" indent="-266700">
              <a:lnSpc>
                <a:spcPct val="110000"/>
              </a:lnSpc>
              <a:spcBef>
                <a:spcPts val="600"/>
              </a:spcBef>
              <a:buSzPct val="80000"/>
              <a:buFont typeface="Wingdings" pitchFamily="2" charset="2"/>
              <a:buChar char="l"/>
            </a:pPr>
            <a:r>
              <a:rPr lang="en-US" altLang="zh-TW" dirty="0" smtClean="0"/>
              <a:t>This product is intended for use by adults</a:t>
            </a:r>
            <a:r>
              <a:rPr lang="zh-TW" altLang="en-US" dirty="0" smtClean="0"/>
              <a:t> </a:t>
            </a:r>
            <a:r>
              <a:rPr lang="en-US" altLang="zh-TW" dirty="0" smtClean="0"/>
              <a:t>and children who have attained sufficient</a:t>
            </a:r>
            <a:r>
              <a:rPr lang="zh-TW" altLang="en-US" dirty="0" smtClean="0"/>
              <a:t> </a:t>
            </a:r>
            <a:r>
              <a:rPr lang="en-US" altLang="zh-TW" dirty="0" smtClean="0"/>
              <a:t>maturity to read and follow directions and</a:t>
            </a:r>
            <a:r>
              <a:rPr lang="zh-TW" altLang="en-US" dirty="0" smtClean="0"/>
              <a:t> </a:t>
            </a:r>
            <a:r>
              <a:rPr lang="en-US" altLang="zh-TW" dirty="0" smtClean="0"/>
              <a:t>warnings.</a:t>
            </a:r>
          </a:p>
          <a:p>
            <a:pPr marL="266700" indent="-266700">
              <a:lnSpc>
                <a:spcPct val="110000"/>
              </a:lnSpc>
              <a:spcBef>
                <a:spcPts val="600"/>
              </a:spcBef>
              <a:buSzPct val="80000"/>
              <a:buFont typeface="Wingdings" pitchFamily="2" charset="2"/>
              <a:buChar char="l"/>
            </a:pPr>
            <a:r>
              <a:rPr lang="en-US" altLang="zh-TW" dirty="0" smtClean="0"/>
              <a:t>Never modify your parts, as doing so may</a:t>
            </a:r>
            <a:r>
              <a:rPr lang="zh-TW" altLang="en-US" dirty="0" smtClean="0"/>
              <a:t> </a:t>
            </a:r>
            <a:r>
              <a:rPr lang="en-US" altLang="zh-TW" dirty="0" smtClean="0"/>
              <a:t>disable important safety features in them,</a:t>
            </a:r>
            <a:r>
              <a:rPr lang="zh-TW" altLang="en-US" dirty="0" smtClean="0"/>
              <a:t> </a:t>
            </a:r>
            <a:r>
              <a:rPr lang="en-US" altLang="zh-TW" dirty="0" smtClean="0"/>
              <a:t>and could put your child at risk of injury.</a:t>
            </a:r>
          </a:p>
          <a:p>
            <a:pPr marL="266700" indent="-266700">
              <a:lnSpc>
                <a:spcPct val="110000"/>
              </a:lnSpc>
              <a:spcBef>
                <a:spcPts val="600"/>
              </a:spcBef>
              <a:buSzPct val="80000"/>
              <a:buFont typeface="Wingdings" pitchFamily="2" charset="2"/>
              <a:buChar char="l"/>
            </a:pPr>
            <a:r>
              <a:rPr lang="zh-TW" altLang="en-US" b="1" dirty="0" smtClean="0">
                <a:solidFill>
                  <a:srgbClr val="C00000"/>
                </a:solidFill>
              </a:rPr>
              <a:t>小心：</a:t>
            </a:r>
            <a:r>
              <a:rPr lang="zh-TW" altLang="en-US" dirty="0" smtClean="0"/>
              <a:t>對閃光或會快速變色或變化圖案之光源很敏感的人在使用此教具時要特別小心。</a:t>
            </a:r>
            <a:endParaRPr lang="en-US" altLang="zh-TW" dirty="0" smtClean="0"/>
          </a:p>
          <a:p>
            <a:pPr marL="266700" indent="0">
              <a:lnSpc>
                <a:spcPct val="110000"/>
              </a:lnSpc>
              <a:spcBef>
                <a:spcPts val="600"/>
              </a:spcBef>
              <a:buNone/>
            </a:pPr>
            <a:r>
              <a:rPr lang="en-US" altLang="zh-TW" b="1" dirty="0" smtClean="0">
                <a:solidFill>
                  <a:srgbClr val="C00000"/>
                </a:solidFill>
              </a:rPr>
              <a:t>CAUTION</a:t>
            </a:r>
            <a:r>
              <a:rPr lang="en-US" altLang="zh-TW" dirty="0" smtClean="0"/>
              <a:t>: Persons who are extremely</a:t>
            </a:r>
            <a:r>
              <a:rPr lang="zh-TW" altLang="en-US" dirty="0" smtClean="0"/>
              <a:t> </a:t>
            </a:r>
            <a:r>
              <a:rPr lang="en-US" altLang="zh-TW" dirty="0" smtClean="0"/>
              <a:t>sensitive to flashing lights and rapidly</a:t>
            </a:r>
            <a:r>
              <a:rPr lang="zh-TW" altLang="en-US" dirty="0" smtClean="0"/>
              <a:t> </a:t>
            </a:r>
            <a:r>
              <a:rPr lang="en-US" altLang="zh-TW" dirty="0" smtClean="0"/>
              <a:t>changing colors or patterns should exercise</a:t>
            </a:r>
            <a:r>
              <a:rPr lang="zh-TW" altLang="en-US" dirty="0" smtClean="0"/>
              <a:t> </a:t>
            </a:r>
            <a:r>
              <a:rPr lang="en-US" altLang="zh-TW" dirty="0" smtClean="0"/>
              <a:t>caution when playing with this toy.</a:t>
            </a:r>
          </a:p>
          <a:p>
            <a:pPr marL="266700" indent="-266700">
              <a:lnSpc>
                <a:spcPct val="110000"/>
              </a:lnSpc>
              <a:spcBef>
                <a:spcPts val="600"/>
              </a:spcBef>
              <a:buSzPct val="80000"/>
              <a:buFont typeface="Wingdings" pitchFamily="2" charset="2"/>
              <a:buChar char="l"/>
            </a:pPr>
            <a:r>
              <a:rPr lang="zh-TW" altLang="en-US" b="1" dirty="0" smtClean="0">
                <a:solidFill>
                  <a:srgbClr val="C00000"/>
                </a:solidFill>
              </a:rPr>
              <a:t>小心</a:t>
            </a:r>
            <a:r>
              <a:rPr lang="zh-TW" altLang="en-US" dirty="0" smtClean="0"/>
              <a:t>：不要直視產生白光的</a:t>
            </a:r>
            <a:r>
              <a:rPr lang="en-US" altLang="zh-TW" dirty="0" smtClean="0"/>
              <a:t>LED (D6)</a:t>
            </a:r>
          </a:p>
          <a:p>
            <a:pPr marL="266700" indent="0">
              <a:lnSpc>
                <a:spcPct val="110000"/>
              </a:lnSpc>
              <a:spcBef>
                <a:spcPts val="600"/>
              </a:spcBef>
              <a:buNone/>
            </a:pPr>
            <a:r>
              <a:rPr lang="en-US" altLang="zh-TW" b="1" dirty="0" smtClean="0">
                <a:solidFill>
                  <a:srgbClr val="C00000"/>
                </a:solidFill>
              </a:rPr>
              <a:t>CAUTION: </a:t>
            </a:r>
            <a:r>
              <a:rPr lang="en-US" altLang="zh-TW" dirty="0" smtClean="0"/>
              <a:t>High intensity light. Do not look</a:t>
            </a:r>
            <a:r>
              <a:rPr lang="zh-TW" altLang="en-US" dirty="0" smtClean="0"/>
              <a:t> </a:t>
            </a:r>
            <a:r>
              <a:rPr lang="en-US" altLang="zh-TW" dirty="0" smtClean="0"/>
              <a:t>directly at white LED (D6).</a:t>
            </a:r>
            <a:endParaRPr lang="zh-TW"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85984" y="0"/>
            <a:ext cx="4786346" cy="725470"/>
          </a:xfrm>
        </p:spPr>
        <p:txBody>
          <a:bodyPr>
            <a:normAutofit/>
          </a:bodyPr>
          <a:lstStyle/>
          <a:p>
            <a:r>
              <a:rPr lang="zh-TW" altLang="en-US" sz="3200" dirty="0" smtClean="0"/>
              <a:t>電池 </a:t>
            </a:r>
            <a:r>
              <a:rPr lang="en-US" altLang="zh-TW" sz="3200" dirty="0" smtClean="0"/>
              <a:t>Batteries</a:t>
            </a:r>
            <a:r>
              <a:rPr lang="zh-TW" altLang="en-US" sz="3200" dirty="0" smtClean="0"/>
              <a:t>注意事項</a:t>
            </a:r>
            <a:endParaRPr lang="zh-TW" altLang="en-US" sz="3200" dirty="0"/>
          </a:p>
        </p:txBody>
      </p:sp>
      <p:sp>
        <p:nvSpPr>
          <p:cNvPr id="3" name="內容版面配置區 2"/>
          <p:cNvSpPr>
            <a:spLocks noGrp="1"/>
          </p:cNvSpPr>
          <p:nvPr>
            <p:ph idx="1"/>
          </p:nvPr>
        </p:nvSpPr>
        <p:spPr>
          <a:xfrm>
            <a:off x="214282" y="714356"/>
            <a:ext cx="8929718" cy="5929330"/>
          </a:xfrm>
        </p:spPr>
        <p:txBody>
          <a:bodyPr>
            <a:noAutofit/>
          </a:bodyPr>
          <a:lstStyle/>
          <a:p>
            <a:pPr>
              <a:spcBef>
                <a:spcPts val="600"/>
              </a:spcBef>
            </a:pPr>
            <a:r>
              <a:rPr lang="en-US" altLang="zh-TW" sz="2000" dirty="0" smtClean="0"/>
              <a:t>Use only </a:t>
            </a:r>
            <a:r>
              <a:rPr lang="en-US" altLang="zh-TW" sz="2000" b="1" dirty="0" smtClean="0"/>
              <a:t>1.5V AAA type, alkaline batteries . </a:t>
            </a:r>
            <a:r>
              <a:rPr lang="zh-TW" altLang="en-US" sz="2000" dirty="0" smtClean="0"/>
              <a:t>使用</a:t>
            </a:r>
            <a:r>
              <a:rPr lang="en-US" altLang="zh-TW" sz="2000" dirty="0" smtClean="0"/>
              <a:t>1.5V</a:t>
            </a:r>
            <a:r>
              <a:rPr lang="zh-TW" altLang="en-US" sz="2000" dirty="0" smtClean="0"/>
              <a:t>的</a:t>
            </a:r>
            <a:r>
              <a:rPr lang="en-US" altLang="zh-TW" sz="2000" dirty="0" smtClean="0"/>
              <a:t>3</a:t>
            </a:r>
            <a:r>
              <a:rPr lang="zh-TW" altLang="en-US" sz="2000" dirty="0" smtClean="0"/>
              <a:t>號鹼性電池</a:t>
            </a:r>
            <a:endParaRPr lang="en-US" altLang="zh-TW" sz="2000" dirty="0" smtClean="0"/>
          </a:p>
          <a:p>
            <a:pPr>
              <a:spcBef>
                <a:spcPts val="600"/>
              </a:spcBef>
            </a:pPr>
            <a:r>
              <a:rPr lang="en-US" altLang="zh-TW" sz="2000" dirty="0" smtClean="0"/>
              <a:t>Insert batteries with correct polarity.</a:t>
            </a:r>
            <a:r>
              <a:rPr lang="zh-TW" altLang="en-US" sz="2000" dirty="0" smtClean="0"/>
              <a:t> 正確地連接電池的極性</a:t>
            </a:r>
            <a:endParaRPr lang="en-US" altLang="zh-TW" sz="2000" dirty="0" smtClean="0"/>
          </a:p>
          <a:p>
            <a:pPr>
              <a:spcBef>
                <a:spcPts val="600"/>
              </a:spcBef>
            </a:pPr>
            <a:r>
              <a:rPr lang="en-US" altLang="zh-TW" sz="2000" dirty="0" smtClean="0"/>
              <a:t>Non-rechargeable batteries should not be recharged. </a:t>
            </a:r>
            <a:r>
              <a:rPr lang="zh-TW" altLang="en-US" sz="2000" dirty="0" smtClean="0"/>
              <a:t>非可充電性電池不可充電</a:t>
            </a:r>
            <a:endParaRPr lang="en-US" altLang="zh-TW" sz="2000" dirty="0" smtClean="0"/>
          </a:p>
          <a:p>
            <a:pPr>
              <a:spcBef>
                <a:spcPts val="600"/>
              </a:spcBef>
            </a:pPr>
            <a:r>
              <a:rPr lang="en-US" altLang="zh-TW" sz="2000" dirty="0" smtClean="0"/>
              <a:t>Rechargeable batteries should only be charged under adult supervision, and should not be recharged while in the product.</a:t>
            </a:r>
            <a:r>
              <a:rPr lang="zh-TW" altLang="en-US" sz="2000" dirty="0" smtClean="0"/>
              <a:t> 充電電池充電時需在成人的指導下進行，使用電路時不可進行充電。</a:t>
            </a:r>
            <a:endParaRPr lang="en-US" altLang="zh-TW" sz="2000" dirty="0" smtClean="0"/>
          </a:p>
          <a:p>
            <a:pPr>
              <a:spcBef>
                <a:spcPts val="600"/>
              </a:spcBef>
            </a:pPr>
            <a:r>
              <a:rPr lang="en-US" altLang="zh-TW" sz="2000" dirty="0" smtClean="0"/>
              <a:t>Do not mix old and new batteries.</a:t>
            </a:r>
            <a:r>
              <a:rPr lang="zh-TW" altLang="en-US" sz="2000" dirty="0" smtClean="0"/>
              <a:t>新舊電池不宜混搭使用</a:t>
            </a:r>
            <a:endParaRPr lang="en-US" altLang="zh-TW" sz="2000" dirty="0" smtClean="0"/>
          </a:p>
          <a:p>
            <a:pPr>
              <a:spcBef>
                <a:spcPts val="600"/>
              </a:spcBef>
            </a:pPr>
            <a:r>
              <a:rPr lang="en-US" altLang="zh-TW" sz="2000" dirty="0" smtClean="0"/>
              <a:t>Do not connect batteries or battery holders in parallel.</a:t>
            </a:r>
            <a:r>
              <a:rPr lang="zh-TW" altLang="en-US" sz="2000" dirty="0" smtClean="0"/>
              <a:t> 不要並聯電池和電池盒。</a:t>
            </a:r>
            <a:endParaRPr lang="en-US" altLang="zh-TW" sz="2000" dirty="0" smtClean="0"/>
          </a:p>
          <a:p>
            <a:pPr>
              <a:spcBef>
                <a:spcPts val="600"/>
              </a:spcBef>
            </a:pPr>
            <a:r>
              <a:rPr lang="en-US" altLang="zh-TW" sz="2000" b="1" dirty="0" smtClean="0"/>
              <a:t>Do not mix alkaline, standard (carbon-zinc), or rechargeable (nickel-cadmium) batteries.</a:t>
            </a:r>
            <a:r>
              <a:rPr lang="zh-TW" altLang="en-US" sz="2000" b="1" dirty="0" smtClean="0"/>
              <a:t> 不能將鹼性電池、碳鋅電池和鎘鎳充電電池混用</a:t>
            </a:r>
            <a:endParaRPr lang="en-US" altLang="zh-TW" sz="2000" b="1" dirty="0" smtClean="0"/>
          </a:p>
          <a:p>
            <a:pPr>
              <a:spcBef>
                <a:spcPts val="600"/>
              </a:spcBef>
            </a:pPr>
            <a:r>
              <a:rPr lang="en-US" altLang="zh-TW" sz="2000" dirty="0" smtClean="0"/>
              <a:t>Remove batteries when they are used up.</a:t>
            </a:r>
            <a:r>
              <a:rPr lang="zh-TW" altLang="en-US" sz="2000" dirty="0" smtClean="0"/>
              <a:t> 電池能量用盡後，務必將之從電池盒中取出。</a:t>
            </a:r>
            <a:endParaRPr lang="en-US" altLang="zh-TW" sz="2000" dirty="0" smtClean="0"/>
          </a:p>
          <a:p>
            <a:pPr>
              <a:spcBef>
                <a:spcPts val="600"/>
              </a:spcBef>
            </a:pPr>
            <a:r>
              <a:rPr lang="en-US" altLang="zh-TW" sz="2000" dirty="0" smtClean="0"/>
              <a:t>Do not short circuit the battery terminals.</a:t>
            </a:r>
            <a:r>
              <a:rPr lang="zh-TW" altLang="en-US" sz="2000" dirty="0" smtClean="0"/>
              <a:t> 電池的兩電極不可短路連接。</a:t>
            </a:r>
            <a:endParaRPr lang="en-US" altLang="zh-TW" sz="2000" dirty="0" smtClean="0"/>
          </a:p>
          <a:p>
            <a:pPr>
              <a:spcBef>
                <a:spcPts val="600"/>
              </a:spcBef>
            </a:pPr>
            <a:r>
              <a:rPr lang="en-US" altLang="zh-TW" sz="2000" dirty="0" smtClean="0"/>
              <a:t>Never throw batteries in a fire or attempt to open its outer casing. </a:t>
            </a:r>
            <a:r>
              <a:rPr lang="zh-TW" altLang="en-US" sz="2000" dirty="0" smtClean="0"/>
              <a:t>切勿將電池置於火中或試著打開電池的外層殼裝。</a:t>
            </a:r>
            <a:endParaRPr lang="en-US" altLang="zh-TW" sz="2000" dirty="0" smtClean="0"/>
          </a:p>
          <a:p>
            <a:pPr>
              <a:spcBef>
                <a:spcPts val="600"/>
              </a:spcBef>
            </a:pPr>
            <a:r>
              <a:rPr lang="en-US" altLang="zh-TW" sz="2000" dirty="0" smtClean="0"/>
              <a:t>Batteries are harmful if swallowed, so keep away from small children.</a:t>
            </a:r>
            <a:r>
              <a:rPr lang="zh-TW" altLang="en-US" sz="2000" dirty="0" smtClean="0"/>
              <a:t>吞食電池會受傷，故需使之遠離幼童。</a:t>
            </a:r>
            <a:endParaRPr lang="zh-TW" altLang="en-US"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026" name="Picture 2"/>
          <p:cNvPicPr>
            <a:picLocks noChangeAspect="1" noChangeArrowheads="1"/>
          </p:cNvPicPr>
          <p:nvPr/>
        </p:nvPicPr>
        <p:blipFill>
          <a:blip r:embed="rId2"/>
          <a:srcRect/>
          <a:stretch>
            <a:fillRect/>
          </a:stretch>
        </p:blipFill>
        <p:spPr bwMode="auto">
          <a:xfrm>
            <a:off x="0" y="-97200"/>
            <a:ext cx="9144000" cy="69552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2050" name="Picture 2"/>
          <p:cNvPicPr>
            <a:picLocks noChangeAspect="1" noChangeArrowheads="1"/>
          </p:cNvPicPr>
          <p:nvPr/>
        </p:nvPicPr>
        <p:blipFill>
          <a:blip r:embed="rId2"/>
          <a:srcRect/>
          <a:stretch>
            <a:fillRect/>
          </a:stretch>
        </p:blipFill>
        <p:spPr bwMode="auto">
          <a:xfrm>
            <a:off x="16922" y="41241"/>
            <a:ext cx="9127078" cy="6816759"/>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3074" name="Picture 2"/>
          <p:cNvPicPr>
            <a:picLocks noChangeAspect="1" noChangeArrowheads="1"/>
          </p:cNvPicPr>
          <p:nvPr/>
        </p:nvPicPr>
        <p:blipFill>
          <a:blip r:embed="rId2"/>
          <a:srcRect/>
          <a:stretch>
            <a:fillRect/>
          </a:stretch>
        </p:blipFill>
        <p:spPr bwMode="auto">
          <a:xfrm>
            <a:off x="38132" y="38100"/>
            <a:ext cx="9093200" cy="6819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098" name="Picture 2"/>
          <p:cNvPicPr>
            <a:picLocks noChangeAspect="1" noChangeArrowheads="1"/>
          </p:cNvPicPr>
          <p:nvPr/>
        </p:nvPicPr>
        <p:blipFill>
          <a:blip r:embed="rId2"/>
          <a:srcRect/>
          <a:stretch>
            <a:fillRect/>
          </a:stretch>
        </p:blipFill>
        <p:spPr bwMode="auto">
          <a:xfrm>
            <a:off x="25433" y="25376"/>
            <a:ext cx="9093199" cy="680916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5122" name="Picture 2"/>
          <p:cNvPicPr>
            <a:picLocks noChangeAspect="1" noChangeArrowheads="1"/>
          </p:cNvPicPr>
          <p:nvPr/>
        </p:nvPicPr>
        <p:blipFill>
          <a:blip r:embed="rId2"/>
          <a:srcRect/>
          <a:stretch>
            <a:fillRect/>
          </a:stretch>
        </p:blipFill>
        <p:spPr bwMode="auto">
          <a:xfrm>
            <a:off x="-32" y="42088"/>
            <a:ext cx="9118632" cy="6830312"/>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6146" name="Picture 2"/>
          <p:cNvPicPr>
            <a:picLocks noChangeAspect="1" noChangeArrowheads="1"/>
          </p:cNvPicPr>
          <p:nvPr/>
        </p:nvPicPr>
        <p:blipFill>
          <a:blip r:embed="rId2"/>
          <a:srcRect/>
          <a:stretch>
            <a:fillRect/>
          </a:stretch>
        </p:blipFill>
        <p:spPr bwMode="auto">
          <a:xfrm>
            <a:off x="0" y="0"/>
            <a:ext cx="9144000" cy="6807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260648"/>
            <a:ext cx="8229600" cy="1143000"/>
          </a:xfrm>
        </p:spPr>
        <p:txBody>
          <a:bodyPr>
            <a:normAutofit/>
          </a:bodyPr>
          <a:lstStyle/>
          <a:p>
            <a:r>
              <a:rPr lang="zh-TW" altLang="zh-TW" sz="3200" b="1" dirty="0">
                <a:solidFill>
                  <a:srgbClr val="0000CC"/>
                </a:solidFill>
                <a:latin typeface="Times New Roman" pitchFamily="18" charset="0"/>
                <a:ea typeface="標楷體" pitchFamily="65" charset="-120"/>
                <a:cs typeface="Times New Roman" pitchFamily="18" charset="0"/>
              </a:rPr>
              <a:t>電學動手篇：生活中實用之聲、光、力學式控制電路實驗</a:t>
            </a:r>
            <a:r>
              <a:rPr lang="en-US" altLang="zh-TW" sz="3200" b="1" dirty="0">
                <a:solidFill>
                  <a:srgbClr val="0000CC"/>
                </a:solidFill>
                <a:latin typeface="Times New Roman" pitchFamily="18" charset="0"/>
                <a:ea typeface="標楷體" pitchFamily="65" charset="-120"/>
                <a:cs typeface="Times New Roman" pitchFamily="18" charset="0"/>
              </a:rPr>
              <a:t>DIY</a:t>
            </a:r>
            <a:r>
              <a:rPr lang="zh-TW" altLang="zh-TW" sz="3200" b="1" dirty="0">
                <a:solidFill>
                  <a:srgbClr val="0000CC"/>
                </a:solidFill>
                <a:latin typeface="Times New Roman" pitchFamily="18" charset="0"/>
                <a:ea typeface="標楷體" pitchFamily="65" charset="-120"/>
                <a:cs typeface="Times New Roman" pitchFamily="18" charset="0"/>
              </a:rPr>
              <a:t>與其</a:t>
            </a:r>
            <a:r>
              <a:rPr lang="zh-TW" altLang="zh-TW" sz="3200" b="1" dirty="0" smtClean="0">
                <a:solidFill>
                  <a:srgbClr val="0000CC"/>
                </a:solidFill>
                <a:latin typeface="Times New Roman" pitchFamily="18" charset="0"/>
                <a:ea typeface="標楷體" pitchFamily="65" charset="-120"/>
                <a:cs typeface="Times New Roman" pitchFamily="18" charset="0"/>
              </a:rPr>
              <a:t>探究</a:t>
            </a:r>
            <a:endParaRPr lang="zh-TW" altLang="en-US" sz="3200" dirty="0">
              <a:solidFill>
                <a:srgbClr val="0000CC"/>
              </a:solidFill>
              <a:latin typeface="Times New Roman" pitchFamily="18" charset="0"/>
              <a:ea typeface="標楷體" pitchFamily="65" charset="-120"/>
              <a:cs typeface="Times New Roman" pitchFamily="18" charset="0"/>
            </a:endParaRPr>
          </a:p>
        </p:txBody>
      </p:sp>
      <p:sp>
        <p:nvSpPr>
          <p:cNvPr id="3" name="內容版面配置區 2"/>
          <p:cNvSpPr>
            <a:spLocks noGrp="1"/>
          </p:cNvSpPr>
          <p:nvPr>
            <p:ph idx="1"/>
          </p:nvPr>
        </p:nvSpPr>
        <p:spPr>
          <a:xfrm>
            <a:off x="107504" y="1268760"/>
            <a:ext cx="8856984" cy="5328592"/>
          </a:xfrm>
        </p:spPr>
        <p:txBody>
          <a:bodyPr>
            <a:normAutofit fontScale="47500" lnSpcReduction="20000"/>
          </a:bodyPr>
          <a:lstStyle/>
          <a:p>
            <a:pPr marL="177800" lvl="0" indent="-177800">
              <a:lnSpc>
                <a:spcPct val="120000"/>
              </a:lnSpc>
            </a:pPr>
            <a:r>
              <a:rPr lang="zh-TW" altLang="zh-TW" sz="4600" dirty="0" smtClean="0">
                <a:latin typeface="Times New Roman" pitchFamily="18" charset="0"/>
                <a:ea typeface="標楷體" pitchFamily="65" charset="-120"/>
                <a:cs typeface="Times New Roman" pitchFamily="18" charset="0"/>
              </a:rPr>
              <a:t>運用</a:t>
            </a:r>
            <a:r>
              <a:rPr lang="zh-TW" altLang="zh-TW" sz="4600" dirty="0">
                <a:latin typeface="Times New Roman" pitchFamily="18" charset="0"/>
                <a:ea typeface="標楷體" pitchFamily="65" charset="-120"/>
                <a:cs typeface="Times New Roman" pitchFamily="18" charset="0"/>
              </a:rPr>
              <a:t>美商開發的鈕扣式電路</a:t>
            </a:r>
            <a:r>
              <a:rPr lang="en-US" altLang="zh-TW" sz="4600" dirty="0">
                <a:latin typeface="Times New Roman" pitchFamily="18" charset="0"/>
                <a:ea typeface="標楷體" pitchFamily="65" charset="-120"/>
                <a:cs typeface="Times New Roman" pitchFamily="18" charset="0"/>
              </a:rPr>
              <a:t>(snap circuit)</a:t>
            </a:r>
            <a:r>
              <a:rPr lang="zh-TW" altLang="zh-TW" sz="4600" dirty="0">
                <a:latin typeface="Times New Roman" pitchFamily="18" charset="0"/>
                <a:ea typeface="標楷體" pitchFamily="65" charset="-120"/>
                <a:cs typeface="Times New Roman" pitchFamily="18" charset="0"/>
              </a:rPr>
              <a:t>元件套件</a:t>
            </a:r>
            <a:r>
              <a:rPr lang="zh-TW" altLang="zh-TW" sz="4600" dirty="0" smtClean="0">
                <a:latin typeface="Times New Roman" pitchFamily="18" charset="0"/>
                <a:ea typeface="標楷體" pitchFamily="65" charset="-120"/>
                <a:cs typeface="Times New Roman" pitchFamily="18" charset="0"/>
              </a:rPr>
              <a:t>組探究</a:t>
            </a:r>
            <a:r>
              <a:rPr lang="zh-TW" altLang="zh-TW" sz="4600" dirty="0">
                <a:latin typeface="Times New Roman" pitchFamily="18" charset="0"/>
                <a:ea typeface="標楷體" pitchFamily="65" charset="-120"/>
                <a:cs typeface="Times New Roman" pitchFamily="18" charset="0"/>
              </a:rPr>
              <a:t>基本且有趣的基本電子電路</a:t>
            </a:r>
            <a:r>
              <a:rPr lang="zh-TW" altLang="zh-TW" sz="4600" dirty="0" smtClean="0">
                <a:latin typeface="Times New Roman" pitchFamily="18" charset="0"/>
                <a:ea typeface="標楷體" pitchFamily="65" charset="-120"/>
                <a:cs typeface="Times New Roman" pitchFamily="18" charset="0"/>
              </a:rPr>
              <a:t>。</a:t>
            </a:r>
            <a:endParaRPr lang="en-US" altLang="zh-TW" sz="4600" dirty="0" smtClean="0">
              <a:latin typeface="Times New Roman" pitchFamily="18" charset="0"/>
              <a:ea typeface="標楷體" pitchFamily="65" charset="-120"/>
              <a:cs typeface="Times New Roman" pitchFamily="18" charset="0"/>
            </a:endParaRPr>
          </a:p>
          <a:p>
            <a:pPr marL="177800" lvl="0" indent="-177800">
              <a:lnSpc>
                <a:spcPct val="120000"/>
              </a:lnSpc>
            </a:pPr>
            <a:r>
              <a:rPr lang="zh-TW" altLang="zh-TW" sz="4600" dirty="0" smtClean="0">
                <a:latin typeface="Times New Roman" pitchFamily="18" charset="0"/>
                <a:ea typeface="標楷體" pitchFamily="65" charset="-120"/>
                <a:cs typeface="Times New Roman" pitchFamily="18" charset="0"/>
              </a:rPr>
              <a:t>此</a:t>
            </a:r>
            <a:r>
              <a:rPr lang="zh-TW" altLang="zh-TW" sz="4600" dirty="0">
                <a:latin typeface="Times New Roman" pitchFamily="18" charset="0"/>
                <a:ea typeface="標楷體" pitchFamily="65" charset="-120"/>
                <a:cs typeface="Times New Roman" pitchFamily="18" charset="0"/>
              </a:rPr>
              <a:t>套件內所有的零件經過精心設計，不需要任何焊接或額外工具輔助，只要像扣鈕扣一樣將各種零件扣組在一起，即可完成電路組裝。</a:t>
            </a:r>
          </a:p>
          <a:p>
            <a:pPr marL="177800" lvl="0" indent="-177800">
              <a:lnSpc>
                <a:spcPct val="120000"/>
              </a:lnSpc>
            </a:pPr>
            <a:r>
              <a:rPr lang="zh-TW" altLang="zh-TW" sz="4600" dirty="0" smtClean="0">
                <a:latin typeface="Times New Roman" pitchFamily="18" charset="0"/>
                <a:ea typeface="標楷體" pitchFamily="65" charset="-120"/>
                <a:cs typeface="Times New Roman" pitchFamily="18" charset="0"/>
              </a:rPr>
              <a:t>可</a:t>
            </a:r>
            <a:r>
              <a:rPr lang="zh-TW" altLang="en-US" sz="4600" dirty="0" smtClean="0">
                <a:latin typeface="Times New Roman" pitchFamily="18" charset="0"/>
                <a:ea typeface="標楷體" pitchFamily="65" charset="-120"/>
                <a:cs typeface="Times New Roman" pitchFamily="18" charset="0"/>
              </a:rPr>
              <a:t>組接</a:t>
            </a:r>
            <a:r>
              <a:rPr lang="zh-TW" altLang="zh-TW" sz="4600" dirty="0" smtClean="0">
                <a:latin typeface="Times New Roman" pitchFamily="18" charset="0"/>
                <a:ea typeface="標楷體" pitchFamily="65" charset="-120"/>
                <a:cs typeface="Times New Roman" pitchFamily="18" charset="0"/>
              </a:rPr>
              <a:t>達</a:t>
            </a:r>
            <a:r>
              <a:rPr lang="en-US" altLang="zh-TW" sz="4600" dirty="0" smtClean="0">
                <a:solidFill>
                  <a:srgbClr val="FF0000"/>
                </a:solidFill>
                <a:latin typeface="Times New Roman" pitchFamily="18" charset="0"/>
                <a:ea typeface="標楷體" pitchFamily="65" charset="-120"/>
                <a:cs typeface="Times New Roman" pitchFamily="18" charset="0"/>
              </a:rPr>
              <a:t>180</a:t>
            </a:r>
            <a:r>
              <a:rPr lang="zh-TW" altLang="zh-TW" sz="4600" dirty="0" smtClean="0">
                <a:latin typeface="Times New Roman" pitchFamily="18" charset="0"/>
                <a:ea typeface="標楷體" pitchFamily="65" charset="-120"/>
                <a:cs typeface="Times New Roman" pitchFamily="18" charset="0"/>
              </a:rPr>
              <a:t>多</a:t>
            </a:r>
            <a:r>
              <a:rPr lang="zh-TW" altLang="zh-TW" sz="4600" dirty="0">
                <a:latin typeface="Times New Roman" pitchFamily="18" charset="0"/>
                <a:ea typeface="標楷體" pitchFamily="65" charset="-120"/>
                <a:cs typeface="Times New Roman" pitchFamily="18" charset="0"/>
              </a:rPr>
              <a:t>組以上於生活中實用、有趣、簡單易學且具親和力的電子電路</a:t>
            </a:r>
            <a:r>
              <a:rPr lang="zh-TW" altLang="zh-TW" sz="4600" dirty="0" smtClean="0">
                <a:latin typeface="Times New Roman" pitchFamily="18" charset="0"/>
                <a:ea typeface="標楷體" pitchFamily="65" charset="-120"/>
                <a:cs typeface="Times New Roman" pitchFamily="18" charset="0"/>
              </a:rPr>
              <a:t>，</a:t>
            </a:r>
            <a:r>
              <a:rPr lang="zh-TW" altLang="en-US" sz="4600" dirty="0" smtClean="0">
                <a:latin typeface="Times New Roman" pitchFamily="18" charset="0"/>
                <a:ea typeface="標楷體" pitchFamily="65" charset="-120"/>
                <a:cs typeface="Times New Roman" pitchFamily="18" charset="0"/>
              </a:rPr>
              <a:t>使</a:t>
            </a:r>
            <a:r>
              <a:rPr lang="zh-TW" altLang="zh-TW" sz="4600" dirty="0" smtClean="0">
                <a:latin typeface="Times New Roman" pitchFamily="18" charset="0"/>
                <a:ea typeface="標楷體" pitchFamily="65" charset="-120"/>
                <a:cs typeface="Times New Roman" pitchFamily="18" charset="0"/>
              </a:rPr>
              <a:t>能</a:t>
            </a:r>
            <a:r>
              <a:rPr lang="zh-TW" altLang="zh-TW" sz="4600" dirty="0">
                <a:latin typeface="Times New Roman" pitchFamily="18" charset="0"/>
                <a:ea typeface="標楷體" pitchFamily="65" charset="-120"/>
                <a:cs typeface="Times New Roman" pitchFamily="18" charset="0"/>
              </a:rPr>
              <a:t>深入淺出地理解生活中實用的基本電子及電路知識</a:t>
            </a:r>
            <a:r>
              <a:rPr lang="zh-TW" altLang="zh-TW" sz="4600" dirty="0" smtClean="0">
                <a:latin typeface="Times New Roman" pitchFamily="18" charset="0"/>
                <a:ea typeface="標楷體" pitchFamily="65" charset="-120"/>
                <a:cs typeface="Times New Roman" pitchFamily="18" charset="0"/>
              </a:rPr>
              <a:t>。</a:t>
            </a:r>
            <a:endParaRPr lang="en-US" altLang="zh-TW" sz="4600" dirty="0" smtClean="0">
              <a:latin typeface="Times New Roman" pitchFamily="18" charset="0"/>
              <a:ea typeface="標楷體" pitchFamily="65" charset="-120"/>
              <a:cs typeface="Times New Roman" pitchFamily="18" charset="0"/>
            </a:endParaRPr>
          </a:p>
          <a:p>
            <a:pPr marL="177800" lvl="0" indent="-177800">
              <a:lnSpc>
                <a:spcPct val="120000"/>
              </a:lnSpc>
            </a:pPr>
            <a:r>
              <a:rPr lang="zh-TW" altLang="zh-TW" sz="4600" dirty="0" smtClean="0">
                <a:latin typeface="Times New Roman" pitchFamily="18" charset="0"/>
                <a:ea typeface="標楷體" pitchFamily="65" charset="-120"/>
                <a:cs typeface="Times New Roman" pitchFamily="18" charset="0"/>
              </a:rPr>
              <a:t>經由</a:t>
            </a:r>
            <a:r>
              <a:rPr lang="zh-TW" altLang="zh-TW" sz="4600" dirty="0">
                <a:latin typeface="Times New Roman" pitchFamily="18" charset="0"/>
                <a:ea typeface="標楷體" pitchFamily="65" charset="-120"/>
                <a:cs typeface="Times New Roman" pitchFamily="18" charset="0"/>
              </a:rPr>
              <a:t>講員精彩的演講和彩色的電路圖示，就可以自己組裝完成各式實用且有趣的應用電路，並熟悉電子電路的工作原理和效用，</a:t>
            </a:r>
            <a:r>
              <a:rPr lang="zh-TW" altLang="zh-TW" sz="4600" strike="sngStrike" dirty="0">
                <a:latin typeface="Times New Roman" pitchFamily="18" charset="0"/>
                <a:ea typeface="標楷體" pitchFamily="65" charset="-120"/>
                <a:cs typeface="Times New Roman" pitchFamily="18" charset="0"/>
              </a:rPr>
              <a:t>如各種不同控制方式的音樂播放、防盜和滿水警報器、門鈴</a:t>
            </a:r>
            <a:r>
              <a:rPr lang="zh-TW" altLang="zh-TW" sz="4600" dirty="0">
                <a:latin typeface="Times New Roman" pitchFamily="18" charset="0"/>
                <a:ea typeface="標楷體" pitchFamily="65" charset="-120"/>
                <a:cs typeface="Times New Roman" pitchFamily="18" charset="0"/>
              </a:rPr>
              <a:t>等多種生活中實用的電路裝置。甚至還可以跟朋友一起設計並進行一些有趣的電子遊戲</a:t>
            </a:r>
            <a:r>
              <a:rPr lang="zh-TW" altLang="zh-TW" sz="4600" dirty="0" smtClean="0">
                <a:latin typeface="Times New Roman" pitchFamily="18" charset="0"/>
                <a:ea typeface="標楷體" pitchFamily="65" charset="-120"/>
                <a:cs typeface="Times New Roman" pitchFamily="18" charset="0"/>
              </a:rPr>
              <a:t>。</a:t>
            </a:r>
            <a:endParaRPr lang="en-US" altLang="zh-TW" sz="4600" dirty="0" smtClean="0">
              <a:latin typeface="Times New Roman" pitchFamily="18" charset="0"/>
              <a:ea typeface="標楷體" pitchFamily="65" charset="-120"/>
              <a:cs typeface="Times New Roman" pitchFamily="18" charset="0"/>
            </a:endParaRPr>
          </a:p>
          <a:p>
            <a:pPr marL="177800" indent="-177800">
              <a:lnSpc>
                <a:spcPct val="120000"/>
              </a:lnSpc>
            </a:pPr>
            <a:r>
              <a:rPr lang="zh-TW" altLang="zh-TW" sz="4600" dirty="0">
                <a:latin typeface="Times New Roman" pitchFamily="18" charset="0"/>
                <a:ea typeface="標楷體" pitchFamily="65" charset="-120"/>
                <a:cs typeface="Times New Roman" pitchFamily="18" charset="0"/>
              </a:rPr>
              <a:t>善用</a:t>
            </a:r>
            <a:r>
              <a:rPr lang="zh-TW" altLang="en-US" sz="4600" dirty="0">
                <a:latin typeface="Times New Roman" pitchFamily="18" charset="0"/>
                <a:ea typeface="標楷體" pitchFamily="65" charset="-120"/>
                <a:cs typeface="Times New Roman" pitchFamily="18" charset="0"/>
              </a:rPr>
              <a:t>此研習與</a:t>
            </a:r>
            <a:r>
              <a:rPr lang="zh-TW" altLang="zh-TW" sz="4600" dirty="0">
                <a:latin typeface="Times New Roman" pitchFamily="18" charset="0"/>
                <a:ea typeface="標楷體" pitchFamily="65" charset="-120"/>
                <a:cs typeface="Times New Roman" pitchFamily="18" charset="0"/>
              </a:rPr>
              <a:t>電子積木套件組，可讓原對電子電路完全沒有概念的</a:t>
            </a:r>
            <a:r>
              <a:rPr lang="en-US" altLang="zh-TW" sz="4600" dirty="0">
                <a:latin typeface="Times New Roman" pitchFamily="18" charset="0"/>
                <a:ea typeface="標楷體" pitchFamily="65" charset="-120"/>
                <a:cs typeface="Times New Roman" pitchFamily="18" charset="0"/>
              </a:rPr>
              <a:t>K12</a:t>
            </a:r>
            <a:r>
              <a:rPr lang="zh-TW" altLang="zh-TW" sz="4600" dirty="0">
                <a:latin typeface="Times New Roman" pitchFamily="18" charset="0"/>
                <a:ea typeface="標楷體" pitchFamily="65" charset="-120"/>
                <a:cs typeface="Times New Roman" pitchFamily="18" charset="0"/>
              </a:rPr>
              <a:t>師生或甚至成年人都可以透過自己動手做組裝的過程，學習各種基本電子零件和簡單電路的特性與功能。</a:t>
            </a:r>
            <a:endParaRPr lang="en-US" altLang="zh-TW" sz="4600" dirty="0">
              <a:latin typeface="Times New Roman" pitchFamily="18" charset="0"/>
              <a:ea typeface="標楷體" pitchFamily="65" charset="-120"/>
              <a:cs typeface="Times New Roman" pitchFamily="18" charset="0"/>
            </a:endParaRPr>
          </a:p>
          <a:p>
            <a:pPr marL="0" lvl="0" indent="0" algn="ctr">
              <a:lnSpc>
                <a:spcPct val="120000"/>
              </a:lnSpc>
              <a:buNone/>
            </a:pPr>
            <a:r>
              <a:rPr lang="zh-TW" altLang="en-US" sz="5100" dirty="0" smtClean="0">
                <a:solidFill>
                  <a:srgbClr val="0000CC"/>
                </a:solidFill>
                <a:latin typeface="Times New Roman" pitchFamily="18" charset="0"/>
                <a:ea typeface="標楷體" pitchFamily="65" charset="-120"/>
                <a:cs typeface="Times New Roman" pitchFamily="18" charset="0"/>
                <a:sym typeface="Wingdings"/>
              </a:rPr>
              <a:t></a:t>
            </a:r>
            <a:r>
              <a:rPr lang="zh-TW" altLang="zh-TW" sz="5100" b="1" dirty="0" smtClean="0">
                <a:solidFill>
                  <a:srgbClr val="0000CC"/>
                </a:solidFill>
                <a:latin typeface="Times New Roman" pitchFamily="18" charset="0"/>
                <a:ea typeface="標楷體" pitchFamily="65" charset="-120"/>
                <a:cs typeface="Times New Roman" pitchFamily="18" charset="0"/>
              </a:rPr>
              <a:t>您</a:t>
            </a:r>
            <a:r>
              <a:rPr lang="zh-TW" altLang="zh-TW" sz="5100" b="1" dirty="0">
                <a:solidFill>
                  <a:srgbClr val="0000CC"/>
                </a:solidFill>
                <a:latin typeface="Times New Roman" pitchFamily="18" charset="0"/>
                <a:ea typeface="標楷體" pitchFamily="65" charset="-120"/>
                <a:cs typeface="Times New Roman" pitchFamily="18" charset="0"/>
              </a:rPr>
              <a:t>也可以成為電子電路的科學與技術達人喔</a:t>
            </a:r>
            <a:r>
              <a:rPr lang="zh-TW" altLang="zh-TW" sz="5100" dirty="0" smtClean="0">
                <a:solidFill>
                  <a:srgbClr val="0000CC"/>
                </a:solidFill>
                <a:latin typeface="Times New Roman" pitchFamily="18" charset="0"/>
                <a:ea typeface="標楷體" pitchFamily="65" charset="-120"/>
                <a:cs typeface="Times New Roman" pitchFamily="18" charset="0"/>
              </a:rPr>
              <a:t>！</a:t>
            </a:r>
            <a:endParaRPr lang="zh-TW" altLang="en-US" dirty="0">
              <a:latin typeface="Times New Roman" pitchFamily="18" charset="0"/>
              <a:ea typeface="標楷體" pitchFamily="65" charset="-120"/>
              <a:cs typeface="Times New Roman" pitchFamily="18" charset="0"/>
            </a:endParaRPr>
          </a:p>
        </p:txBody>
      </p:sp>
    </p:spTree>
    <p:extLst>
      <p:ext uri="{BB962C8B-B14F-4D97-AF65-F5344CB8AC3E}">
        <p14:creationId xmlns="" xmlns:p14="http://schemas.microsoft.com/office/powerpoint/2010/main" val="31316658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7170" name="Picture 2"/>
          <p:cNvPicPr>
            <a:picLocks noChangeAspect="1" noChangeArrowheads="1"/>
          </p:cNvPicPr>
          <p:nvPr/>
        </p:nvPicPr>
        <p:blipFill>
          <a:blip r:embed="rId2"/>
          <a:srcRect/>
          <a:stretch>
            <a:fillRect/>
          </a:stretch>
        </p:blipFill>
        <p:spPr bwMode="auto">
          <a:xfrm>
            <a:off x="1" y="0"/>
            <a:ext cx="9143999" cy="6880228"/>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8194" name="Picture 2"/>
          <p:cNvPicPr>
            <a:picLocks noChangeAspect="1" noChangeArrowheads="1"/>
          </p:cNvPicPr>
          <p:nvPr/>
        </p:nvPicPr>
        <p:blipFill>
          <a:blip r:embed="rId2"/>
          <a:srcRect/>
          <a:stretch>
            <a:fillRect/>
          </a:stretch>
        </p:blipFill>
        <p:spPr bwMode="auto">
          <a:xfrm>
            <a:off x="0" y="0"/>
            <a:ext cx="9144000" cy="6889179"/>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9218" name="Picture 2"/>
          <p:cNvPicPr>
            <a:picLocks noChangeAspect="1" noChangeArrowheads="1"/>
          </p:cNvPicPr>
          <p:nvPr/>
        </p:nvPicPr>
        <p:blipFill>
          <a:blip r:embed="rId2"/>
          <a:srcRect/>
          <a:stretch>
            <a:fillRect/>
          </a:stretch>
        </p:blipFill>
        <p:spPr bwMode="auto">
          <a:xfrm>
            <a:off x="33" y="0"/>
            <a:ext cx="9143999" cy="68580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0242" name="Picture 2"/>
          <p:cNvPicPr>
            <a:picLocks noChangeAspect="1" noChangeArrowheads="1"/>
          </p:cNvPicPr>
          <p:nvPr/>
        </p:nvPicPr>
        <p:blipFill>
          <a:blip r:embed="rId2"/>
          <a:srcRect/>
          <a:stretch>
            <a:fillRect/>
          </a:stretch>
        </p:blipFill>
        <p:spPr bwMode="auto">
          <a:xfrm>
            <a:off x="0" y="0"/>
            <a:ext cx="9144000" cy="696600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1266" name="Picture 2"/>
          <p:cNvPicPr>
            <a:picLocks noChangeAspect="1" noChangeArrowheads="1"/>
          </p:cNvPicPr>
          <p:nvPr/>
        </p:nvPicPr>
        <p:blipFill>
          <a:blip r:embed="rId2"/>
          <a:srcRect/>
          <a:stretch>
            <a:fillRect/>
          </a:stretch>
        </p:blipFill>
        <p:spPr bwMode="auto">
          <a:xfrm>
            <a:off x="1" y="0"/>
            <a:ext cx="9143999" cy="6844515"/>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2290" name="Picture 2"/>
          <p:cNvPicPr>
            <a:picLocks noChangeAspect="1" noChangeArrowheads="1"/>
          </p:cNvPicPr>
          <p:nvPr/>
        </p:nvPicPr>
        <p:blipFill>
          <a:blip r:embed="rId2"/>
          <a:srcRect/>
          <a:stretch>
            <a:fillRect/>
          </a:stretch>
        </p:blipFill>
        <p:spPr bwMode="auto">
          <a:xfrm>
            <a:off x="-32" y="0"/>
            <a:ext cx="9144032" cy="68580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3314" name="Picture 2"/>
          <p:cNvPicPr>
            <a:picLocks noChangeAspect="1" noChangeArrowheads="1"/>
          </p:cNvPicPr>
          <p:nvPr/>
        </p:nvPicPr>
        <p:blipFill>
          <a:blip r:embed="rId2"/>
          <a:srcRect/>
          <a:stretch>
            <a:fillRect/>
          </a:stretch>
        </p:blipFill>
        <p:spPr bwMode="auto">
          <a:xfrm>
            <a:off x="1" y="0"/>
            <a:ext cx="9143999" cy="69156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4338" name="Picture 2"/>
          <p:cNvPicPr>
            <a:picLocks noChangeAspect="1" noChangeArrowheads="1"/>
          </p:cNvPicPr>
          <p:nvPr/>
        </p:nvPicPr>
        <p:blipFill>
          <a:blip r:embed="rId2"/>
          <a:srcRect/>
          <a:stretch>
            <a:fillRect/>
          </a:stretch>
        </p:blipFill>
        <p:spPr bwMode="auto">
          <a:xfrm>
            <a:off x="1" y="0"/>
            <a:ext cx="9572659" cy="699480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16632"/>
            <a:ext cx="4077420" cy="864096"/>
          </a:xfrm>
        </p:spPr>
        <p:txBody>
          <a:bodyPr>
            <a:normAutofit fontScale="90000"/>
          </a:bodyPr>
          <a:lstStyle/>
          <a:p>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積體電路套件</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
            </a:r>
            <a:b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b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U22</a:t>
            </a: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U23</a:t>
            </a: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rPr>
              <a:t>各接點用途</a:t>
            </a:r>
            <a:endParaRPr lang="zh-TW" altLang="en-US" sz="3200" b="1" dirty="0">
              <a:solidFill>
                <a:srgbClr val="0000CC"/>
              </a:solidFill>
              <a:effectLst>
                <a:outerShdw blurRad="38100" dist="38100" dir="2700000" algn="tl">
                  <a:srgbClr val="000000">
                    <a:alpha val="43137"/>
                  </a:srgbClr>
                </a:outerShdw>
              </a:effectLst>
              <a:latin typeface="Times New Roman" pitchFamily="18" charset="0"/>
              <a:ea typeface="標楷體" panose="03000509000000000000" pitchFamily="65" charset="-120"/>
              <a:cs typeface="Times New Roman" pitchFamily="18" charset="0"/>
            </a:endParaRPr>
          </a:p>
        </p:txBody>
      </p:sp>
      <p:pic>
        <p:nvPicPr>
          <p:cNvPr id="5123"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47305" y="1013194"/>
            <a:ext cx="3680679" cy="3135886"/>
          </a:xfrm>
          <a:prstGeom prst="rect">
            <a:avLst/>
          </a:prstGeom>
          <a:noFill/>
          <a:ln>
            <a:noFill/>
          </a:ln>
          <a:effectLst>
            <a:softEdge rad="63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54427" y="4239057"/>
            <a:ext cx="4438030" cy="2363818"/>
          </a:xfrm>
          <a:prstGeom prst="rect">
            <a:avLst/>
          </a:prstGeom>
          <a:noFill/>
          <a:ln>
            <a:noFill/>
          </a:ln>
          <a:effectLst>
            <a:softEdge rad="63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文字方塊 15"/>
          <p:cNvSpPr txBox="1"/>
          <p:nvPr/>
        </p:nvSpPr>
        <p:spPr>
          <a:xfrm>
            <a:off x="4946228" y="4294551"/>
            <a:ext cx="3813865" cy="2308324"/>
          </a:xfrm>
          <a:prstGeom prst="rect">
            <a:avLst/>
          </a:prstGeom>
          <a:noFill/>
          <a:ln>
            <a:solidFill>
              <a:schemeClr val="accent1"/>
            </a:solidFill>
          </a:ln>
        </p:spPr>
        <p:txBody>
          <a:bodyPr wrap="none" rtlCol="0">
            <a:spAutoFit/>
          </a:bodyPr>
          <a:lstStyle/>
          <a:p>
            <a:r>
              <a:rPr lang="en-US" altLang="zh-TW" sz="2400" b="1" dirty="0">
                <a:latin typeface="Times New Roman" panose="02020603050405020304" pitchFamily="18" charset="0"/>
                <a:cs typeface="Times New Roman" panose="02020603050405020304" pitchFamily="18" charset="0"/>
              </a:rPr>
              <a:t>Connections:</a:t>
            </a:r>
          </a:p>
          <a:p>
            <a:r>
              <a:rPr lang="en-US" altLang="zh-TW" sz="2400" dirty="0">
                <a:latin typeface="Times New Roman" panose="02020603050405020304" pitchFamily="18" charset="0"/>
                <a:cs typeface="Times New Roman" panose="02020603050405020304" pitchFamily="18" charset="0"/>
              </a:rPr>
              <a:t>(+) - power from batteries</a:t>
            </a:r>
          </a:p>
          <a:p>
            <a:r>
              <a:rPr lang="en-US" altLang="zh-TW" sz="2400" dirty="0">
                <a:latin typeface="Times New Roman" panose="02020603050405020304" pitchFamily="18" charset="0"/>
                <a:cs typeface="Times New Roman" panose="02020603050405020304" pitchFamily="18" charset="0"/>
              </a:rPr>
              <a:t>(–) - power return to batteries</a:t>
            </a:r>
          </a:p>
          <a:p>
            <a:r>
              <a:rPr lang="en-US" altLang="zh-TW" sz="2400" dirty="0">
                <a:latin typeface="Times New Roman" panose="02020603050405020304" pitchFamily="18" charset="0"/>
                <a:cs typeface="Times New Roman" panose="02020603050405020304" pitchFamily="18" charset="0"/>
              </a:rPr>
              <a:t>OUT - output connection</a:t>
            </a:r>
          </a:p>
          <a:p>
            <a:r>
              <a:rPr lang="en-US" altLang="zh-TW" sz="2400" dirty="0">
                <a:latin typeface="Times New Roman" panose="02020603050405020304" pitchFamily="18" charset="0"/>
                <a:cs typeface="Times New Roman" panose="02020603050405020304" pitchFamily="18" charset="0"/>
              </a:rPr>
              <a:t>CTL - strobe speed control</a:t>
            </a:r>
          </a:p>
          <a:p>
            <a:r>
              <a:rPr lang="en-US" altLang="zh-TW" sz="2400" dirty="0">
                <a:latin typeface="Times New Roman" panose="02020603050405020304" pitchFamily="18" charset="0"/>
                <a:cs typeface="Times New Roman" panose="02020603050405020304" pitchFamily="18" charset="0"/>
              </a:rPr>
              <a:t>NC - not </a:t>
            </a:r>
            <a:r>
              <a:rPr lang="en-US" altLang="zh-TW" sz="2400" dirty="0" smtClean="0">
                <a:latin typeface="Times New Roman" panose="02020603050405020304" pitchFamily="18" charset="0"/>
                <a:cs typeface="Times New Roman" panose="02020603050405020304" pitchFamily="18" charset="0"/>
              </a:rPr>
              <a:t>used</a:t>
            </a:r>
          </a:p>
        </p:txBody>
      </p:sp>
      <p:sp>
        <p:nvSpPr>
          <p:cNvPr id="18" name="文字方塊 17"/>
          <p:cNvSpPr txBox="1"/>
          <p:nvPr/>
        </p:nvSpPr>
        <p:spPr>
          <a:xfrm>
            <a:off x="4934599" y="332656"/>
            <a:ext cx="3813865" cy="3785652"/>
          </a:xfrm>
          <a:prstGeom prst="rect">
            <a:avLst/>
          </a:prstGeom>
          <a:noFill/>
          <a:ln>
            <a:solidFill>
              <a:schemeClr val="accent1"/>
            </a:solidFill>
          </a:ln>
        </p:spPr>
        <p:txBody>
          <a:bodyPr wrap="none" rtlCol="0">
            <a:spAutoFit/>
          </a:bodyPr>
          <a:lstStyle/>
          <a:p>
            <a:r>
              <a:rPr lang="en-US" altLang="zh-TW" sz="2400" b="1" dirty="0">
                <a:latin typeface="Times New Roman" panose="02020603050405020304" pitchFamily="18" charset="0"/>
                <a:cs typeface="Times New Roman" panose="02020603050405020304" pitchFamily="18" charset="0"/>
              </a:rPr>
              <a:t>Connections:</a:t>
            </a:r>
          </a:p>
          <a:p>
            <a:r>
              <a:rPr lang="en-US" altLang="zh-TW" sz="2400" dirty="0">
                <a:latin typeface="Times New Roman" panose="02020603050405020304" pitchFamily="18" charset="0"/>
                <a:cs typeface="Times New Roman" panose="02020603050405020304" pitchFamily="18" charset="0"/>
              </a:rPr>
              <a:t>R - red color control</a:t>
            </a:r>
          </a:p>
          <a:p>
            <a:r>
              <a:rPr lang="en-US" altLang="zh-TW" sz="2400" dirty="0">
                <a:latin typeface="Times New Roman" panose="02020603050405020304" pitchFamily="18" charset="0"/>
                <a:cs typeface="Times New Roman" panose="02020603050405020304" pitchFamily="18" charset="0"/>
              </a:rPr>
              <a:t>G - green color control</a:t>
            </a:r>
          </a:p>
          <a:p>
            <a:r>
              <a:rPr lang="en-US" altLang="zh-TW" sz="2400" dirty="0">
                <a:latin typeface="Times New Roman" panose="02020603050405020304" pitchFamily="18" charset="0"/>
                <a:cs typeface="Times New Roman" panose="02020603050405020304" pitchFamily="18" charset="0"/>
              </a:rPr>
              <a:t>B - blue color control</a:t>
            </a:r>
          </a:p>
          <a:p>
            <a:r>
              <a:rPr lang="en-US" altLang="zh-TW" sz="2400" dirty="0">
                <a:latin typeface="Times New Roman" panose="02020603050405020304" pitchFamily="18" charset="0"/>
                <a:cs typeface="Times New Roman" panose="02020603050405020304" pitchFamily="18" charset="0"/>
              </a:rPr>
              <a:t>(+) - power from batteries</a:t>
            </a:r>
          </a:p>
          <a:p>
            <a:r>
              <a:rPr lang="en-US" altLang="zh-TW" sz="2400" dirty="0">
                <a:latin typeface="Times New Roman" panose="02020603050405020304" pitchFamily="18" charset="0"/>
                <a:cs typeface="Times New Roman" panose="02020603050405020304" pitchFamily="18" charset="0"/>
              </a:rPr>
              <a:t>INP - circuit input</a:t>
            </a:r>
          </a:p>
          <a:p>
            <a:r>
              <a:rPr lang="en-US" altLang="zh-TW" sz="2400" dirty="0">
                <a:latin typeface="Times New Roman" panose="02020603050405020304" pitchFamily="18" charset="0"/>
                <a:cs typeface="Times New Roman" panose="02020603050405020304" pitchFamily="18" charset="0"/>
              </a:rPr>
              <a:t>FB - feedback connection</a:t>
            </a:r>
          </a:p>
          <a:p>
            <a:r>
              <a:rPr lang="en-US" altLang="zh-TW" sz="2400" dirty="0">
                <a:latin typeface="Times New Roman" panose="02020603050405020304" pitchFamily="18" charset="0"/>
                <a:cs typeface="Times New Roman" panose="02020603050405020304" pitchFamily="18" charset="0"/>
              </a:rPr>
              <a:t>(–) - power return to batteries</a:t>
            </a:r>
          </a:p>
          <a:p>
            <a:r>
              <a:rPr lang="en-US" altLang="zh-TW" sz="2400" dirty="0">
                <a:latin typeface="Times New Roman" panose="02020603050405020304" pitchFamily="18" charset="0"/>
                <a:cs typeface="Times New Roman" panose="02020603050405020304" pitchFamily="18" charset="0"/>
              </a:rPr>
              <a:t>IN - audio input jack</a:t>
            </a:r>
          </a:p>
          <a:p>
            <a:r>
              <a:rPr lang="en-US" altLang="zh-TW" sz="2400" dirty="0">
                <a:latin typeface="Times New Roman" panose="02020603050405020304" pitchFamily="18" charset="0"/>
                <a:cs typeface="Times New Roman" panose="02020603050405020304" pitchFamily="18" charset="0"/>
              </a:rPr>
              <a:t>OUT - audio output jack</a:t>
            </a:r>
            <a:endParaRPr lang="zh-TW"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6379620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lum bright="-20000" contrast="30000"/>
          </a:blip>
          <a:srcRect/>
          <a:stretch>
            <a:fillRect/>
          </a:stretch>
        </p:blipFill>
        <p:spPr bwMode="auto">
          <a:xfrm>
            <a:off x="1005255" y="1500174"/>
            <a:ext cx="7995901" cy="4147606"/>
          </a:xfrm>
          <a:prstGeom prst="rect">
            <a:avLst/>
          </a:prstGeom>
          <a:noFill/>
          <a:ln w="9525">
            <a:noFill/>
            <a:miter lim="800000"/>
            <a:headEnd/>
            <a:tailEnd/>
          </a:ln>
          <a:effectLst/>
        </p:spPr>
      </p:pic>
      <p:sp>
        <p:nvSpPr>
          <p:cNvPr id="2" name="標題 1"/>
          <p:cNvSpPr>
            <a:spLocks noGrp="1"/>
          </p:cNvSpPr>
          <p:nvPr>
            <p:ph type="title"/>
          </p:nvPr>
        </p:nvSpPr>
        <p:spPr>
          <a:xfrm>
            <a:off x="1428728" y="60324"/>
            <a:ext cx="6286544" cy="654032"/>
          </a:xfrm>
        </p:spPr>
        <p:txBody>
          <a:bodyPr>
            <a:normAutofit/>
          </a:bodyPr>
          <a:lstStyle/>
          <a:p>
            <a:r>
              <a:rPr lang="zh-TW" altLang="en-US" dirty="0" smtClean="0"/>
              <a:t>色光控制器</a:t>
            </a:r>
            <a:r>
              <a:rPr lang="en-US" altLang="zh-TW" dirty="0" smtClean="0"/>
              <a:t>(Color Organ) U22</a:t>
            </a:r>
            <a:endParaRPr lang="zh-TW" altLang="en-US" dirty="0"/>
          </a:p>
        </p:txBody>
      </p:sp>
      <p:sp>
        <p:nvSpPr>
          <p:cNvPr id="3" name="內容版面配置區 2"/>
          <p:cNvSpPr>
            <a:spLocks noGrp="1"/>
          </p:cNvSpPr>
          <p:nvPr>
            <p:ph idx="1"/>
          </p:nvPr>
        </p:nvSpPr>
        <p:spPr>
          <a:xfrm>
            <a:off x="214282" y="714356"/>
            <a:ext cx="8643998" cy="785818"/>
          </a:xfrm>
          <a:ln>
            <a:solidFill>
              <a:schemeClr val="tx2">
                <a:lumMod val="40000"/>
                <a:lumOff val="60000"/>
              </a:schemeClr>
            </a:solidFill>
          </a:ln>
        </p:spPr>
        <p:txBody>
          <a:bodyPr>
            <a:noAutofit/>
          </a:bodyPr>
          <a:lstStyle/>
          <a:p>
            <a:pPr marL="173038" indent="-173038">
              <a:buSzPct val="85000"/>
              <a:buFont typeface="Wingdings" pitchFamily="2" charset="2"/>
              <a:buChar char="l"/>
            </a:pPr>
            <a:r>
              <a:rPr lang="zh-TW" altLang="en-US" sz="2000" dirty="0" smtClean="0"/>
              <a:t>此控制模組實際的電路如圖所示，外盒中心含一顆全彩</a:t>
            </a:r>
            <a:r>
              <a:rPr lang="en-US" altLang="zh-TW" sz="2000" dirty="0" smtClean="0"/>
              <a:t>LED</a:t>
            </a:r>
            <a:r>
              <a:rPr lang="zh-TW" altLang="en-US" sz="2000" dirty="0" smtClean="0"/>
              <a:t>和</a:t>
            </a:r>
            <a:r>
              <a:rPr lang="en-US" altLang="zh-TW" sz="2000" dirty="0" smtClean="0"/>
              <a:t>IC</a:t>
            </a:r>
            <a:r>
              <a:rPr lang="zh-TW" altLang="en-US" sz="2000" dirty="0" smtClean="0"/>
              <a:t>積體電路。</a:t>
            </a:r>
            <a:endParaRPr lang="en-US" altLang="zh-TW" sz="2000" dirty="0" smtClean="0"/>
          </a:p>
          <a:p>
            <a:pPr marL="173038" indent="-173038">
              <a:buSzPct val="85000"/>
              <a:buFont typeface="Wingdings" pitchFamily="2" charset="2"/>
              <a:buChar char="l"/>
            </a:pPr>
            <a:r>
              <a:rPr lang="zh-TW" altLang="en-US" sz="2000" dirty="0" smtClean="0"/>
              <a:t>可直接控制 </a:t>
            </a:r>
            <a:r>
              <a:rPr lang="en-US" altLang="zh-TW" sz="2000" dirty="0" smtClean="0"/>
              <a:t>R, G, B</a:t>
            </a:r>
            <a:r>
              <a:rPr lang="zh-TW" altLang="en-US" sz="2000" dirty="0" smtClean="0"/>
              <a:t>或經由輸入外來的音頻信號控制 </a:t>
            </a:r>
            <a:r>
              <a:rPr lang="en-US" altLang="zh-TW" sz="2000" dirty="0" smtClean="0"/>
              <a:t>LED</a:t>
            </a:r>
            <a:r>
              <a:rPr lang="zh-TW" altLang="en-US" sz="2000" dirty="0" smtClean="0"/>
              <a:t>的光源顏色</a:t>
            </a:r>
            <a:r>
              <a:rPr lang="zh-TW" altLang="en-US" sz="2200" dirty="0" smtClean="0"/>
              <a:t>。</a:t>
            </a:r>
            <a:endParaRPr lang="en-US" altLang="zh-TW" sz="2200" dirty="0" smtClean="0"/>
          </a:p>
        </p:txBody>
      </p:sp>
      <p:pic>
        <p:nvPicPr>
          <p:cNvPr id="7" name="Picture 3"/>
          <p:cNvPicPr>
            <a:picLocks noChangeAspect="1" noChangeArrowheads="1"/>
          </p:cNvPicPr>
          <p:nvPr/>
        </p:nvPicPr>
        <p:blipFill>
          <a:blip r:embed="rId4">
            <a:lum bright="-10000" contrast="30000"/>
            <a:extLst>
              <a:ext uri="{28A0092B-C50C-407E-A947-70E740481C1C}">
                <a14:useLocalDpi xmlns:a14="http://schemas.microsoft.com/office/drawing/2010/main" xmlns="" val="0"/>
              </a:ext>
            </a:extLst>
          </a:blip>
          <a:srcRect/>
          <a:stretch>
            <a:fillRect/>
          </a:stretch>
        </p:blipFill>
        <p:spPr bwMode="auto">
          <a:xfrm>
            <a:off x="2714612" y="4643446"/>
            <a:ext cx="2214578" cy="1886788"/>
          </a:xfrm>
          <a:prstGeom prst="rect">
            <a:avLst/>
          </a:prstGeom>
          <a:noFill/>
          <a:ln>
            <a:solidFill>
              <a:schemeClr val="accent6">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矩形 7"/>
          <p:cNvSpPr/>
          <p:nvPr/>
        </p:nvSpPr>
        <p:spPr>
          <a:xfrm>
            <a:off x="170172" y="3786190"/>
            <a:ext cx="2544440" cy="3003000"/>
          </a:xfrm>
          <a:prstGeom prst="rect">
            <a:avLst/>
          </a:prstGeom>
          <a:ln>
            <a:solidFill>
              <a:schemeClr val="tx2">
                <a:lumMod val="40000"/>
                <a:lumOff val="60000"/>
              </a:schemeClr>
            </a:solidFill>
          </a:ln>
        </p:spPr>
        <p:txBody>
          <a:bodyPr wrap="square" lIns="36000" rIns="0">
            <a:spAutoFit/>
          </a:bodyPr>
          <a:lstStyle/>
          <a:p>
            <a:pPr marL="342900" indent="-342900">
              <a:spcBef>
                <a:spcPct val="20000"/>
              </a:spcBef>
            </a:pPr>
            <a:r>
              <a:rPr lang="zh-TW" altLang="en-US" sz="1600" b="1" dirty="0" smtClean="0">
                <a:latin typeface="DFKai-SB" pitchFamily="65" charset="-120"/>
                <a:ea typeface="DFKai-SB" pitchFamily="65" charset="-120"/>
              </a:rPr>
              <a:t>各接點功用 </a:t>
            </a:r>
            <a:r>
              <a:rPr lang="en-US" altLang="zh-TW" sz="1600" b="1" dirty="0" smtClean="0"/>
              <a:t>Connections:</a:t>
            </a:r>
          </a:p>
          <a:p>
            <a:pPr marL="342900" lvl="0" indent="-342900">
              <a:spcBef>
                <a:spcPct val="20000"/>
              </a:spcBef>
            </a:pPr>
            <a:r>
              <a:rPr lang="en-US" altLang="zh-TW" sz="1600" dirty="0" smtClean="0">
                <a:solidFill>
                  <a:prstClr val="black"/>
                </a:solidFill>
                <a:latin typeface="Times New Roman" pitchFamily="18" charset="0"/>
                <a:ea typeface="DFKai-SB" pitchFamily="65" charset="-120"/>
                <a:cs typeface="Times New Roman" pitchFamily="18" charset="0"/>
              </a:rPr>
              <a:t>R - red color control</a:t>
            </a:r>
          </a:p>
          <a:p>
            <a:pPr marL="342900" lvl="0" indent="-342900">
              <a:spcBef>
                <a:spcPct val="20000"/>
              </a:spcBef>
            </a:pPr>
            <a:r>
              <a:rPr lang="en-US" altLang="zh-TW" sz="1600" dirty="0" smtClean="0">
                <a:solidFill>
                  <a:prstClr val="black"/>
                </a:solidFill>
                <a:latin typeface="Times New Roman" pitchFamily="18" charset="0"/>
                <a:ea typeface="DFKai-SB" pitchFamily="65" charset="-120"/>
                <a:cs typeface="Times New Roman" pitchFamily="18" charset="0"/>
              </a:rPr>
              <a:t>G - green color control</a:t>
            </a:r>
          </a:p>
          <a:p>
            <a:pPr marL="342900" lvl="0" indent="-342900">
              <a:spcBef>
                <a:spcPct val="20000"/>
              </a:spcBef>
            </a:pPr>
            <a:r>
              <a:rPr lang="en-US" altLang="zh-TW" sz="1600" dirty="0" smtClean="0">
                <a:solidFill>
                  <a:prstClr val="black"/>
                </a:solidFill>
                <a:latin typeface="Times New Roman" pitchFamily="18" charset="0"/>
                <a:ea typeface="DFKai-SB" pitchFamily="65" charset="-120"/>
                <a:cs typeface="Times New Roman" pitchFamily="18" charset="0"/>
              </a:rPr>
              <a:t>B - blue color control</a:t>
            </a:r>
          </a:p>
          <a:p>
            <a:pPr marL="342900" lvl="0" indent="-342900">
              <a:spcBef>
                <a:spcPct val="20000"/>
              </a:spcBef>
            </a:pPr>
            <a:r>
              <a:rPr lang="en-US" altLang="zh-TW" sz="1600" dirty="0" smtClean="0">
                <a:solidFill>
                  <a:prstClr val="black"/>
                </a:solidFill>
                <a:latin typeface="Times New Roman" pitchFamily="18" charset="0"/>
                <a:ea typeface="DFKai-SB" pitchFamily="65" charset="-120"/>
                <a:cs typeface="Times New Roman" pitchFamily="18" charset="0"/>
              </a:rPr>
              <a:t>(+) - power from batteries</a:t>
            </a:r>
          </a:p>
          <a:p>
            <a:pPr marL="342900" lvl="0" indent="-342900">
              <a:spcBef>
                <a:spcPct val="20000"/>
              </a:spcBef>
            </a:pPr>
            <a:r>
              <a:rPr lang="en-US" altLang="zh-TW" sz="1600" dirty="0" smtClean="0">
                <a:solidFill>
                  <a:prstClr val="black"/>
                </a:solidFill>
                <a:latin typeface="Times New Roman" pitchFamily="18" charset="0"/>
                <a:ea typeface="DFKai-SB" pitchFamily="65" charset="-120"/>
                <a:cs typeface="Times New Roman" pitchFamily="18" charset="0"/>
              </a:rPr>
              <a:t>INP - circuit input</a:t>
            </a:r>
          </a:p>
          <a:p>
            <a:pPr marL="342900" lvl="0" indent="-342900">
              <a:spcBef>
                <a:spcPct val="20000"/>
              </a:spcBef>
            </a:pPr>
            <a:r>
              <a:rPr lang="en-US" altLang="zh-TW" sz="1600" dirty="0" smtClean="0">
                <a:solidFill>
                  <a:prstClr val="black"/>
                </a:solidFill>
                <a:latin typeface="Times New Roman" pitchFamily="18" charset="0"/>
                <a:ea typeface="DFKai-SB" pitchFamily="65" charset="-120"/>
                <a:cs typeface="Times New Roman" pitchFamily="18" charset="0"/>
              </a:rPr>
              <a:t>FB - feedback connection</a:t>
            </a:r>
          </a:p>
          <a:p>
            <a:pPr marL="342900" lvl="0" indent="-342900">
              <a:spcBef>
                <a:spcPct val="20000"/>
              </a:spcBef>
            </a:pPr>
            <a:r>
              <a:rPr lang="en-US" altLang="zh-TW" sz="1600" dirty="0" smtClean="0">
                <a:solidFill>
                  <a:prstClr val="black"/>
                </a:solidFill>
                <a:latin typeface="Times New Roman" pitchFamily="18" charset="0"/>
                <a:ea typeface="DFKai-SB" pitchFamily="65" charset="-120"/>
                <a:cs typeface="Times New Roman" pitchFamily="18" charset="0"/>
              </a:rPr>
              <a:t>(–) - power return to batteries</a:t>
            </a:r>
          </a:p>
          <a:p>
            <a:pPr marL="342900" lvl="0" indent="-342900">
              <a:spcBef>
                <a:spcPct val="20000"/>
              </a:spcBef>
            </a:pPr>
            <a:r>
              <a:rPr lang="en-US" altLang="zh-TW" sz="1600" dirty="0" smtClean="0">
                <a:solidFill>
                  <a:prstClr val="black"/>
                </a:solidFill>
                <a:latin typeface="Times New Roman" pitchFamily="18" charset="0"/>
                <a:ea typeface="DFKai-SB" pitchFamily="65" charset="-120"/>
                <a:cs typeface="Times New Roman" pitchFamily="18" charset="0"/>
              </a:rPr>
              <a:t>IN - audio input jack</a:t>
            </a:r>
          </a:p>
          <a:p>
            <a:pPr marL="342900" lvl="0" indent="-342900">
              <a:spcBef>
                <a:spcPct val="20000"/>
              </a:spcBef>
            </a:pPr>
            <a:r>
              <a:rPr lang="en-US" altLang="zh-TW" sz="1600" dirty="0" smtClean="0">
                <a:solidFill>
                  <a:prstClr val="black"/>
                </a:solidFill>
                <a:latin typeface="Times New Roman" pitchFamily="18" charset="0"/>
                <a:ea typeface="DFKai-SB" pitchFamily="65" charset="-120"/>
                <a:cs typeface="Times New Roman" pitchFamily="18" charset="0"/>
              </a:rPr>
              <a:t>OUT - audio output jack</a:t>
            </a:r>
          </a:p>
        </p:txBody>
      </p:sp>
      <p:sp>
        <p:nvSpPr>
          <p:cNvPr id="9" name="矩形 8"/>
          <p:cNvSpPr/>
          <p:nvPr/>
        </p:nvSpPr>
        <p:spPr>
          <a:xfrm>
            <a:off x="5286380" y="5715016"/>
            <a:ext cx="3357586" cy="794064"/>
          </a:xfrm>
          <a:prstGeom prst="rect">
            <a:avLst/>
          </a:prstGeom>
        </p:spPr>
        <p:txBody>
          <a:bodyPr wrap="square">
            <a:spAutoFit/>
          </a:bodyPr>
          <a:lstStyle/>
          <a:p>
            <a:pPr marL="342900" lvl="0" indent="-342900" algn="ctr">
              <a:spcBef>
                <a:spcPct val="20000"/>
              </a:spcBef>
            </a:pPr>
            <a:r>
              <a:rPr lang="en-US" altLang="zh-TW" sz="2400" b="1" u="sng" dirty="0" smtClean="0">
                <a:solidFill>
                  <a:srgbClr val="0000CC"/>
                </a:solidFill>
                <a:latin typeface="Times New Roman" pitchFamily="18" charset="0"/>
                <a:ea typeface="DFKai-SB" pitchFamily="65" charset="-120"/>
                <a:cs typeface="Times New Roman" pitchFamily="18" charset="0"/>
              </a:rPr>
              <a:t>U22 </a:t>
            </a:r>
            <a:r>
              <a:rPr lang="zh-TW" altLang="en-US" sz="2400" b="1" u="sng" dirty="0" smtClean="0">
                <a:solidFill>
                  <a:srgbClr val="0000CC"/>
                </a:solidFill>
                <a:latin typeface="Times New Roman" pitchFamily="18" charset="0"/>
                <a:ea typeface="DFKai-SB" pitchFamily="65" charset="-120"/>
                <a:cs typeface="Times New Roman" pitchFamily="18" charset="0"/>
              </a:rPr>
              <a:t>模組內部電路圖</a:t>
            </a:r>
            <a:endParaRPr lang="en-US" altLang="zh-TW" sz="2400" b="1" u="sng" dirty="0" smtClean="0">
              <a:solidFill>
                <a:srgbClr val="0000CC"/>
              </a:solidFill>
              <a:latin typeface="Times New Roman" pitchFamily="18" charset="0"/>
              <a:ea typeface="DFKai-SB" pitchFamily="65" charset="-120"/>
              <a:cs typeface="Times New Roman" pitchFamily="18" charset="0"/>
            </a:endParaRPr>
          </a:p>
          <a:p>
            <a:pPr marL="342900" lvl="0" indent="-342900" algn="ctr">
              <a:spcBef>
                <a:spcPct val="20000"/>
              </a:spcBef>
            </a:pPr>
            <a:r>
              <a:rPr lang="zh-TW" altLang="en-US" dirty="0" smtClean="0">
                <a:latin typeface="Times New Roman" pitchFamily="18" charset="0"/>
                <a:ea typeface="DFKai-SB" pitchFamily="65" charset="-120"/>
                <a:cs typeface="Times New Roman" pitchFamily="18" charset="0"/>
              </a:rPr>
              <a:t>僅</a:t>
            </a:r>
            <a:r>
              <a:rPr lang="en-US" altLang="zh-TW" dirty="0" smtClean="0">
                <a:latin typeface="Times New Roman" pitchFamily="18" charset="0"/>
                <a:ea typeface="DFKai-SB" pitchFamily="65" charset="-120"/>
                <a:cs typeface="Times New Roman" pitchFamily="18" charset="0"/>
              </a:rPr>
              <a:t>SCL-175</a:t>
            </a:r>
            <a:r>
              <a:rPr lang="zh-TW" altLang="en-US" dirty="0" smtClean="0">
                <a:latin typeface="Times New Roman" pitchFamily="18" charset="0"/>
                <a:ea typeface="DFKai-SB" pitchFamily="65" charset="-120"/>
                <a:cs typeface="Times New Roman" pitchFamily="18" charset="0"/>
              </a:rPr>
              <a:t>套件內含有此組件</a:t>
            </a:r>
            <a:endParaRPr lang="en-US" altLang="zh-TW" b="1" u="sng" dirty="0" smtClean="0">
              <a:solidFill>
                <a:srgbClr val="0000CC"/>
              </a:solidFill>
              <a:latin typeface="Times New Roman" pitchFamily="18" charset="0"/>
              <a:ea typeface="DFKai-SB" pitchFamily="65" charset="-12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9592" y="116632"/>
            <a:ext cx="7360786" cy="792088"/>
          </a:xfrm>
        </p:spPr>
        <p:txBody>
          <a:bodyPr vert="horz" lIns="91440" tIns="45720" rIns="91440" bIns="45720" rtlCol="0" anchor="ctr">
            <a:normAutofit/>
          </a:bodyPr>
          <a:lstStyle/>
          <a:p>
            <a:r>
              <a:rPr lang="en-US" altLang="zh-TW" sz="4000"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SC-175</a:t>
            </a:r>
            <a:r>
              <a:rPr lang="zh-TW" altLang="en-US" sz="4000" b="1" dirty="0" smtClean="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英文實驗教材 </a:t>
            </a:r>
            <a:endParaRPr lang="zh-TW" altLang="en-US" sz="4000" b="1" dirty="0">
              <a:solidFill>
                <a:srgbClr val="0000CC"/>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矩形 3"/>
          <p:cNvSpPr/>
          <p:nvPr/>
        </p:nvSpPr>
        <p:spPr>
          <a:xfrm>
            <a:off x="1187624" y="836712"/>
            <a:ext cx="6840760" cy="369332"/>
          </a:xfrm>
          <a:prstGeom prst="rect">
            <a:avLst/>
          </a:prstGeom>
        </p:spPr>
        <p:txBody>
          <a:bodyPr wrap="square">
            <a:spAutoFit/>
          </a:bodyPr>
          <a:lstStyle/>
          <a:p>
            <a:pPr algn="ctr"/>
            <a:r>
              <a:rPr lang="en-US" altLang="zh-TW" dirty="0" smtClean="0">
                <a:hlinkClick r:id="rId2"/>
              </a:rPr>
              <a:t>http://www.elenco.com</a:t>
            </a:r>
            <a:endParaRPr lang="zh-TW" altLang="en-US" dirty="0"/>
          </a:p>
        </p:txBody>
      </p:sp>
      <p:pic>
        <p:nvPicPr>
          <p:cNvPr id="5"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15616" y="1206044"/>
            <a:ext cx="6984776" cy="53983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0928261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lum bright="-20000" contrast="40000"/>
          </a:blip>
          <a:srcRect/>
          <a:stretch>
            <a:fillRect/>
          </a:stretch>
        </p:blipFill>
        <p:spPr bwMode="auto">
          <a:xfrm>
            <a:off x="357158" y="2285992"/>
            <a:ext cx="7429552" cy="4500594"/>
          </a:xfrm>
          <a:prstGeom prst="rect">
            <a:avLst/>
          </a:prstGeom>
          <a:noFill/>
          <a:ln w="9525">
            <a:noFill/>
            <a:miter lim="800000"/>
            <a:headEnd/>
            <a:tailEnd/>
          </a:ln>
          <a:effectLst/>
        </p:spPr>
      </p:pic>
      <p:sp>
        <p:nvSpPr>
          <p:cNvPr id="2" name="標題 1"/>
          <p:cNvSpPr>
            <a:spLocks noGrp="1"/>
          </p:cNvSpPr>
          <p:nvPr>
            <p:ph type="title"/>
          </p:nvPr>
        </p:nvSpPr>
        <p:spPr>
          <a:xfrm>
            <a:off x="1285852" y="142852"/>
            <a:ext cx="4000528" cy="654032"/>
          </a:xfrm>
        </p:spPr>
        <p:txBody>
          <a:bodyPr/>
          <a:lstStyle/>
          <a:p>
            <a:r>
              <a:rPr lang="zh-TW" altLang="en-US" dirty="0" smtClean="0"/>
              <a:t>閃頻</a:t>
            </a:r>
            <a:r>
              <a:rPr lang="en-US" altLang="zh-TW" dirty="0" smtClean="0"/>
              <a:t>IC (Strobe IC)</a:t>
            </a:r>
            <a:endParaRPr lang="zh-TW" altLang="en-US" dirty="0"/>
          </a:p>
        </p:txBody>
      </p:sp>
      <p:sp>
        <p:nvSpPr>
          <p:cNvPr id="3" name="內容版面配置區 2"/>
          <p:cNvSpPr>
            <a:spLocks noGrp="1"/>
          </p:cNvSpPr>
          <p:nvPr>
            <p:ph idx="1"/>
          </p:nvPr>
        </p:nvSpPr>
        <p:spPr>
          <a:xfrm>
            <a:off x="355533" y="928670"/>
            <a:ext cx="4787971" cy="1285884"/>
          </a:xfrm>
        </p:spPr>
        <p:txBody>
          <a:bodyPr>
            <a:normAutofit lnSpcReduction="10000"/>
          </a:bodyPr>
          <a:lstStyle/>
          <a:p>
            <a:pPr marL="0" indent="0">
              <a:lnSpc>
                <a:spcPct val="110000"/>
              </a:lnSpc>
              <a:spcBef>
                <a:spcPts val="1200"/>
              </a:spcBef>
              <a:buNone/>
            </a:pPr>
            <a:r>
              <a:rPr lang="zh-TW" altLang="en-US" sz="2400" dirty="0" smtClean="0"/>
              <a:t>僅</a:t>
            </a:r>
            <a:r>
              <a:rPr lang="en-US" altLang="zh-TW" sz="2400" dirty="0" smtClean="0"/>
              <a:t>Snap circuit SLC-175 </a:t>
            </a:r>
            <a:r>
              <a:rPr lang="zh-TW" altLang="en-US" sz="2400" dirty="0" smtClean="0"/>
              <a:t>套件內含有此組件，主要用以製造</a:t>
            </a:r>
            <a:r>
              <a:rPr lang="en-US" altLang="zh-TW" sz="2400" dirty="0" smtClean="0"/>
              <a:t>LED</a:t>
            </a:r>
            <a:r>
              <a:rPr lang="zh-TW" altLang="en-US" sz="2400" dirty="0" smtClean="0"/>
              <a:t>光源閃爍所需的閃頻電路。</a:t>
            </a:r>
            <a:endParaRPr lang="zh-TW" altLang="en-US" sz="2400" dirty="0"/>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15008" y="124021"/>
            <a:ext cx="2714612" cy="1590467"/>
          </a:xfrm>
          <a:prstGeom prst="rect">
            <a:avLst/>
          </a:prstGeom>
          <a:noFill/>
          <a:ln>
            <a:solidFill>
              <a:schemeClr val="accent6">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文字方塊 6"/>
          <p:cNvSpPr txBox="1"/>
          <p:nvPr/>
        </p:nvSpPr>
        <p:spPr>
          <a:xfrm>
            <a:off x="5214942" y="1835056"/>
            <a:ext cx="3643338" cy="2215991"/>
          </a:xfrm>
          <a:prstGeom prst="rect">
            <a:avLst/>
          </a:prstGeom>
          <a:noFill/>
          <a:ln>
            <a:solidFill>
              <a:schemeClr val="accent1"/>
            </a:solidFill>
          </a:ln>
        </p:spPr>
        <p:txBody>
          <a:bodyPr wrap="square" lIns="36000" rIns="36000" rtlCol="0">
            <a:spAutoFit/>
          </a:bodyPr>
          <a:lstStyle/>
          <a:p>
            <a:pPr marL="92075"/>
            <a:r>
              <a:rPr lang="en-US" altLang="zh-TW" sz="2300" b="1" dirty="0">
                <a:latin typeface="Times New Roman" panose="02020603050405020304" pitchFamily="18" charset="0"/>
                <a:cs typeface="Times New Roman" panose="02020603050405020304" pitchFamily="18" charset="0"/>
              </a:rPr>
              <a:t>Connections:</a:t>
            </a:r>
          </a:p>
          <a:p>
            <a:pPr marL="92075"/>
            <a:r>
              <a:rPr lang="en-US" altLang="zh-TW" sz="2300" dirty="0">
                <a:latin typeface="Times New Roman" panose="02020603050405020304" pitchFamily="18" charset="0"/>
                <a:cs typeface="Times New Roman" panose="02020603050405020304" pitchFamily="18" charset="0"/>
              </a:rPr>
              <a:t>(+) - power from batteries</a:t>
            </a:r>
          </a:p>
          <a:p>
            <a:pPr marL="92075"/>
            <a:r>
              <a:rPr lang="en-US" altLang="zh-TW" sz="2300" dirty="0">
                <a:latin typeface="Times New Roman" panose="02020603050405020304" pitchFamily="18" charset="0"/>
                <a:cs typeface="Times New Roman" panose="02020603050405020304" pitchFamily="18" charset="0"/>
              </a:rPr>
              <a:t>(–) - power return to batteries</a:t>
            </a:r>
          </a:p>
          <a:p>
            <a:pPr marL="92075"/>
            <a:r>
              <a:rPr lang="en-US" altLang="zh-TW" sz="2300" dirty="0">
                <a:latin typeface="Times New Roman" panose="02020603050405020304" pitchFamily="18" charset="0"/>
                <a:cs typeface="Times New Roman" panose="02020603050405020304" pitchFamily="18" charset="0"/>
              </a:rPr>
              <a:t>OUT - output connection</a:t>
            </a:r>
          </a:p>
          <a:p>
            <a:pPr marL="92075"/>
            <a:r>
              <a:rPr lang="en-US" altLang="zh-TW" sz="2300" dirty="0">
                <a:latin typeface="Times New Roman" panose="02020603050405020304" pitchFamily="18" charset="0"/>
                <a:cs typeface="Times New Roman" panose="02020603050405020304" pitchFamily="18" charset="0"/>
              </a:rPr>
              <a:t>CTL - strobe speed control</a:t>
            </a:r>
          </a:p>
          <a:p>
            <a:pPr marL="92075"/>
            <a:r>
              <a:rPr lang="en-US" altLang="zh-TW" sz="2300" dirty="0">
                <a:latin typeface="Times New Roman" panose="02020603050405020304" pitchFamily="18" charset="0"/>
                <a:cs typeface="Times New Roman" panose="02020603050405020304" pitchFamily="18" charset="0"/>
              </a:rPr>
              <a:t>NC - not </a:t>
            </a:r>
            <a:r>
              <a:rPr lang="en-US" altLang="zh-TW" sz="2300" dirty="0" smtClean="0">
                <a:latin typeface="Times New Roman" panose="02020603050405020304" pitchFamily="18" charset="0"/>
                <a:cs typeface="Times New Roman" panose="02020603050405020304" pitchFamily="18" charset="0"/>
              </a:rPr>
              <a:t>used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31640" y="260648"/>
            <a:ext cx="7269419" cy="34563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xfrm>
            <a:off x="114813" y="1484784"/>
            <a:ext cx="1408732" cy="994122"/>
          </a:xfrm>
        </p:spPr>
        <p:txBody>
          <a:bodyPr>
            <a:normAutofit fontScale="90000"/>
          </a:bodyPr>
          <a:lstStyle/>
          <a:p>
            <a:r>
              <a:rPr lang="zh-TW" altLang="en-US" b="1" dirty="0" smtClean="0">
                <a:solidFill>
                  <a:srgbClr val="0000CC"/>
                </a:solidFill>
                <a:latin typeface="標楷體" panose="03000509000000000000" pitchFamily="65" charset="-120"/>
                <a:ea typeface="標楷體" panose="03000509000000000000" pitchFamily="65" charset="-120"/>
              </a:rPr>
              <a:t>操作</a:t>
            </a:r>
            <a:r>
              <a:rPr lang="en-US" altLang="zh-TW" b="1" dirty="0" smtClean="0">
                <a:solidFill>
                  <a:srgbClr val="0000CC"/>
                </a:solidFill>
                <a:latin typeface="標楷體" panose="03000509000000000000" pitchFamily="65" charset="-120"/>
                <a:ea typeface="標楷體" panose="03000509000000000000" pitchFamily="65" charset="-120"/>
              </a:rPr>
              <a:t/>
            </a:r>
            <a:br>
              <a:rPr lang="en-US" altLang="zh-TW" b="1" dirty="0" smtClean="0">
                <a:solidFill>
                  <a:srgbClr val="0000CC"/>
                </a:solidFill>
                <a:latin typeface="標楷體" panose="03000509000000000000" pitchFamily="65" charset="-120"/>
                <a:ea typeface="標楷體" panose="03000509000000000000" pitchFamily="65" charset="-120"/>
              </a:rPr>
            </a:br>
            <a:r>
              <a:rPr lang="zh-TW" altLang="en-US" b="1" dirty="0" smtClean="0">
                <a:solidFill>
                  <a:srgbClr val="0000CC"/>
                </a:solidFill>
                <a:latin typeface="標楷體" panose="03000509000000000000" pitchFamily="65" charset="-120"/>
                <a:ea typeface="標楷體" panose="03000509000000000000" pitchFamily="65" charset="-120"/>
              </a:rPr>
              <a:t>說明</a:t>
            </a:r>
            <a:endParaRPr lang="zh-TW" altLang="en-US" b="1" dirty="0">
              <a:solidFill>
                <a:srgbClr val="0000CC"/>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644008" y="3933056"/>
            <a:ext cx="4536504" cy="2784480"/>
          </a:xfrm>
        </p:spPr>
        <p:txBody>
          <a:bodyPr>
            <a:noAutofit/>
          </a:bodyPr>
          <a:lstStyle/>
          <a:p>
            <a:pPr marL="0" indent="0">
              <a:buNone/>
            </a:pP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B. </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黑色數字</a:t>
            </a: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1, </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2, </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：代表層別</a:t>
            </a: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a:t>
            </a:r>
          </a:p>
          <a:p>
            <a:pPr marL="400050" lvl="1" indent="0">
              <a:buNone/>
            </a:pP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1 </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為平面結構第一層</a:t>
            </a:r>
            <a:endPar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endParaRPr>
          </a:p>
          <a:p>
            <a:pPr marL="400050" lvl="1" indent="0">
              <a:buNone/>
            </a:pP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2 </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為平面結構第二層</a:t>
            </a:r>
            <a:endPar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endParaRPr>
          </a:p>
          <a:p>
            <a:pPr marL="400050" lvl="1" indent="0">
              <a:buNone/>
            </a:pPr>
            <a:r>
              <a:rPr lang="en-US" altLang="zh-TW" sz="2600" b="1"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b="1"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建議先將第一層結構的元件安裝於板子上後</a:t>
            </a:r>
            <a:r>
              <a:rPr lang="zh-TW" altLang="en-US" sz="2600" b="1" dirty="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b="1"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再進行第二層結構的建置。</a:t>
            </a:r>
            <a:r>
              <a:rPr lang="en-US" altLang="zh-TW" sz="2600" b="1" dirty="0" smtClean="0">
                <a:solidFill>
                  <a:srgbClr val="0000CC"/>
                </a:solidFill>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4" name="矩形 3"/>
          <p:cNvSpPr/>
          <p:nvPr/>
        </p:nvSpPr>
        <p:spPr>
          <a:xfrm>
            <a:off x="157188" y="3933056"/>
            <a:ext cx="4572000" cy="2492990"/>
          </a:xfrm>
          <a:prstGeom prst="rect">
            <a:avLst/>
          </a:prstGeom>
        </p:spPr>
        <p:txBody>
          <a:bodyPr>
            <a:spAutoFit/>
          </a:bodyPr>
          <a:lstStyle/>
          <a:p>
            <a:r>
              <a:rPr lang="en-US" altLang="zh-TW" sz="26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 </a:t>
            </a:r>
            <a:r>
              <a:rPr lang="zh-TW" altLang="en-US" sz="26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白色</a:t>
            </a:r>
            <a:r>
              <a:rPr lang="zh-TW" altLang="en-US" sz="2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數字 </a:t>
            </a:r>
            <a:r>
              <a:rPr lang="en-US" altLang="zh-TW" sz="2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6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a:t>
            </a:r>
          </a:p>
          <a:p>
            <a:pPr marL="182563" indent="-182563"/>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 表</a:t>
            </a:r>
            <a:r>
              <a:rPr lang="en-US" altLang="zh-TW" sz="2600" b="1" dirty="0">
                <a:latin typeface="Times New Roman" panose="02020603050405020304" pitchFamily="18" charset="0"/>
                <a:ea typeface="標楷體" panose="03000509000000000000" pitchFamily="65" charset="-120"/>
                <a:cs typeface="Times New Roman" panose="02020603050405020304" pitchFamily="18" charset="0"/>
              </a:rPr>
              <a:t>snap </a:t>
            </a: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wire</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 上的鈕釦數</a:t>
            </a:r>
            <a:endParaRPr lang="en-US" altLang="zh-TW" sz="2600" b="1" dirty="0">
              <a:latin typeface="Times New Roman" panose="02020603050405020304" pitchFamily="18" charset="0"/>
              <a:ea typeface="標楷體" panose="03000509000000000000" pitchFamily="65" charset="-120"/>
              <a:cs typeface="Times New Roman" panose="02020603050405020304" pitchFamily="18" charset="0"/>
            </a:endParaRPr>
          </a:p>
          <a:p>
            <a:pPr marL="622300" lvl="1" indent="-355600">
              <a:buFont typeface="Wingdings" pitchFamily="2" charset="2"/>
              <a:buAutoNum type="circleNumWdWhitePlain"/>
            </a:pPr>
            <a:r>
              <a:rPr lang="en-US" altLang="zh-TW" sz="2600" b="1" dirty="0">
                <a:latin typeface="Times New Roman" panose="02020603050405020304" pitchFamily="18" charset="0"/>
                <a:ea typeface="標楷體" panose="03000509000000000000" pitchFamily="65" charset="-120"/>
                <a:cs typeface="Times New Roman" panose="02020603050405020304" pitchFamily="18" charset="0"/>
              </a:rPr>
              <a:t>2 </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為有 </a:t>
            </a:r>
            <a:r>
              <a:rPr lang="en-US" altLang="zh-TW" sz="2600" b="1" dirty="0">
                <a:latin typeface="Times New Roman" panose="02020603050405020304" pitchFamily="18" charset="0"/>
                <a:ea typeface="標楷體" panose="03000509000000000000" pitchFamily="65" charset="-120"/>
                <a:cs typeface="Times New Roman" panose="02020603050405020304" pitchFamily="18" charset="0"/>
              </a:rPr>
              <a:t>2 </a:t>
            </a:r>
            <a:r>
              <a:rPr lang="zh-TW" altLang="en-US" sz="2600" b="1" dirty="0">
                <a:latin typeface="Times New Roman" panose="02020603050405020304" pitchFamily="18" charset="0"/>
                <a:ea typeface="標楷體" panose="03000509000000000000" pitchFamily="65" charset="-120"/>
                <a:cs typeface="Times New Roman" panose="02020603050405020304" pitchFamily="18" charset="0"/>
              </a:rPr>
              <a:t>鈕釦</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點的藍色連接導線</a:t>
            </a:r>
            <a:endPar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endParaRPr>
          </a:p>
          <a:p>
            <a:pPr marL="622300" lvl="1" indent="-355600">
              <a:buFont typeface="Wingdings" pitchFamily="2" charset="2"/>
              <a:buAutoNum type="circleNumWdWhitePlain"/>
            </a:pP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3 </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為有</a:t>
            </a: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600" b="1" dirty="0" smtClean="0">
                <a:latin typeface="Times New Roman" panose="02020603050405020304" pitchFamily="18" charset="0"/>
                <a:ea typeface="標楷體" panose="03000509000000000000" pitchFamily="65" charset="-120"/>
                <a:cs typeface="Times New Roman" panose="02020603050405020304" pitchFamily="18" charset="0"/>
              </a:rPr>
              <a:t>個鈕釦點的連接導線</a:t>
            </a:r>
            <a:endParaRPr lang="zh-TW" altLang="en-US" sz="26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 xmlns:p14="http://schemas.microsoft.com/office/powerpoint/2010/main" val="32156218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174074" y="2557353"/>
            <a:ext cx="4846198" cy="1015663"/>
          </a:xfrm>
          <a:prstGeom prst="rect">
            <a:avLst/>
          </a:prstGeom>
          <a:noFill/>
        </p:spPr>
        <p:txBody>
          <a:bodyPr wrap="none" rtlCol="0">
            <a:spAutoFit/>
          </a:bodyPr>
          <a:lstStyle/>
          <a:p>
            <a:r>
              <a:rPr lang="en-US" altLang="zh-TW" sz="6000" b="1" i="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zh-TW" altLang="en-US" sz="6000" b="1" i="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TW" sz="6000" b="1" i="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a:t>
            </a:r>
            <a:r>
              <a:rPr lang="zh-TW" altLang="en-US" sz="6000" b="1" i="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TW" sz="6000" b="1" i="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END</a:t>
            </a:r>
            <a:r>
              <a:rPr lang="zh-TW" altLang="en-US" sz="6000" b="1" i="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TW" sz="6000" b="1" i="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zh-TW" altLang="en-US" sz="6000" b="1"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8413649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116632"/>
            <a:ext cx="8748464" cy="634082"/>
          </a:xfrm>
        </p:spPr>
        <p:txBody>
          <a:bodyPr>
            <a:normAutofit fontScale="90000"/>
          </a:bodyPr>
          <a:lstStyle/>
          <a:p>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零件收存配置圖 </a:t>
            </a: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
            </a:r>
            <a:b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br>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SC-175 Snap Circuits® Block Layout</a:t>
            </a:r>
            <a:endParaRPr lang="zh-TW" altLang="en-US" sz="3200" b="1" dirty="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85720" y="857231"/>
            <a:ext cx="8501122" cy="59763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5457336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rot="16200000">
            <a:off x="1835088" y="65675"/>
            <a:ext cx="5402389" cy="77867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標題 1"/>
          <p:cNvSpPr txBox="1">
            <a:spLocks/>
          </p:cNvSpPr>
          <p:nvPr/>
        </p:nvSpPr>
        <p:spPr>
          <a:xfrm>
            <a:off x="107504" y="116632"/>
            <a:ext cx="8748464" cy="63408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40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配件圖 </a:t>
            </a:r>
            <a:r>
              <a:rPr lang="en-US" altLang="zh-TW" sz="2900" b="1" dirty="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
            </a:r>
            <a:br>
              <a:rPr lang="en-US" altLang="zh-TW" sz="2900" b="1" dirty="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br>
            <a:r>
              <a:rPr lang="en-US" altLang="zh-TW" sz="2900" b="1" dirty="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SC-175 Snap Circuits® </a:t>
            </a:r>
            <a:r>
              <a:rPr lang="en-US" altLang="zh-TW" sz="29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Color Discs</a:t>
            </a:r>
            <a:endParaRPr lang="zh-TW" altLang="en-US" sz="2900" b="1" dirty="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p:txBody>
      </p:sp>
    </p:spTree>
    <p:extLst>
      <p:ext uri="{BB962C8B-B14F-4D97-AF65-F5344CB8AC3E}">
        <p14:creationId xmlns="" xmlns:p14="http://schemas.microsoft.com/office/powerpoint/2010/main" val="2803459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4282" y="214290"/>
            <a:ext cx="8720758" cy="669626"/>
          </a:xfrm>
        </p:spPr>
        <p:txBody>
          <a:bodyPr>
            <a:normAutofit/>
          </a:bodyPr>
          <a:lstStyle/>
          <a:p>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SC-175</a:t>
            </a: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 電子元件清單：</a:t>
            </a:r>
            <a:r>
              <a:rPr lang="zh-TW" altLang="en-US" sz="3200" b="1" dirty="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元件</a:t>
            </a: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符號＆零件編號</a:t>
            </a:r>
            <a:endParaRPr lang="zh-TW" altLang="en-US" sz="3200" dirty="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p:txBody>
      </p:sp>
      <p:pic>
        <p:nvPicPr>
          <p:cNvPr id="3074" name="Picture 2"/>
          <p:cNvPicPr>
            <a:picLocks noChangeAspect="1" noChangeArrowheads="1"/>
          </p:cNvPicPr>
          <p:nvPr/>
        </p:nvPicPr>
        <p:blipFill rotWithShape="1">
          <a:blip r:embed="rId2">
            <a:lum bright="-10000" contrast="30000"/>
            <a:extLst>
              <a:ext uri="{28A0092B-C50C-407E-A947-70E740481C1C}">
                <a14:useLocalDpi xmlns="" xmlns:a14="http://schemas.microsoft.com/office/drawing/2010/main" val="0"/>
              </a:ext>
            </a:extLst>
          </a:blip>
          <a:srcRect t="6967" b="-806"/>
          <a:stretch/>
        </p:blipFill>
        <p:spPr bwMode="auto">
          <a:xfrm>
            <a:off x="255736" y="785794"/>
            <a:ext cx="8745420" cy="60722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06842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4805"/>
          <a:stretch/>
        </p:blipFill>
        <p:spPr bwMode="auto">
          <a:xfrm>
            <a:off x="395536" y="1052736"/>
            <a:ext cx="8440402" cy="566707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標題 1"/>
          <p:cNvSpPr txBox="1">
            <a:spLocks/>
          </p:cNvSpPr>
          <p:nvPr/>
        </p:nvSpPr>
        <p:spPr>
          <a:xfrm>
            <a:off x="187247" y="404664"/>
            <a:ext cx="8720758" cy="66962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2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SC-175</a:t>
            </a:r>
            <a:r>
              <a:rPr lang="zh-TW" altLang="en-US" sz="3200" b="1" dirty="0" smtClean="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 電子元件清單：元件符號＆零件編號</a:t>
            </a:r>
            <a:endParaRPr lang="zh-TW" altLang="en-US" sz="3200" dirty="0">
              <a:solidFill>
                <a:srgbClr val="0000CC"/>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endParaRPr>
          </a:p>
        </p:txBody>
      </p:sp>
    </p:spTree>
    <p:extLst>
      <p:ext uri="{BB962C8B-B14F-4D97-AF65-F5344CB8AC3E}">
        <p14:creationId xmlns="" xmlns:p14="http://schemas.microsoft.com/office/powerpoint/2010/main" val="2757924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高壓電警示符號-2.png"/>
          <p:cNvPicPr>
            <a:picLocks noChangeAspect="1"/>
          </p:cNvPicPr>
          <p:nvPr/>
        </p:nvPicPr>
        <p:blipFill>
          <a:blip r:embed="rId2"/>
          <a:stretch>
            <a:fillRect/>
          </a:stretch>
        </p:blipFill>
        <p:spPr>
          <a:xfrm>
            <a:off x="7072330" y="4572008"/>
            <a:ext cx="1504950" cy="1352550"/>
          </a:xfrm>
          <a:prstGeom prst="rect">
            <a:avLst/>
          </a:prstGeom>
        </p:spPr>
      </p:pic>
      <p:sp>
        <p:nvSpPr>
          <p:cNvPr id="2" name="標題 1"/>
          <p:cNvSpPr>
            <a:spLocks noGrp="1"/>
          </p:cNvSpPr>
          <p:nvPr>
            <p:ph type="title"/>
          </p:nvPr>
        </p:nvSpPr>
        <p:spPr>
          <a:xfrm>
            <a:off x="2571736" y="0"/>
            <a:ext cx="4714908" cy="796908"/>
          </a:xfrm>
        </p:spPr>
        <p:txBody>
          <a:bodyPr>
            <a:normAutofit/>
          </a:bodyPr>
          <a:lstStyle/>
          <a:p>
            <a:r>
              <a:rPr lang="zh-TW" altLang="en-US" sz="4000" b="1" dirty="0" smtClean="0">
                <a:solidFill>
                  <a:srgbClr val="C00000"/>
                </a:solidFill>
              </a:rPr>
              <a:t>警告事項 </a:t>
            </a:r>
            <a:r>
              <a:rPr lang="en-US" altLang="zh-TW" sz="4000" b="1" dirty="0" smtClean="0">
                <a:solidFill>
                  <a:srgbClr val="C00000"/>
                </a:solidFill>
              </a:rPr>
              <a:t>Warning</a:t>
            </a:r>
            <a:endParaRPr lang="zh-TW" altLang="en-US" sz="4000" b="1" dirty="0">
              <a:solidFill>
                <a:srgbClr val="C00000"/>
              </a:solidFill>
            </a:endParaRPr>
          </a:p>
        </p:txBody>
      </p:sp>
      <p:sp>
        <p:nvSpPr>
          <p:cNvPr id="3" name="內容版面配置區 2"/>
          <p:cNvSpPr>
            <a:spLocks noGrp="1"/>
          </p:cNvSpPr>
          <p:nvPr>
            <p:ph idx="1"/>
          </p:nvPr>
        </p:nvSpPr>
        <p:spPr>
          <a:xfrm>
            <a:off x="214282" y="714356"/>
            <a:ext cx="8715436" cy="6143644"/>
          </a:xfrm>
        </p:spPr>
        <p:txBody>
          <a:bodyPr>
            <a:normAutofit fontScale="77500" lnSpcReduction="20000"/>
          </a:bodyPr>
          <a:lstStyle/>
          <a:p>
            <a:pPr marL="355600" indent="-355600">
              <a:lnSpc>
                <a:spcPct val="120000"/>
              </a:lnSpc>
              <a:buFont typeface="+mj-lt"/>
              <a:buAutoNum type="arabicPeriod"/>
            </a:pPr>
            <a:r>
              <a:rPr lang="en-US" altLang="zh-TW" b="1" dirty="0" smtClean="0">
                <a:solidFill>
                  <a:srgbClr val="C00000"/>
                </a:solidFill>
              </a:rPr>
              <a:t>WARNING for all projects with a symbol- Moving parts.</a:t>
            </a:r>
            <a:r>
              <a:rPr lang="en-US" altLang="zh-TW" dirty="0" smtClean="0"/>
              <a:t> </a:t>
            </a:r>
          </a:p>
          <a:p>
            <a:pPr marL="355600" indent="0">
              <a:lnSpc>
                <a:spcPct val="120000"/>
              </a:lnSpc>
              <a:buNone/>
            </a:pPr>
            <a:r>
              <a:rPr lang="en-US" altLang="zh-TW" dirty="0" smtClean="0"/>
              <a:t>(1) Do not touch the motor or fan during operation! (2) Do not lean over the motor. (3) Do not launch the fan at people, animals, or objects. (4) Eye protection is recommended.</a:t>
            </a:r>
          </a:p>
          <a:p>
            <a:pPr marL="1308100" indent="-952500">
              <a:lnSpc>
                <a:spcPct val="120000"/>
              </a:lnSpc>
              <a:buNone/>
            </a:pPr>
            <a:r>
              <a:rPr lang="zh-TW" altLang="en-US" b="1" dirty="0" smtClean="0">
                <a:solidFill>
                  <a:srgbClr val="C00000"/>
                </a:solidFill>
              </a:rPr>
              <a:t>警告：對於任何會移動或轉動之馬達和風扇元件</a:t>
            </a:r>
            <a:r>
              <a:rPr lang="en-US" altLang="zh-TW" b="1" dirty="0" smtClean="0">
                <a:solidFill>
                  <a:srgbClr val="C00000"/>
                </a:solidFill>
              </a:rPr>
              <a:t>(</a:t>
            </a:r>
            <a:r>
              <a:rPr lang="zh-TW" altLang="en-US" b="1" dirty="0" smtClean="0">
                <a:solidFill>
                  <a:srgbClr val="C00000"/>
                </a:solidFill>
              </a:rPr>
              <a:t>器件</a:t>
            </a:r>
            <a:r>
              <a:rPr lang="en-US" altLang="zh-TW" b="1" dirty="0" smtClean="0">
                <a:solidFill>
                  <a:srgbClr val="C00000"/>
                </a:solidFill>
              </a:rPr>
              <a:t>)</a:t>
            </a:r>
            <a:r>
              <a:rPr lang="zh-TW" altLang="en-US" b="1" dirty="0" smtClean="0">
                <a:solidFill>
                  <a:srgbClr val="C00000"/>
                </a:solidFill>
              </a:rPr>
              <a:t>的警告</a:t>
            </a:r>
            <a:endParaRPr lang="en-US" altLang="zh-TW" b="1" dirty="0" smtClean="0">
              <a:solidFill>
                <a:srgbClr val="C00000"/>
              </a:solidFill>
            </a:endParaRPr>
          </a:p>
          <a:p>
            <a:pPr marL="1968500" indent="-355600">
              <a:lnSpc>
                <a:spcPct val="120000"/>
              </a:lnSpc>
              <a:buAutoNum type="arabicParenBoth"/>
            </a:pPr>
            <a:r>
              <a:rPr lang="zh-TW" altLang="en-US" dirty="0" smtClean="0"/>
              <a:t>當在操作過程中，請切勿觸摸！</a:t>
            </a:r>
            <a:endParaRPr lang="en-US" altLang="zh-TW" dirty="0" smtClean="0"/>
          </a:p>
          <a:p>
            <a:pPr marL="1968500" indent="-355600">
              <a:lnSpc>
                <a:spcPct val="120000"/>
              </a:lnSpc>
              <a:buAutoNum type="arabicParenBoth"/>
            </a:pPr>
            <a:r>
              <a:rPr lang="zh-TW" altLang="en-US" dirty="0" smtClean="0"/>
              <a:t>請勿俯身於這些會轉動的元件上方。</a:t>
            </a:r>
            <a:endParaRPr lang="en-US" altLang="zh-TW" dirty="0" smtClean="0"/>
          </a:p>
          <a:p>
            <a:pPr marL="1968500" indent="-355600">
              <a:lnSpc>
                <a:spcPct val="120000"/>
              </a:lnSpc>
              <a:buAutoNum type="arabicParenBoth"/>
            </a:pPr>
            <a:r>
              <a:rPr lang="zh-TW" altLang="en-US" dirty="0" smtClean="0"/>
              <a:t>不要對著人，動物或物體發射風扇。</a:t>
            </a:r>
            <a:endParaRPr lang="en-US" altLang="zh-TW" dirty="0" smtClean="0"/>
          </a:p>
          <a:p>
            <a:pPr marL="1968500" indent="-355600">
              <a:lnSpc>
                <a:spcPct val="120000"/>
              </a:lnSpc>
              <a:buAutoNum type="arabicParenBoth"/>
            </a:pPr>
            <a:r>
              <a:rPr lang="zh-TW" altLang="en-US" dirty="0" smtClean="0"/>
              <a:t>強烈建議注意對眼睛的保護。</a:t>
            </a:r>
          </a:p>
          <a:p>
            <a:pPr marL="355600" indent="-355600">
              <a:lnSpc>
                <a:spcPct val="120000"/>
              </a:lnSpc>
              <a:spcBef>
                <a:spcPts val="600"/>
              </a:spcBef>
              <a:buNone/>
            </a:pPr>
            <a:r>
              <a:rPr lang="en-US" altLang="zh-TW" b="1" dirty="0" smtClean="0">
                <a:solidFill>
                  <a:srgbClr val="C00000"/>
                </a:solidFill>
              </a:rPr>
              <a:t>2.	WARNING: SHOCK HAZARD - Never connect Snap</a:t>
            </a:r>
            <a:r>
              <a:rPr lang="zh-TW" altLang="en-US" b="1" dirty="0" smtClean="0">
                <a:solidFill>
                  <a:srgbClr val="C00000"/>
                </a:solidFill>
              </a:rPr>
              <a:t> </a:t>
            </a:r>
            <a:r>
              <a:rPr lang="en-US" altLang="zh-TW" b="1" dirty="0" smtClean="0">
                <a:solidFill>
                  <a:srgbClr val="C00000"/>
                </a:solidFill>
              </a:rPr>
              <a:t>Circuits® to the electrical outlets in your home in any way!</a:t>
            </a:r>
          </a:p>
          <a:p>
            <a:pPr marL="355600" indent="0">
              <a:lnSpc>
                <a:spcPct val="120000"/>
              </a:lnSpc>
              <a:buNone/>
            </a:pPr>
            <a:r>
              <a:rPr lang="zh-TW" altLang="en-US" b="1" dirty="0" smtClean="0">
                <a:solidFill>
                  <a:srgbClr val="C00000"/>
                </a:solidFill>
              </a:rPr>
              <a:t>警告：電擊危險 </a:t>
            </a:r>
            <a:r>
              <a:rPr lang="en-US" altLang="zh-TW" dirty="0" smtClean="0"/>
              <a:t>–</a:t>
            </a:r>
            <a:r>
              <a:rPr lang="zh-TW" altLang="en-US" dirty="0" smtClean="0"/>
              <a:t>無論如何切勿將</a:t>
            </a:r>
            <a:r>
              <a:rPr lang="en-US" altLang="zh-TW" dirty="0" smtClean="0"/>
              <a:t>Snap Circuits®</a:t>
            </a:r>
          </a:p>
          <a:p>
            <a:pPr marL="355600" indent="0">
              <a:lnSpc>
                <a:spcPct val="120000"/>
              </a:lnSpc>
              <a:buNone/>
            </a:pPr>
            <a:r>
              <a:rPr lang="zh-TW" altLang="en-US" dirty="0" smtClean="0"/>
              <a:t>連接到市電的電源插座上。</a:t>
            </a:r>
            <a:endParaRPr lang="en-US" altLang="zh-TW" dirty="0" smtClean="0"/>
          </a:p>
          <a:p>
            <a:pPr marL="355600" indent="-355600">
              <a:lnSpc>
                <a:spcPct val="120000"/>
              </a:lnSpc>
              <a:spcBef>
                <a:spcPts val="1200"/>
              </a:spcBef>
              <a:buNone/>
            </a:pPr>
            <a:r>
              <a:rPr lang="en-US" altLang="zh-TW" b="1" dirty="0" smtClean="0">
                <a:solidFill>
                  <a:srgbClr val="C00000"/>
                </a:solidFill>
              </a:rPr>
              <a:t>3.	WARNING: CHOKING HAZARD - Small parts. Not for children under 3 years. </a:t>
            </a:r>
            <a:r>
              <a:rPr lang="zh-TW" altLang="en-US" b="1" dirty="0" smtClean="0">
                <a:solidFill>
                  <a:srgbClr val="C00000"/>
                </a:solidFill>
              </a:rPr>
              <a:t>警告：窒息危險 </a:t>
            </a:r>
            <a:r>
              <a:rPr lang="en-US" altLang="zh-TW" dirty="0" smtClean="0"/>
              <a:t>–</a:t>
            </a:r>
            <a:r>
              <a:rPr lang="zh-TW" altLang="en-US" dirty="0" smtClean="0"/>
              <a:t>留心小於</a:t>
            </a:r>
            <a:r>
              <a:rPr lang="en-US" altLang="zh-TW" dirty="0" smtClean="0"/>
              <a:t>3</a:t>
            </a:r>
            <a:r>
              <a:rPr lang="zh-TW" altLang="en-US" dirty="0" smtClean="0"/>
              <a:t>歲以下的兒童吞食元件。</a:t>
            </a:r>
            <a:endParaRPr lang="zh-TW" altLang="en-US" dirty="0"/>
          </a:p>
        </p:txBody>
      </p:sp>
      <p:pic>
        <p:nvPicPr>
          <p:cNvPr id="4" name="圖片 3" descr="注意符號.png"/>
          <p:cNvPicPr>
            <a:picLocks noChangeAspect="1"/>
          </p:cNvPicPr>
          <p:nvPr/>
        </p:nvPicPr>
        <p:blipFill>
          <a:blip r:embed="rId3"/>
          <a:stretch>
            <a:fillRect/>
          </a:stretch>
        </p:blipFill>
        <p:spPr>
          <a:xfrm>
            <a:off x="428596" y="2643182"/>
            <a:ext cx="1357322" cy="135732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57290" y="60324"/>
            <a:ext cx="7215238" cy="725470"/>
          </a:xfrm>
        </p:spPr>
        <p:txBody>
          <a:bodyPr>
            <a:normAutofit fontScale="90000"/>
          </a:bodyPr>
          <a:lstStyle/>
          <a:p>
            <a:r>
              <a:rPr lang="zh-TW" altLang="en-US" dirty="0" smtClean="0"/>
              <a:t>基本故障排除</a:t>
            </a:r>
            <a:r>
              <a:rPr lang="en-US" altLang="zh-TW" dirty="0" smtClean="0"/>
              <a:t>(Basic Troubleshooting)-1</a:t>
            </a:r>
            <a:endParaRPr lang="zh-TW" altLang="en-US" dirty="0"/>
          </a:p>
        </p:txBody>
      </p:sp>
      <p:sp>
        <p:nvSpPr>
          <p:cNvPr id="3" name="內容版面配置區 2"/>
          <p:cNvSpPr>
            <a:spLocks noGrp="1"/>
          </p:cNvSpPr>
          <p:nvPr>
            <p:ph idx="1"/>
          </p:nvPr>
        </p:nvSpPr>
        <p:spPr>
          <a:xfrm>
            <a:off x="285720" y="785794"/>
            <a:ext cx="8858280" cy="5929354"/>
          </a:xfrm>
        </p:spPr>
        <p:txBody>
          <a:bodyPr>
            <a:normAutofit fontScale="85000" lnSpcReduction="10000"/>
          </a:bodyPr>
          <a:lstStyle/>
          <a:p>
            <a:pPr marL="266700" indent="-266700">
              <a:lnSpc>
                <a:spcPct val="120000"/>
              </a:lnSpc>
              <a:spcBef>
                <a:spcPts val="600"/>
              </a:spcBef>
              <a:buNone/>
            </a:pPr>
            <a:r>
              <a:rPr lang="en-US" altLang="zh-TW" dirty="0" smtClean="0"/>
              <a:t>1.	</a:t>
            </a:r>
            <a:r>
              <a:rPr lang="zh-TW" altLang="en-US" dirty="0" smtClean="0"/>
              <a:t>大多數出現問題的電路都是由於</a:t>
            </a:r>
            <a:r>
              <a:rPr lang="zh-TW" altLang="en-US" b="1" dirty="0" smtClean="0">
                <a:solidFill>
                  <a:srgbClr val="0000CC"/>
                </a:solidFill>
              </a:rPr>
              <a:t>不正確的電路組裝</a:t>
            </a:r>
            <a:r>
              <a:rPr lang="zh-TW" altLang="en-US" dirty="0" smtClean="0"/>
              <a:t>，在啟動主要的電源開關之前，一定要先仔細檢查你的電路是否完全符合講義中所示的電路圖。</a:t>
            </a:r>
          </a:p>
          <a:p>
            <a:pPr marL="266700" indent="-266700">
              <a:lnSpc>
                <a:spcPct val="120000"/>
              </a:lnSpc>
              <a:spcBef>
                <a:spcPts val="600"/>
              </a:spcBef>
              <a:buNone/>
            </a:pPr>
            <a:r>
              <a:rPr lang="en-US" altLang="zh-TW" dirty="0" smtClean="0"/>
              <a:t>2.	</a:t>
            </a:r>
            <a:r>
              <a:rPr lang="zh-TW" altLang="en-US" dirty="0" smtClean="0"/>
              <a:t>確保</a:t>
            </a:r>
            <a:r>
              <a:rPr lang="zh-TW" altLang="en-US" b="1" dirty="0" smtClean="0">
                <a:solidFill>
                  <a:srgbClr val="0000CC"/>
                </a:solidFill>
              </a:rPr>
              <a:t>標有正</a:t>
            </a:r>
            <a:r>
              <a:rPr lang="en-US" altLang="zh-TW" b="1" dirty="0" smtClean="0">
                <a:solidFill>
                  <a:srgbClr val="0000CC"/>
                </a:solidFill>
              </a:rPr>
              <a:t>/</a:t>
            </a:r>
            <a:r>
              <a:rPr lang="zh-TW" altLang="en-US" b="1" dirty="0" smtClean="0">
                <a:solidFill>
                  <a:srgbClr val="0000CC"/>
                </a:solidFill>
              </a:rPr>
              <a:t>負電極符號的元件</a:t>
            </a:r>
            <a:r>
              <a:rPr lang="zh-TW" altLang="en-US" dirty="0" smtClean="0"/>
              <a:t>如電路圖所示方向正確連接。</a:t>
            </a:r>
          </a:p>
          <a:p>
            <a:pPr marL="266700" indent="-266700">
              <a:lnSpc>
                <a:spcPct val="120000"/>
              </a:lnSpc>
              <a:spcBef>
                <a:spcPts val="600"/>
              </a:spcBef>
              <a:buNone/>
            </a:pPr>
            <a:r>
              <a:rPr lang="en-US" altLang="zh-TW" dirty="0" smtClean="0"/>
              <a:t>3.	</a:t>
            </a:r>
            <a:r>
              <a:rPr lang="zh-TW" altLang="en-US" dirty="0" smtClean="0"/>
              <a:t>確保所有元件和線路均已</a:t>
            </a:r>
            <a:r>
              <a:rPr lang="zh-TW" altLang="en-US" b="1" dirty="0" smtClean="0"/>
              <a:t>牢固地組裝</a:t>
            </a:r>
            <a:r>
              <a:rPr lang="zh-TW" altLang="en-US" dirty="0" smtClean="0"/>
              <a:t>於格子基板上。</a:t>
            </a:r>
          </a:p>
          <a:p>
            <a:pPr marL="266700" indent="-266700">
              <a:lnSpc>
                <a:spcPct val="120000"/>
              </a:lnSpc>
              <a:spcBef>
                <a:spcPts val="600"/>
              </a:spcBef>
              <a:buAutoNum type="arabicPeriod" startAt="4"/>
            </a:pPr>
            <a:r>
              <a:rPr lang="zh-TW" altLang="en-US" dirty="0" smtClean="0"/>
              <a:t>在確定電路組裝完全正確的情況下，電路仍未能正常工作的話，請先</a:t>
            </a:r>
            <a:r>
              <a:rPr lang="zh-TW" altLang="en-US" b="1" dirty="0" smtClean="0">
                <a:solidFill>
                  <a:srgbClr val="0000CC"/>
                </a:solidFill>
              </a:rPr>
              <a:t>嘗試更換電池</a:t>
            </a:r>
            <a:r>
              <a:rPr lang="zh-TW" altLang="en-US" dirty="0" smtClean="0"/>
              <a:t>。因有可能是電池電能</a:t>
            </a:r>
            <a:r>
              <a:rPr lang="en-US" altLang="zh-TW" dirty="0" smtClean="0"/>
              <a:t>(</a:t>
            </a:r>
            <a:r>
              <a:rPr lang="zh-TW" altLang="en-US" dirty="0" smtClean="0"/>
              <a:t>電力</a:t>
            </a:r>
            <a:r>
              <a:rPr lang="en-US" altLang="zh-TW" dirty="0" smtClean="0"/>
              <a:t>)</a:t>
            </a:r>
            <a:r>
              <a:rPr lang="zh-TW" altLang="en-US" dirty="0" smtClean="0"/>
              <a:t>不足了。</a:t>
            </a:r>
            <a:endParaRPr lang="en-US" altLang="zh-TW" dirty="0" smtClean="0"/>
          </a:p>
          <a:p>
            <a:pPr marL="266700" indent="-266700">
              <a:lnSpc>
                <a:spcPct val="120000"/>
              </a:lnSpc>
              <a:spcBef>
                <a:spcPts val="600"/>
              </a:spcBef>
              <a:buNone/>
            </a:pPr>
            <a:r>
              <a:rPr lang="en-US" altLang="zh-TW" dirty="0" smtClean="0"/>
              <a:t>1. Most circuit problems are due to incorrect assembly,</a:t>
            </a:r>
            <a:r>
              <a:rPr lang="zh-TW" altLang="en-US" dirty="0" smtClean="0"/>
              <a:t> </a:t>
            </a:r>
            <a:r>
              <a:rPr lang="en-US" altLang="zh-TW" dirty="0" smtClean="0"/>
              <a:t>always double-check that your circuit exactly matches</a:t>
            </a:r>
            <a:r>
              <a:rPr lang="zh-TW" altLang="en-US" dirty="0" smtClean="0"/>
              <a:t> </a:t>
            </a:r>
            <a:r>
              <a:rPr lang="en-US" altLang="zh-TW" dirty="0" smtClean="0"/>
              <a:t>the drawing for it.</a:t>
            </a:r>
          </a:p>
          <a:p>
            <a:pPr marL="266700" indent="-266700">
              <a:lnSpc>
                <a:spcPct val="120000"/>
              </a:lnSpc>
              <a:spcBef>
                <a:spcPts val="600"/>
              </a:spcBef>
              <a:buNone/>
            </a:pPr>
            <a:r>
              <a:rPr lang="en-US" altLang="zh-TW" dirty="0" smtClean="0"/>
              <a:t>2. Be sure that parts with positive/negative markings are</a:t>
            </a:r>
            <a:r>
              <a:rPr lang="zh-TW" altLang="en-US" dirty="0" smtClean="0"/>
              <a:t> </a:t>
            </a:r>
            <a:r>
              <a:rPr lang="en-US" altLang="zh-TW" dirty="0" smtClean="0"/>
              <a:t>positioned as per the drawing.</a:t>
            </a:r>
            <a:r>
              <a:rPr lang="zh-TW" altLang="en-US" dirty="0" smtClean="0"/>
              <a:t> </a:t>
            </a:r>
            <a:endParaRPr lang="en-US" altLang="zh-TW" dirty="0" smtClean="0"/>
          </a:p>
          <a:p>
            <a:pPr marL="266700" indent="-266700">
              <a:lnSpc>
                <a:spcPct val="120000"/>
              </a:lnSpc>
              <a:spcBef>
                <a:spcPts val="600"/>
              </a:spcBef>
              <a:buNone/>
            </a:pPr>
            <a:r>
              <a:rPr lang="en-US" altLang="zh-TW" dirty="0" smtClean="0"/>
              <a:t>3. Be sure that all connections are securely snapped.</a:t>
            </a:r>
          </a:p>
          <a:p>
            <a:pPr marL="266700" indent="-266700">
              <a:lnSpc>
                <a:spcPct val="120000"/>
              </a:lnSpc>
              <a:spcBef>
                <a:spcPts val="600"/>
              </a:spcBef>
              <a:buNone/>
            </a:pPr>
            <a:r>
              <a:rPr lang="en-US" altLang="zh-TW" dirty="0" smtClean="0"/>
              <a:t>4. Try replacing the batteries.</a:t>
            </a:r>
            <a:endParaRPr lang="zh-TW" altLang="en-US" dirty="0"/>
          </a:p>
        </p:txBody>
      </p:sp>
    </p:spTree>
  </p:cSld>
  <p:clrMapOvr>
    <a:masterClrMapping/>
  </p:clrMapOvr>
</p:sld>
</file>

<file path=ppt/theme/theme1.xml><?xml version="1.0" encoding="utf-8"?>
<a:theme xmlns:a="http://schemas.openxmlformats.org/drawingml/2006/main" name="PPT首頁w跨領域科教中心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PPT首頁w跨領域科教中心LOGO</Template>
  <TotalTime>6803</TotalTime>
  <Words>1314</Words>
  <Application>Microsoft Office PowerPoint</Application>
  <PresentationFormat>如螢幕大小 (4:3)</PresentationFormat>
  <Paragraphs>133</Paragraphs>
  <Slides>32</Slides>
  <Notes>3</Notes>
  <HiddenSlides>0</HiddenSlides>
  <MMClips>0</MMClips>
  <ScaleCrop>false</ScaleCrop>
  <HeadingPairs>
    <vt:vector size="4" baseType="variant">
      <vt:variant>
        <vt:lpstr>佈景主題</vt:lpstr>
      </vt:variant>
      <vt:variant>
        <vt:i4>1</vt:i4>
      </vt:variant>
      <vt:variant>
        <vt:lpstr>投影片標題</vt:lpstr>
      </vt:variant>
      <vt:variant>
        <vt:i4>32</vt:i4>
      </vt:variant>
    </vt:vector>
  </HeadingPairs>
  <TitlesOfParts>
    <vt:vector size="33" baseType="lpstr">
      <vt:lpstr>PPT首頁w跨領域科教中心LOGO</vt:lpstr>
      <vt:lpstr>光學電路工程-趣味營  </vt:lpstr>
      <vt:lpstr>電學動手篇：生活中實用之聲、光、力學式控制電路實驗DIY與其探究</vt:lpstr>
      <vt:lpstr>SC-175 英文實驗教材 </vt:lpstr>
      <vt:lpstr>零件收存配置圖  SC-175 Snap Circuits® Block Layout</vt:lpstr>
      <vt:lpstr>投影片 5</vt:lpstr>
      <vt:lpstr>SC-175 電子元件清單：元件符號＆零件編號</vt:lpstr>
      <vt:lpstr>投影片 7</vt:lpstr>
      <vt:lpstr>警告事項 Warning</vt:lpstr>
      <vt:lpstr>基本故障排除(Basic Troubleshooting)-1</vt:lpstr>
      <vt:lpstr>基本故障排除(Basic Troubleshooting)-2</vt:lpstr>
      <vt:lpstr>其他注意事項</vt:lpstr>
      <vt:lpstr>投影片 12</vt:lpstr>
      <vt:lpstr>電池 Batteries注意事項</vt:lpstr>
      <vt:lpstr>投影片 14</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積體電路套件 U22、U23各接點用途</vt:lpstr>
      <vt:lpstr>色光控制器(Color Organ) U22</vt:lpstr>
      <vt:lpstr>閃頻IC (Strobe IC)</vt:lpstr>
      <vt:lpstr>操作 說明</vt:lpstr>
      <vt:lpstr>投影片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win7</cp:lastModifiedBy>
  <cp:revision>885</cp:revision>
  <cp:lastPrinted>2016-06-02T09:09:08Z</cp:lastPrinted>
  <dcterms:created xsi:type="dcterms:W3CDTF">2016-03-29T01:09:13Z</dcterms:created>
  <dcterms:modified xsi:type="dcterms:W3CDTF">2016-08-24T07:27:18Z</dcterms:modified>
</cp:coreProperties>
</file>