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0"/>
  </p:notesMasterIdLst>
  <p:handoutMasterIdLst>
    <p:handoutMasterId r:id="rId131"/>
  </p:handoutMasterIdLst>
  <p:sldIdLst>
    <p:sldId id="303" r:id="rId2"/>
    <p:sldId id="1256" r:id="rId3"/>
    <p:sldId id="1399" r:id="rId4"/>
    <p:sldId id="1246" r:id="rId5"/>
    <p:sldId id="1247" r:id="rId6"/>
    <p:sldId id="1406" r:id="rId7"/>
    <p:sldId id="1407" r:id="rId8"/>
    <p:sldId id="1306" r:id="rId9"/>
    <p:sldId id="1307" r:id="rId10"/>
    <p:sldId id="1257" r:id="rId11"/>
    <p:sldId id="1309" r:id="rId12"/>
    <p:sldId id="1310" r:id="rId13"/>
    <p:sldId id="1260" r:id="rId14"/>
    <p:sldId id="1248" r:id="rId15"/>
    <p:sldId id="1252" r:id="rId16"/>
    <p:sldId id="1254" r:id="rId17"/>
    <p:sldId id="1395" r:id="rId18"/>
    <p:sldId id="1397" r:id="rId19"/>
    <p:sldId id="1298" r:id="rId20"/>
    <p:sldId id="1299" r:id="rId21"/>
    <p:sldId id="1300" r:id="rId22"/>
    <p:sldId id="1301" r:id="rId23"/>
    <p:sldId id="1302" r:id="rId24"/>
    <p:sldId id="1303" r:id="rId25"/>
    <p:sldId id="1280" r:id="rId26"/>
    <p:sldId id="1281" r:id="rId27"/>
    <p:sldId id="1282" r:id="rId28"/>
    <p:sldId id="1283" r:id="rId29"/>
    <p:sldId id="1286" r:id="rId30"/>
    <p:sldId id="1287" r:id="rId31"/>
    <p:sldId id="1288" r:id="rId32"/>
    <p:sldId id="1290" r:id="rId33"/>
    <p:sldId id="1291" r:id="rId34"/>
    <p:sldId id="1295" r:id="rId35"/>
    <p:sldId id="1296" r:id="rId36"/>
    <p:sldId id="1293" r:id="rId37"/>
    <p:sldId id="1273" r:id="rId38"/>
    <p:sldId id="1275" r:id="rId39"/>
    <p:sldId id="1276" r:id="rId40"/>
    <p:sldId id="1312" r:id="rId41"/>
    <p:sldId id="1313" r:id="rId42"/>
    <p:sldId id="1314" r:id="rId43"/>
    <p:sldId id="1315" r:id="rId44"/>
    <p:sldId id="1316" r:id="rId45"/>
    <p:sldId id="1317" r:id="rId46"/>
    <p:sldId id="1318" r:id="rId47"/>
    <p:sldId id="1319" r:id="rId48"/>
    <p:sldId id="1320" r:id="rId49"/>
    <p:sldId id="1321" r:id="rId50"/>
    <p:sldId id="1322" r:id="rId51"/>
    <p:sldId id="1323" r:id="rId52"/>
    <p:sldId id="1324" r:id="rId53"/>
    <p:sldId id="1325" r:id="rId54"/>
    <p:sldId id="1326" r:id="rId55"/>
    <p:sldId id="1327" r:id="rId56"/>
    <p:sldId id="1328" r:id="rId57"/>
    <p:sldId id="1329" r:id="rId58"/>
    <p:sldId id="1330" r:id="rId59"/>
    <p:sldId id="1331" r:id="rId60"/>
    <p:sldId id="1332" r:id="rId61"/>
    <p:sldId id="1333" r:id="rId62"/>
    <p:sldId id="1339" r:id="rId63"/>
    <p:sldId id="1340" r:id="rId64"/>
    <p:sldId id="1341" r:id="rId65"/>
    <p:sldId id="1337" r:id="rId66"/>
    <p:sldId id="1343" r:id="rId67"/>
    <p:sldId id="1344" r:id="rId68"/>
    <p:sldId id="1345" r:id="rId69"/>
    <p:sldId id="1346" r:id="rId70"/>
    <p:sldId id="1347" r:id="rId71"/>
    <p:sldId id="1348" r:id="rId72"/>
    <p:sldId id="1349" r:id="rId73"/>
    <p:sldId id="1350" r:id="rId74"/>
    <p:sldId id="1351" r:id="rId75"/>
    <p:sldId id="1352" r:id="rId76"/>
    <p:sldId id="1368" r:id="rId77"/>
    <p:sldId id="1369" r:id="rId78"/>
    <p:sldId id="1370" r:id="rId79"/>
    <p:sldId id="1354" r:id="rId80"/>
    <p:sldId id="1363" r:id="rId81"/>
    <p:sldId id="1364" r:id="rId82"/>
    <p:sldId id="1355" r:id="rId83"/>
    <p:sldId id="1356" r:id="rId84"/>
    <p:sldId id="1357" r:id="rId85"/>
    <p:sldId id="1358" r:id="rId86"/>
    <p:sldId id="1359" r:id="rId87"/>
    <p:sldId id="1360" r:id="rId88"/>
    <p:sldId id="1361" r:id="rId89"/>
    <p:sldId id="1366" r:id="rId90"/>
    <p:sldId id="1372" r:id="rId91"/>
    <p:sldId id="1393" r:id="rId92"/>
    <p:sldId id="1373" r:id="rId93"/>
    <p:sldId id="1374" r:id="rId94"/>
    <p:sldId id="1375" r:id="rId95"/>
    <p:sldId id="1402" r:id="rId96"/>
    <p:sldId id="1217" r:id="rId97"/>
    <p:sldId id="1218" r:id="rId98"/>
    <p:sldId id="1219" r:id="rId99"/>
    <p:sldId id="1409" r:id="rId100"/>
    <p:sldId id="1410" r:id="rId101"/>
    <p:sldId id="1411" r:id="rId102"/>
    <p:sldId id="1220" r:id="rId103"/>
    <p:sldId id="1222" r:id="rId104"/>
    <p:sldId id="1389" r:id="rId105"/>
    <p:sldId id="1418" r:id="rId106"/>
    <p:sldId id="1413" r:id="rId107"/>
    <p:sldId id="1414" r:id="rId108"/>
    <p:sldId id="1420" r:id="rId109"/>
    <p:sldId id="1422" r:id="rId110"/>
    <p:sldId id="1425" r:id="rId111"/>
    <p:sldId id="1426" r:id="rId112"/>
    <p:sldId id="1424" r:id="rId113"/>
    <p:sldId id="1415" r:id="rId114"/>
    <p:sldId id="1416" r:id="rId115"/>
    <p:sldId id="1417" r:id="rId116"/>
    <p:sldId id="1428" r:id="rId117"/>
    <p:sldId id="1419" r:id="rId118"/>
    <p:sldId id="1429" r:id="rId119"/>
    <p:sldId id="1156" r:id="rId120"/>
    <p:sldId id="1157" r:id="rId121"/>
    <p:sldId id="1161" r:id="rId122"/>
    <p:sldId id="1431" r:id="rId123"/>
    <p:sldId id="1432" r:id="rId124"/>
    <p:sldId id="1158" r:id="rId125"/>
    <p:sldId id="1433" r:id="rId126"/>
    <p:sldId id="1160" r:id="rId127"/>
    <p:sldId id="1435" r:id="rId128"/>
    <p:sldId id="1235" r:id="rId129"/>
  </p:sldIdLst>
  <p:sldSz cx="9144000" cy="6858000" type="screen4x3"/>
  <p:notesSz cx="6735763" cy="986948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預設章節" id="{55846C11-B79C-4F9D-9B5D-55A790326764}">
          <p14:sldIdLst>
            <p14:sldId id="303"/>
            <p14:sldId id="1256"/>
            <p14:sldId id="1246"/>
            <p14:sldId id="1247"/>
            <p14:sldId id="1306"/>
            <p14:sldId id="1307"/>
            <p14:sldId id="1257"/>
            <p14:sldId id="1309"/>
            <p14:sldId id="1310"/>
            <p14:sldId id="1260"/>
            <p14:sldId id="1248"/>
            <p14:sldId id="1252"/>
            <p14:sldId id="1254"/>
            <p14:sldId id="1298"/>
            <p14:sldId id="1299"/>
            <p14:sldId id="1300"/>
            <p14:sldId id="1301"/>
            <p14:sldId id="1302"/>
            <p14:sldId id="1303"/>
            <p14:sldId id="1280"/>
            <p14:sldId id="1281"/>
            <p14:sldId id="1282"/>
            <p14:sldId id="1283"/>
            <p14:sldId id="1286"/>
            <p14:sldId id="1287"/>
            <p14:sldId id="1288"/>
            <p14:sldId id="1290"/>
            <p14:sldId id="1291"/>
            <p14:sldId id="1295"/>
            <p14:sldId id="1296"/>
            <p14:sldId id="1293"/>
            <p14:sldId id="1273"/>
            <p14:sldId id="1275"/>
            <p14:sldId id="1276"/>
            <p14:sldId id="1312"/>
            <p14:sldId id="1313"/>
            <p14:sldId id="1314"/>
            <p14:sldId id="1315"/>
            <p14:sldId id="1316"/>
            <p14:sldId id="1317"/>
            <p14:sldId id="1318"/>
            <p14:sldId id="1319"/>
            <p14:sldId id="1320"/>
            <p14:sldId id="1321"/>
            <p14:sldId id="1322"/>
            <p14:sldId id="1323"/>
            <p14:sldId id="1324"/>
            <p14:sldId id="1325"/>
            <p14:sldId id="1326"/>
            <p14:sldId id="1327"/>
            <p14:sldId id="1328"/>
            <p14:sldId id="1329"/>
            <p14:sldId id="1330"/>
            <p14:sldId id="1331"/>
            <p14:sldId id="1332"/>
            <p14:sldId id="1333"/>
            <p14:sldId id="1339"/>
            <p14:sldId id="1340"/>
            <p14:sldId id="1341"/>
            <p14:sldId id="1337"/>
            <p14:sldId id="1343"/>
            <p14:sldId id="1344"/>
            <p14:sldId id="1345"/>
            <p14:sldId id="1346"/>
            <p14:sldId id="1347"/>
            <p14:sldId id="1348"/>
            <p14:sldId id="1349"/>
            <p14:sldId id="1350"/>
            <p14:sldId id="1351"/>
            <p14:sldId id="1352"/>
            <p14:sldId id="1368"/>
            <p14:sldId id="1369"/>
            <p14:sldId id="1370"/>
            <p14:sldId id="1354"/>
            <p14:sldId id="1363"/>
            <p14:sldId id="1364"/>
            <p14:sldId id="1355"/>
            <p14:sldId id="1356"/>
            <p14:sldId id="1357"/>
            <p14:sldId id="1358"/>
            <p14:sldId id="1359"/>
            <p14:sldId id="1360"/>
            <p14:sldId id="1361"/>
            <p14:sldId id="1366"/>
            <p14:sldId id="1372"/>
            <p14:sldId id="1393"/>
            <p14:sldId id="1373"/>
            <p14:sldId id="1374"/>
            <p14:sldId id="1375"/>
            <p14:sldId id="1217"/>
            <p14:sldId id="1218"/>
            <p14:sldId id="1219"/>
            <p14:sldId id="1220"/>
            <p14:sldId id="1222"/>
            <p14:sldId id="1389"/>
            <p14:sldId id="1391"/>
            <p14:sldId id="1156"/>
            <p14:sldId id="1157"/>
            <p14:sldId id="1161"/>
            <p14:sldId id="1158"/>
            <p14:sldId id="1159"/>
            <p14:sldId id="1160"/>
            <p14:sldId id="1235"/>
            <p14:sldId id="1334"/>
            <p14:sldId id="1376"/>
            <p14:sldId id="1377"/>
            <p14:sldId id="1335"/>
            <p14:sldId id="1336"/>
            <p14:sldId id="1379"/>
            <p14:sldId id="1380"/>
            <p14:sldId id="1381"/>
            <p14:sldId id="1382"/>
            <p14:sldId id="1383"/>
            <p14:sldId id="1384"/>
            <p14:sldId id="1385"/>
            <p14:sldId id="1386"/>
            <p14:sldId id="1387"/>
          </p14:sldIdLst>
        </p14:section>
        <p14:section name="未命名的章節" id="{BAEFD9F6-BF18-4827-B583-2D74D8A4947C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B45A00"/>
    <a:srgbClr val="008000"/>
    <a:srgbClr val="009AD0"/>
    <a:srgbClr val="993300"/>
    <a:srgbClr val="000099"/>
    <a:srgbClr val="FFCC99"/>
    <a:srgbClr val="FFCCCC"/>
    <a:srgbClr val="CC6600"/>
    <a:srgbClr val="1D457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4" autoAdjust="0"/>
    <p:restoredTop sz="91299" autoAdjust="0"/>
  </p:normalViewPr>
  <p:slideViewPr>
    <p:cSldViewPr>
      <p:cViewPr>
        <p:scale>
          <a:sx n="42" d="100"/>
          <a:sy n="42" d="100"/>
        </p:scale>
        <p:origin x="-1428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0604&#26366;&#21103;&#26371;&#35696;\99&#21644;&#21313;&#20108;&#24180;&#30340;&#27604;&#36611;&#34920;(&#28113;&#24800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18"/>
  <c:chart>
    <c:title>
      <c:tx>
        <c:rich>
          <a:bodyPr/>
          <a:lstStyle/>
          <a:p>
            <a:pPr>
              <a:defRPr/>
            </a:pPr>
            <a:r>
              <a:rPr lang="en-US" altLang="zh-TW" sz="2800" b="1" i="0" baseline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99</a:t>
            </a:r>
            <a:r>
              <a:rPr lang="zh-TW" altLang="en-US" sz="2800" b="1" i="0" baseline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課</a:t>
            </a:r>
            <a:r>
              <a:rPr lang="zh-TW" altLang="zh-TW" sz="2800" b="1" i="0" baseline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綱與十二年國教</a:t>
            </a:r>
            <a:r>
              <a:rPr lang="zh-TW" altLang="en-US" sz="2800" b="1" i="0" baseline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總綱</a:t>
            </a:r>
            <a:r>
              <a:rPr lang="zh-TW" altLang="zh-TW" sz="2800" b="1" i="0" baseline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普通型高中課程架構比較圖</a:t>
            </a:r>
            <a:endParaRPr lang="zh-TW" altLang="zh-TW" sz="2000" b="0" i="0" baseline="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c:rich>
      </c:tx>
      <c:layout>
        <c:manualLayout>
          <c:xMode val="edge"/>
          <c:yMode val="edge"/>
          <c:x val="0.10891040774264389"/>
          <c:y val="1.3611647895913313E-2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工作表1!$A$2</c:f>
              <c:strCache>
                <c:ptCount val="1"/>
                <c:pt idx="0">
                  <c:v>99課綱</c:v>
                </c:pt>
              </c:strCache>
            </c:strRef>
          </c:tx>
          <c:cat>
            <c:strRef>
              <c:f>工作表1!$B$1:$H$1</c:f>
              <c:strCache>
                <c:ptCount val="7"/>
                <c:pt idx="0">
                  <c:v>部定必修</c:v>
                </c:pt>
                <c:pt idx="1">
                  <c:v>校定必修</c:v>
                </c:pt>
                <c:pt idx="2">
                  <c:v>選修</c:v>
                </c:pt>
                <c:pt idx="3">
                  <c:v>彈性學習節數</c:v>
                </c:pt>
                <c:pt idx="4">
                  <c:v>團體活動節數</c:v>
                </c:pt>
                <c:pt idx="5">
                  <c:v>學分總計</c:v>
                </c:pt>
                <c:pt idx="6">
                  <c:v>學習節數總計</c:v>
                </c:pt>
              </c:strCache>
            </c:strRef>
          </c:cat>
          <c:val>
            <c:numRef>
              <c:f>工作表1!$B$2:$H$2</c:f>
              <c:numCache>
                <c:formatCode>General</c:formatCode>
                <c:ptCount val="7"/>
                <c:pt idx="0">
                  <c:v>138</c:v>
                </c:pt>
                <c:pt idx="1">
                  <c:v>0</c:v>
                </c:pt>
                <c:pt idx="2">
                  <c:v>60</c:v>
                </c:pt>
                <c:pt idx="3">
                  <c:v>0</c:v>
                </c:pt>
                <c:pt idx="4">
                  <c:v>12</c:v>
                </c:pt>
                <c:pt idx="5">
                  <c:v>198</c:v>
                </c:pt>
                <c:pt idx="6">
                  <c:v>210</c:v>
                </c:pt>
              </c:numCache>
            </c:numRef>
          </c:val>
        </c:ser>
        <c:ser>
          <c:idx val="1"/>
          <c:order val="1"/>
          <c:tx>
            <c:strRef>
              <c:f>工作表1!$A$3</c:f>
              <c:strCache>
                <c:ptCount val="1"/>
                <c:pt idx="0">
                  <c:v>十二年國教課綱</c:v>
                </c:pt>
              </c:strCache>
            </c:strRef>
          </c:tx>
          <c:spPr>
            <a:ln w="12700"/>
          </c:spPr>
          <c:cat>
            <c:strRef>
              <c:f>工作表1!$B$1:$H$1</c:f>
              <c:strCache>
                <c:ptCount val="7"/>
                <c:pt idx="0">
                  <c:v>部定必修</c:v>
                </c:pt>
                <c:pt idx="1">
                  <c:v>校定必修</c:v>
                </c:pt>
                <c:pt idx="2">
                  <c:v>選修</c:v>
                </c:pt>
                <c:pt idx="3">
                  <c:v>彈性學習節數</c:v>
                </c:pt>
                <c:pt idx="4">
                  <c:v>團體活動節數</c:v>
                </c:pt>
                <c:pt idx="5">
                  <c:v>學分總計</c:v>
                </c:pt>
                <c:pt idx="6">
                  <c:v>學習節數總計</c:v>
                </c:pt>
              </c:strCache>
            </c:strRef>
          </c:cat>
          <c:val>
            <c:numRef>
              <c:f>工作表1!$B$3:$H$3</c:f>
              <c:numCache>
                <c:formatCode>General</c:formatCode>
                <c:ptCount val="7"/>
                <c:pt idx="0">
                  <c:v>114</c:v>
                </c:pt>
                <c:pt idx="1">
                  <c:v>4</c:v>
                </c:pt>
                <c:pt idx="2">
                  <c:v>62</c:v>
                </c:pt>
                <c:pt idx="3">
                  <c:v>18</c:v>
                </c:pt>
                <c:pt idx="4">
                  <c:v>12</c:v>
                </c:pt>
                <c:pt idx="5">
                  <c:v>180</c:v>
                </c:pt>
                <c:pt idx="6">
                  <c:v>210</c:v>
                </c:pt>
              </c:numCache>
            </c:numRef>
          </c:val>
        </c:ser>
        <c:gapWidth val="153"/>
        <c:overlap val="7"/>
        <c:axId val="153033728"/>
        <c:axId val="153109248"/>
      </c:barChart>
      <c:catAx>
        <c:axId val="153033728"/>
        <c:scaling>
          <c:orientation val="maxMin"/>
        </c:scaling>
        <c:axPos val="l"/>
        <c:numFmt formatCode="General" sourceLinked="0"/>
        <c:majorTickMark val="none"/>
        <c:tickLblPos val="nextTo"/>
        <c:crossAx val="153109248"/>
        <c:crosses val="autoZero"/>
        <c:auto val="1"/>
        <c:lblAlgn val="ctr"/>
        <c:lblOffset val="100"/>
      </c:catAx>
      <c:valAx>
        <c:axId val="153109248"/>
        <c:scaling>
          <c:orientation val="minMax"/>
        </c:scaling>
        <c:axPos val="t"/>
        <c:majorGridlines/>
        <c:numFmt formatCode="General" sourceLinked="1"/>
        <c:majorTickMark val="none"/>
        <c:tickLblPos val="nextTo"/>
        <c:crossAx val="1530337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zh-TW"/>
          </a:p>
        </c:txPr>
      </c:dTable>
    </c:plotArea>
    <c:plotVisOnly val="1"/>
    <c:dispBlanksAs val="gap"/>
  </c:chart>
  <c:txPr>
    <a:bodyPr/>
    <a:lstStyle/>
    <a:p>
      <a:pPr>
        <a:defRPr sz="1600"/>
      </a:pPr>
      <a:endParaRPr lang="zh-TW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5CE6F-99E0-4941-9D31-D41101EDD68F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4FFD853-8A17-D84B-B05C-688FCFE97BAD}">
      <dgm:prSet phldrT="[文字]" custT="1"/>
      <dgm:spPr/>
      <dgm:t>
        <a:bodyPr/>
        <a:lstStyle/>
        <a:p>
          <a:r>
            <a:rPr lang="zh-TW" sz="2400" dirty="0" smtClean="0"/>
            <a:t>部定必修課程依據教育部發布之課程綱要實施。</a:t>
          </a:r>
          <a:endParaRPr lang="zh-TW" altLang="en-US" sz="2400" dirty="0"/>
        </a:p>
      </dgm:t>
    </dgm:pt>
    <dgm:pt modelId="{CA6FF9E2-39E2-2340-8F58-4B739EB00105}" type="parTrans" cxnId="{54A9C3D4-AE2E-4F47-BD1F-23AB2677631B}">
      <dgm:prSet/>
      <dgm:spPr/>
      <dgm:t>
        <a:bodyPr/>
        <a:lstStyle/>
        <a:p>
          <a:endParaRPr lang="zh-TW" altLang="en-US"/>
        </a:p>
      </dgm:t>
    </dgm:pt>
    <dgm:pt modelId="{F9034784-BCCC-9640-92CD-41F3CC6B8BFC}" type="sibTrans" cxnId="{54A9C3D4-AE2E-4F47-BD1F-23AB2677631B}">
      <dgm:prSet/>
      <dgm:spPr/>
      <dgm:t>
        <a:bodyPr/>
        <a:lstStyle/>
        <a:p>
          <a:endParaRPr lang="zh-TW" altLang="en-US"/>
        </a:p>
      </dgm:t>
    </dgm:pt>
    <dgm:pt modelId="{4B66FBB2-2674-9D40-9125-168ED892C713}">
      <dgm:prSet phldrT="[文字]" custT="1"/>
      <dgm:spPr/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dirty="0" smtClean="0"/>
            <a:t> </a:t>
          </a:r>
          <a:r>
            <a:rPr lang="zh-TW" sz="2400" b="1" dirty="0" smtClean="0">
              <a:solidFill>
                <a:schemeClr val="bg1"/>
              </a:solidFill>
            </a:rPr>
            <a:t>部定必修課程之安排，學校得依實際條件就授課年段、學期或週數進行彈性開設，以降低學生每學期修習科目數。</a:t>
          </a:r>
          <a:r>
            <a:rPr lang="zh-TW" sz="2400" b="1" dirty="0" smtClean="0">
              <a:solidFill>
                <a:srgbClr val="FFC000"/>
              </a:solidFill>
            </a:rPr>
            <a:t>高一及高二每學期部定必修科目之開設以十二科以下為原則。</a:t>
          </a:r>
          <a:endParaRPr lang="zh-TW" altLang="en-US" sz="2400" b="1" dirty="0">
            <a:solidFill>
              <a:srgbClr val="FFC000"/>
            </a:solidFill>
          </a:endParaRPr>
        </a:p>
      </dgm:t>
    </dgm:pt>
    <dgm:pt modelId="{A99BE383-AD50-CA4B-8E54-1FB29FCCF33D}" type="parTrans" cxnId="{D4E67F5A-1B48-0F43-ADAF-82DB6E53D495}">
      <dgm:prSet/>
      <dgm:spPr/>
      <dgm:t>
        <a:bodyPr/>
        <a:lstStyle/>
        <a:p>
          <a:endParaRPr lang="zh-TW" altLang="en-US"/>
        </a:p>
      </dgm:t>
    </dgm:pt>
    <dgm:pt modelId="{4F9C0078-61F2-DD47-AE7F-4E694F42EE57}" type="sibTrans" cxnId="{D4E67F5A-1B48-0F43-ADAF-82DB6E53D495}">
      <dgm:prSet/>
      <dgm:spPr/>
      <dgm:t>
        <a:bodyPr/>
        <a:lstStyle/>
        <a:p>
          <a:endParaRPr lang="zh-TW" altLang="en-US"/>
        </a:p>
      </dgm:t>
    </dgm:pt>
    <dgm:pt modelId="{87175613-C402-7648-9CAB-E99E40F412A1}">
      <dgm:prSet phldrT="[文字]" custT="1"/>
      <dgm:spPr/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dirty="0" smtClean="0">
              <a:solidFill>
                <a:schemeClr val="bg1"/>
              </a:solidFill>
            </a:rPr>
            <a:t>部定課程</a:t>
          </a:r>
          <a:r>
            <a:rPr lang="zh-TW" sz="2400" b="1" dirty="0" smtClean="0">
              <a:solidFill>
                <a:srgbClr val="FFC000"/>
              </a:solidFill>
            </a:rPr>
            <a:t>得採適性設計以因應學生學習之差異</a:t>
          </a:r>
          <a:r>
            <a:rPr lang="zh-TW" sz="2400" b="1" dirty="0" smtClean="0">
              <a:solidFill>
                <a:schemeClr val="bg1"/>
              </a:solidFill>
            </a:rPr>
            <a:t>，相關設計由領域課程綱要研修小組研訂之。各校因實施適性教學得增加授課班級數，其所需經費及其相關規定由各該主管機關訂定之。</a:t>
          </a:r>
          <a:endParaRPr lang="zh-TW" altLang="en-US" sz="2400" b="1" dirty="0">
            <a:solidFill>
              <a:schemeClr val="bg1"/>
            </a:solidFill>
          </a:endParaRPr>
        </a:p>
      </dgm:t>
    </dgm:pt>
    <dgm:pt modelId="{0661B3D2-5C67-1B4A-A7F1-C3B5E95C9725}" type="parTrans" cxnId="{EA322241-CCCC-2644-AC86-0D7F0DB976B2}">
      <dgm:prSet/>
      <dgm:spPr/>
      <dgm:t>
        <a:bodyPr/>
        <a:lstStyle/>
        <a:p>
          <a:endParaRPr lang="zh-TW" altLang="en-US"/>
        </a:p>
      </dgm:t>
    </dgm:pt>
    <dgm:pt modelId="{BDC75730-B714-EA4B-9948-A73B713F72FB}" type="sibTrans" cxnId="{EA322241-CCCC-2644-AC86-0D7F0DB976B2}">
      <dgm:prSet/>
      <dgm:spPr/>
      <dgm:t>
        <a:bodyPr/>
        <a:lstStyle/>
        <a:p>
          <a:endParaRPr lang="zh-TW" altLang="en-US"/>
        </a:p>
      </dgm:t>
    </dgm:pt>
    <dgm:pt modelId="{6946ADBD-D0A2-7448-BA2D-31BE177ACCAE}" type="pres">
      <dgm:prSet presAssocID="{A915CE6F-99E0-4941-9D31-D41101EDD68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40DEAD2C-1546-5F42-9781-89929748A157}" type="pres">
      <dgm:prSet presAssocID="{A915CE6F-99E0-4941-9D31-D41101EDD68F}" presName="Name1" presStyleCnt="0"/>
      <dgm:spPr/>
    </dgm:pt>
    <dgm:pt modelId="{581F89A1-E03D-6948-B02F-84932AB4B43D}" type="pres">
      <dgm:prSet presAssocID="{A915CE6F-99E0-4941-9D31-D41101EDD68F}" presName="cycle" presStyleCnt="0"/>
      <dgm:spPr/>
    </dgm:pt>
    <dgm:pt modelId="{BA098422-4E42-524D-872E-981B449B851A}" type="pres">
      <dgm:prSet presAssocID="{A915CE6F-99E0-4941-9D31-D41101EDD68F}" presName="srcNode" presStyleLbl="node1" presStyleIdx="0" presStyleCnt="3"/>
      <dgm:spPr/>
    </dgm:pt>
    <dgm:pt modelId="{0AADB6E1-66E6-AC4A-8418-39E59667580C}" type="pres">
      <dgm:prSet presAssocID="{A915CE6F-99E0-4941-9D31-D41101EDD68F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CA0DD972-8422-FC4E-B557-27EF40A43E93}" type="pres">
      <dgm:prSet presAssocID="{A915CE6F-99E0-4941-9D31-D41101EDD68F}" presName="extraNode" presStyleLbl="node1" presStyleIdx="0" presStyleCnt="3"/>
      <dgm:spPr/>
    </dgm:pt>
    <dgm:pt modelId="{2DF6923C-BA0D-EC41-B98F-6A428F074D3C}" type="pres">
      <dgm:prSet presAssocID="{A915CE6F-99E0-4941-9D31-D41101EDD68F}" presName="dstNode" presStyleLbl="node1" presStyleIdx="0" presStyleCnt="3"/>
      <dgm:spPr/>
    </dgm:pt>
    <dgm:pt modelId="{9D5F634F-B954-3A45-AFCF-5B7DC72B4023}" type="pres">
      <dgm:prSet presAssocID="{04FFD853-8A17-D84B-B05C-688FCFE97BAD}" presName="text_1" presStyleLbl="node1" presStyleIdx="0" presStyleCnt="3" custScaleX="94916" custScaleY="132754" custLinFactNeighborX="1919" custLinFactNeighborY="-18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532007-9925-094F-9DDE-D941C0EE92C5}" type="pres">
      <dgm:prSet presAssocID="{04FFD853-8A17-D84B-B05C-688FCFE97BAD}" presName="accent_1" presStyleCnt="0"/>
      <dgm:spPr/>
    </dgm:pt>
    <dgm:pt modelId="{40245CBE-3D51-CC49-A47A-80FE069C1BC9}" type="pres">
      <dgm:prSet presAssocID="{04FFD853-8A17-D84B-B05C-688FCFE97BAD}" presName="accentRepeatNode" presStyleLbl="solidFgAcc1" presStyleIdx="0" presStyleCnt="3" custLinFactNeighborX="793" custLinFactNeighborY="-2349"/>
      <dgm:spPr/>
    </dgm:pt>
    <dgm:pt modelId="{1FB2EB41-60ED-1A46-83BB-E77DBC91B346}" type="pres">
      <dgm:prSet presAssocID="{4B66FBB2-2674-9D40-9125-168ED892C713}" presName="text_2" presStyleLbl="node1" presStyleIdx="1" presStyleCnt="3" custScaleX="102121" custScaleY="162947" custLinFactNeighborX="-1427" custLinFactNeighborY="91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EC0365-E825-1241-BA01-62196446AF05}" type="pres">
      <dgm:prSet presAssocID="{4B66FBB2-2674-9D40-9125-168ED892C713}" presName="accent_2" presStyleCnt="0"/>
      <dgm:spPr/>
    </dgm:pt>
    <dgm:pt modelId="{80704B90-6CEE-284D-A1DA-2D7758E8F4E4}" type="pres">
      <dgm:prSet presAssocID="{4B66FBB2-2674-9D40-9125-168ED892C713}" presName="accentRepeatNode" presStyleLbl="solidFgAcc1" presStyleIdx="1" presStyleCnt="3" custScaleX="100000" custLinFactNeighborX="-6208" custLinFactNeighborY="14158"/>
      <dgm:spPr/>
    </dgm:pt>
    <dgm:pt modelId="{53C24255-74EE-E545-961F-93B73AE0A570}" type="pres">
      <dgm:prSet presAssocID="{87175613-C402-7648-9CAB-E99E40F412A1}" presName="text_3" presStyleLbl="node1" presStyleIdx="2" presStyleCnt="3" custScaleY="141398" custLinFactNeighborX="83" custLinFactNeighborY="276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B9E2A3-78D6-4F48-9DD5-CDD2AD65083E}" type="pres">
      <dgm:prSet presAssocID="{87175613-C402-7648-9CAB-E99E40F412A1}" presName="accent_3" presStyleCnt="0"/>
      <dgm:spPr/>
    </dgm:pt>
    <dgm:pt modelId="{97F39109-63B8-8C41-AE07-B8003D2BB5C2}" type="pres">
      <dgm:prSet presAssocID="{87175613-C402-7648-9CAB-E99E40F412A1}" presName="accentRepeatNode" presStyleLbl="solidFgAcc1" presStyleIdx="2" presStyleCnt="3" custLinFactNeighborX="-4727" custLinFactNeighborY="21114"/>
      <dgm:spPr/>
    </dgm:pt>
  </dgm:ptLst>
  <dgm:cxnLst>
    <dgm:cxn modelId="{7A53FB2A-B9DA-4CA3-AFC5-BA2CC659B5D3}" type="presOf" srcId="{F9034784-BCCC-9640-92CD-41F3CC6B8BFC}" destId="{0AADB6E1-66E6-AC4A-8418-39E59667580C}" srcOrd="0" destOrd="0" presId="urn:microsoft.com/office/officeart/2008/layout/VerticalCurvedList"/>
    <dgm:cxn modelId="{D4E67F5A-1B48-0F43-ADAF-82DB6E53D495}" srcId="{A915CE6F-99E0-4941-9D31-D41101EDD68F}" destId="{4B66FBB2-2674-9D40-9125-168ED892C713}" srcOrd="1" destOrd="0" parTransId="{A99BE383-AD50-CA4B-8E54-1FB29FCCF33D}" sibTransId="{4F9C0078-61F2-DD47-AE7F-4E694F42EE57}"/>
    <dgm:cxn modelId="{F09195D9-25AD-4BA6-A675-B6BF5EC1B4C9}" type="presOf" srcId="{87175613-C402-7648-9CAB-E99E40F412A1}" destId="{53C24255-74EE-E545-961F-93B73AE0A570}" srcOrd="0" destOrd="0" presId="urn:microsoft.com/office/officeart/2008/layout/VerticalCurvedList"/>
    <dgm:cxn modelId="{54A9C3D4-AE2E-4F47-BD1F-23AB2677631B}" srcId="{A915CE6F-99E0-4941-9D31-D41101EDD68F}" destId="{04FFD853-8A17-D84B-B05C-688FCFE97BAD}" srcOrd="0" destOrd="0" parTransId="{CA6FF9E2-39E2-2340-8F58-4B739EB00105}" sibTransId="{F9034784-BCCC-9640-92CD-41F3CC6B8BFC}"/>
    <dgm:cxn modelId="{EA322241-CCCC-2644-AC86-0D7F0DB976B2}" srcId="{A915CE6F-99E0-4941-9D31-D41101EDD68F}" destId="{87175613-C402-7648-9CAB-E99E40F412A1}" srcOrd="2" destOrd="0" parTransId="{0661B3D2-5C67-1B4A-A7F1-C3B5E95C9725}" sibTransId="{BDC75730-B714-EA4B-9948-A73B713F72FB}"/>
    <dgm:cxn modelId="{379D7ADE-BFA5-4A09-8DC7-7C54F10E36E0}" type="presOf" srcId="{04FFD853-8A17-D84B-B05C-688FCFE97BAD}" destId="{9D5F634F-B954-3A45-AFCF-5B7DC72B4023}" srcOrd="0" destOrd="0" presId="urn:microsoft.com/office/officeart/2008/layout/VerticalCurvedList"/>
    <dgm:cxn modelId="{A496B8DA-6EE9-4680-ADA5-77BF976E3A52}" type="presOf" srcId="{4B66FBB2-2674-9D40-9125-168ED892C713}" destId="{1FB2EB41-60ED-1A46-83BB-E77DBC91B346}" srcOrd="0" destOrd="0" presId="urn:microsoft.com/office/officeart/2008/layout/VerticalCurvedList"/>
    <dgm:cxn modelId="{0CA9E331-6716-45AA-90AD-9D6067FABCAB}" type="presOf" srcId="{A915CE6F-99E0-4941-9D31-D41101EDD68F}" destId="{6946ADBD-D0A2-7448-BA2D-31BE177ACCAE}" srcOrd="0" destOrd="0" presId="urn:microsoft.com/office/officeart/2008/layout/VerticalCurvedList"/>
    <dgm:cxn modelId="{8E47E35B-513F-46B2-841F-273A65EA7F8F}" type="presParOf" srcId="{6946ADBD-D0A2-7448-BA2D-31BE177ACCAE}" destId="{40DEAD2C-1546-5F42-9781-89929748A157}" srcOrd="0" destOrd="0" presId="urn:microsoft.com/office/officeart/2008/layout/VerticalCurvedList"/>
    <dgm:cxn modelId="{A700B53B-8399-40B2-AFB3-1298C4310527}" type="presParOf" srcId="{40DEAD2C-1546-5F42-9781-89929748A157}" destId="{581F89A1-E03D-6948-B02F-84932AB4B43D}" srcOrd="0" destOrd="0" presId="urn:microsoft.com/office/officeart/2008/layout/VerticalCurvedList"/>
    <dgm:cxn modelId="{5BA08A72-8921-4C99-9DD1-A1C5431AD17C}" type="presParOf" srcId="{581F89A1-E03D-6948-B02F-84932AB4B43D}" destId="{BA098422-4E42-524D-872E-981B449B851A}" srcOrd="0" destOrd="0" presId="urn:microsoft.com/office/officeart/2008/layout/VerticalCurvedList"/>
    <dgm:cxn modelId="{6F995D6E-BDDD-4D48-A9B1-7B0D85301393}" type="presParOf" srcId="{581F89A1-E03D-6948-B02F-84932AB4B43D}" destId="{0AADB6E1-66E6-AC4A-8418-39E59667580C}" srcOrd="1" destOrd="0" presId="urn:microsoft.com/office/officeart/2008/layout/VerticalCurvedList"/>
    <dgm:cxn modelId="{FA10B3DC-54C1-4210-A1D3-295FD5222823}" type="presParOf" srcId="{581F89A1-E03D-6948-B02F-84932AB4B43D}" destId="{CA0DD972-8422-FC4E-B557-27EF40A43E93}" srcOrd="2" destOrd="0" presId="urn:microsoft.com/office/officeart/2008/layout/VerticalCurvedList"/>
    <dgm:cxn modelId="{1B9C5E84-E99D-4480-A1F5-D7FE39821952}" type="presParOf" srcId="{581F89A1-E03D-6948-B02F-84932AB4B43D}" destId="{2DF6923C-BA0D-EC41-B98F-6A428F074D3C}" srcOrd="3" destOrd="0" presId="urn:microsoft.com/office/officeart/2008/layout/VerticalCurvedList"/>
    <dgm:cxn modelId="{1A37B522-F134-4909-B883-09A163C94CFF}" type="presParOf" srcId="{40DEAD2C-1546-5F42-9781-89929748A157}" destId="{9D5F634F-B954-3A45-AFCF-5B7DC72B4023}" srcOrd="1" destOrd="0" presId="urn:microsoft.com/office/officeart/2008/layout/VerticalCurvedList"/>
    <dgm:cxn modelId="{6FFB502B-CB2D-4991-B052-9E036B80DAF7}" type="presParOf" srcId="{40DEAD2C-1546-5F42-9781-89929748A157}" destId="{E3532007-9925-094F-9DDE-D941C0EE92C5}" srcOrd="2" destOrd="0" presId="urn:microsoft.com/office/officeart/2008/layout/VerticalCurvedList"/>
    <dgm:cxn modelId="{CE8CA043-A3C9-41D1-9E3D-47FB9A7E856F}" type="presParOf" srcId="{E3532007-9925-094F-9DDE-D941C0EE92C5}" destId="{40245CBE-3D51-CC49-A47A-80FE069C1BC9}" srcOrd="0" destOrd="0" presId="urn:microsoft.com/office/officeart/2008/layout/VerticalCurvedList"/>
    <dgm:cxn modelId="{880DC8F9-C5CF-4EDB-8839-B7D9DE57E4AD}" type="presParOf" srcId="{40DEAD2C-1546-5F42-9781-89929748A157}" destId="{1FB2EB41-60ED-1A46-83BB-E77DBC91B346}" srcOrd="3" destOrd="0" presId="urn:microsoft.com/office/officeart/2008/layout/VerticalCurvedList"/>
    <dgm:cxn modelId="{9D982B7A-AD37-41C4-B67F-AA5E96B2A1E7}" type="presParOf" srcId="{40DEAD2C-1546-5F42-9781-89929748A157}" destId="{D8EC0365-E825-1241-BA01-62196446AF05}" srcOrd="4" destOrd="0" presId="urn:microsoft.com/office/officeart/2008/layout/VerticalCurvedList"/>
    <dgm:cxn modelId="{62D2FC91-6BC5-45CD-9420-F4DC938A4A23}" type="presParOf" srcId="{D8EC0365-E825-1241-BA01-62196446AF05}" destId="{80704B90-6CEE-284D-A1DA-2D7758E8F4E4}" srcOrd="0" destOrd="0" presId="urn:microsoft.com/office/officeart/2008/layout/VerticalCurvedList"/>
    <dgm:cxn modelId="{A6824A06-5060-447F-B583-7D26371C9D9C}" type="presParOf" srcId="{40DEAD2C-1546-5F42-9781-89929748A157}" destId="{53C24255-74EE-E545-961F-93B73AE0A570}" srcOrd="5" destOrd="0" presId="urn:microsoft.com/office/officeart/2008/layout/VerticalCurvedList"/>
    <dgm:cxn modelId="{B8EA7900-C96B-4D51-83E7-A2C73F8E47FE}" type="presParOf" srcId="{40DEAD2C-1546-5F42-9781-89929748A157}" destId="{54B9E2A3-78D6-4F48-9DD5-CDD2AD65083E}" srcOrd="6" destOrd="0" presId="urn:microsoft.com/office/officeart/2008/layout/VerticalCurvedList"/>
    <dgm:cxn modelId="{F2EDA329-24D4-4AB2-BB99-4A002470F088}" type="presParOf" srcId="{54B9E2A3-78D6-4F48-9DD5-CDD2AD65083E}" destId="{97F39109-63B8-8C41-AE07-B8003D2BB5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15CE6F-99E0-4941-9D31-D41101EDD68F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4FFD853-8A17-D84B-B05C-688FCFE97BAD}">
      <dgm:prSet phldrT="[文字]" custT="1"/>
      <dgm:spPr/>
      <dgm:t>
        <a:bodyPr/>
        <a:lstStyle/>
        <a:p>
          <a:r>
            <a:rPr lang="zh-TW" altLang="en-US" sz="2400" dirty="0" smtClean="0"/>
            <a:t>領域</a:t>
          </a:r>
          <a:r>
            <a:rPr lang="en-US" altLang="zh-TW" sz="2400" dirty="0" smtClean="0"/>
            <a:t>/</a:t>
          </a:r>
          <a:r>
            <a:rPr lang="zh-TW" altLang="en-US" sz="2400" dirty="0" smtClean="0"/>
            <a:t>科目之選修課程綱要由教育部訂定或指定教育專業團體</a:t>
          </a:r>
          <a:r>
            <a:rPr lang="en-US" altLang="zh-TW" sz="2400" dirty="0" smtClean="0"/>
            <a:t>(</a:t>
          </a:r>
          <a:r>
            <a:rPr lang="zh-TW" altLang="en-US" sz="2400" dirty="0" smtClean="0"/>
            <a:t>大學、學術團體或</a:t>
          </a:r>
          <a:r>
            <a:rPr lang="zh-TW" altLang="en-US" sz="2400" b="1" u="sng" dirty="0" smtClean="0">
              <a:solidFill>
                <a:srgbClr val="FFFF00"/>
              </a:solidFill>
            </a:rPr>
            <a:t>普通高中學科中心</a:t>
          </a:r>
          <a:r>
            <a:rPr lang="zh-TW" altLang="en-US" sz="2400" dirty="0" smtClean="0"/>
            <a:t>等</a:t>
          </a:r>
          <a:r>
            <a:rPr lang="en-US" altLang="zh-TW" sz="2400" dirty="0" smtClean="0"/>
            <a:t>)</a:t>
          </a:r>
          <a:r>
            <a:rPr lang="zh-TW" altLang="en-US" sz="2400" dirty="0" smtClean="0"/>
            <a:t>或學校發展</a:t>
          </a:r>
          <a:r>
            <a:rPr lang="en-US" altLang="zh-TW" sz="2400" dirty="0" smtClean="0"/>
            <a:t>,</a:t>
          </a:r>
          <a:r>
            <a:rPr lang="zh-TW" altLang="en-US" sz="2400" dirty="0" smtClean="0"/>
            <a:t>供學校選用或運用。選修課程經學校課程發展委員會通過後</a:t>
          </a:r>
          <a:r>
            <a:rPr lang="en-US" altLang="zh-TW" sz="2400" dirty="0" smtClean="0"/>
            <a:t>,</a:t>
          </a:r>
          <a:r>
            <a:rPr lang="zh-TW" altLang="en-US" sz="2400" dirty="0" smtClean="0"/>
            <a:t>納入學校課程計畫</a:t>
          </a:r>
          <a:r>
            <a:rPr lang="en-US" altLang="zh-TW" sz="2400" dirty="0" smtClean="0"/>
            <a:t>,</a:t>
          </a:r>
          <a:r>
            <a:rPr lang="zh-TW" altLang="en-US" sz="2400" dirty="0" smtClean="0"/>
            <a:t>送各該主管機關備查。 </a:t>
          </a:r>
          <a:endParaRPr lang="zh-TW" altLang="en-US" sz="2400" dirty="0"/>
        </a:p>
      </dgm:t>
    </dgm:pt>
    <dgm:pt modelId="{CA6FF9E2-39E2-2340-8F58-4B739EB00105}" type="parTrans" cxnId="{54A9C3D4-AE2E-4F47-BD1F-23AB2677631B}">
      <dgm:prSet/>
      <dgm:spPr/>
      <dgm:t>
        <a:bodyPr/>
        <a:lstStyle/>
        <a:p>
          <a:endParaRPr lang="zh-TW" altLang="en-US"/>
        </a:p>
      </dgm:t>
    </dgm:pt>
    <dgm:pt modelId="{F9034784-BCCC-9640-92CD-41F3CC6B8BFC}" type="sibTrans" cxnId="{54A9C3D4-AE2E-4F47-BD1F-23AB2677631B}">
      <dgm:prSet/>
      <dgm:spPr/>
      <dgm:t>
        <a:bodyPr/>
        <a:lstStyle/>
        <a:p>
          <a:endParaRPr lang="zh-TW" altLang="en-US"/>
        </a:p>
      </dgm:t>
    </dgm:pt>
    <dgm:pt modelId="{4B66FBB2-2674-9D40-9125-168ED892C713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/>
            <a:t>各校應供學生跨班自由選修課程</a:t>
          </a:r>
          <a:r>
            <a:rPr lang="en-US" altLang="zh-TW" sz="2400" dirty="0" smtClean="0"/>
            <a:t>,</a:t>
          </a:r>
          <a:r>
            <a:rPr lang="zh-TW" altLang="en-US" sz="2400" dirty="0" smtClean="0"/>
            <a:t>學校開設之選修總學分數</a:t>
          </a:r>
          <a:r>
            <a:rPr lang="en-US" altLang="zh-TW" sz="2400" dirty="0" smtClean="0"/>
            <a:t>,</a:t>
          </a:r>
          <a:r>
            <a:rPr lang="zh-TW" altLang="en-US" sz="2400" dirty="0" smtClean="0"/>
            <a:t>應達學生應修習選修</a:t>
          </a:r>
          <a:r>
            <a:rPr lang="zh-Hant" altLang="en-US" sz="2400" dirty="0" smtClean="0"/>
            <a:t>學分數之 </a:t>
          </a:r>
          <a:r>
            <a:rPr lang="en-US" altLang="zh-Hant" sz="2400" b="1" u="sng" dirty="0" smtClean="0">
              <a:solidFill>
                <a:srgbClr val="FFFF00"/>
              </a:solidFill>
            </a:rPr>
            <a:t>1.2-1.5 </a:t>
          </a:r>
          <a:r>
            <a:rPr lang="zh-Hant" altLang="en-US" sz="2400" b="1" u="sng" dirty="0" smtClean="0">
              <a:solidFill>
                <a:srgbClr val="FFFF00"/>
              </a:solidFill>
            </a:rPr>
            <a:t>倍</a:t>
          </a:r>
          <a:r>
            <a:rPr lang="zh-Hant" altLang="en-US" sz="2400" dirty="0" smtClean="0"/>
            <a:t>。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dirty="0" smtClean="0"/>
            <a:t> </a:t>
          </a:r>
          <a:endParaRPr lang="zh-TW" altLang="en-US" sz="1700" dirty="0"/>
        </a:p>
      </dgm:t>
    </dgm:pt>
    <dgm:pt modelId="{A99BE383-AD50-CA4B-8E54-1FB29FCCF33D}" type="parTrans" cxnId="{D4E67F5A-1B48-0F43-ADAF-82DB6E53D495}">
      <dgm:prSet/>
      <dgm:spPr/>
      <dgm:t>
        <a:bodyPr/>
        <a:lstStyle/>
        <a:p>
          <a:endParaRPr lang="zh-TW" altLang="en-US"/>
        </a:p>
      </dgm:t>
    </dgm:pt>
    <dgm:pt modelId="{4F9C0078-61F2-DD47-AE7F-4E694F42EE57}" type="sibTrans" cxnId="{D4E67F5A-1B48-0F43-ADAF-82DB6E53D495}">
      <dgm:prSet/>
      <dgm:spPr/>
      <dgm:t>
        <a:bodyPr/>
        <a:lstStyle/>
        <a:p>
          <a:endParaRPr lang="zh-TW" altLang="en-US"/>
        </a:p>
      </dgm:t>
    </dgm:pt>
    <dgm:pt modelId="{87175613-C402-7648-9CAB-E99E40F412A1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/>
            <a:t>選修科目每班開班人數</a:t>
          </a:r>
          <a:r>
            <a:rPr lang="zh-TW" altLang="en-US" sz="2400" b="1" u="sng" dirty="0" smtClean="0">
              <a:solidFill>
                <a:srgbClr val="FFFF00"/>
              </a:solidFill>
            </a:rPr>
            <a:t>最低以 </a:t>
          </a:r>
          <a:r>
            <a:rPr lang="en-US" altLang="zh-TW" sz="2400" b="1" u="sng" dirty="0" smtClean="0">
              <a:solidFill>
                <a:srgbClr val="FFFF00"/>
              </a:solidFill>
            </a:rPr>
            <a:t>12 </a:t>
          </a:r>
          <a:r>
            <a:rPr lang="zh-TW" altLang="en-US" sz="2400" b="1" u="sng" dirty="0" smtClean="0">
              <a:solidFill>
                <a:srgbClr val="FFFF00"/>
              </a:solidFill>
            </a:rPr>
            <a:t>人為</a:t>
          </a:r>
          <a:r>
            <a:rPr lang="zh-TW" altLang="en-US" sz="2400" dirty="0" smtClean="0"/>
            <a:t>原則</a:t>
          </a:r>
          <a:r>
            <a:rPr lang="en-US" altLang="zh-TW" sz="2400" dirty="0" smtClean="0"/>
            <a:t>,</a:t>
          </a:r>
          <a:r>
            <a:rPr lang="zh-TW" altLang="en-US" sz="2400" dirty="0" smtClean="0"/>
            <a:t>情形特殊或各校經費足以支應者</a:t>
          </a:r>
          <a:r>
            <a:rPr lang="en-US" altLang="zh-TW" sz="2400" dirty="0" smtClean="0"/>
            <a:t>,</a:t>
          </a:r>
          <a:r>
            <a:rPr lang="zh-TW" altLang="en-US" sz="2400" dirty="0" smtClean="0"/>
            <a:t>得降低下限至 </a:t>
          </a:r>
          <a:r>
            <a:rPr lang="en-US" altLang="zh-TW" sz="2400" dirty="0" smtClean="0"/>
            <a:t>10 </a:t>
          </a:r>
          <a:r>
            <a:rPr lang="zh-TW" altLang="en-US" sz="2400" dirty="0" smtClean="0"/>
            <a:t>人</a:t>
          </a:r>
          <a:r>
            <a:rPr lang="en-US" altLang="zh-TW" sz="2400" dirty="0" smtClean="0"/>
            <a:t>,</a:t>
          </a:r>
          <a:r>
            <a:rPr lang="zh-TW" altLang="en-US" sz="2400" b="1" u="sng" dirty="0" smtClean="0">
              <a:solidFill>
                <a:srgbClr val="FFFF00"/>
              </a:solidFill>
            </a:rPr>
            <a:t>並得辦理跨校選</a:t>
          </a:r>
          <a:r>
            <a:rPr lang="zh-TW" altLang="en-US" sz="2400" dirty="0" smtClean="0"/>
            <a:t>修。 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dirty="0"/>
        </a:p>
      </dgm:t>
    </dgm:pt>
    <dgm:pt modelId="{0661B3D2-5C67-1B4A-A7F1-C3B5E95C9725}" type="parTrans" cxnId="{EA322241-CCCC-2644-AC86-0D7F0DB976B2}">
      <dgm:prSet/>
      <dgm:spPr/>
      <dgm:t>
        <a:bodyPr/>
        <a:lstStyle/>
        <a:p>
          <a:endParaRPr lang="zh-TW" altLang="en-US"/>
        </a:p>
      </dgm:t>
    </dgm:pt>
    <dgm:pt modelId="{BDC75730-B714-EA4B-9948-A73B713F72FB}" type="sibTrans" cxnId="{EA322241-CCCC-2644-AC86-0D7F0DB976B2}">
      <dgm:prSet/>
      <dgm:spPr/>
      <dgm:t>
        <a:bodyPr/>
        <a:lstStyle/>
        <a:p>
          <a:endParaRPr lang="zh-TW" altLang="en-US"/>
        </a:p>
      </dgm:t>
    </dgm:pt>
    <dgm:pt modelId="{6946ADBD-D0A2-7448-BA2D-31BE177ACCAE}" type="pres">
      <dgm:prSet presAssocID="{A915CE6F-99E0-4941-9D31-D41101EDD68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40DEAD2C-1546-5F42-9781-89929748A157}" type="pres">
      <dgm:prSet presAssocID="{A915CE6F-99E0-4941-9D31-D41101EDD68F}" presName="Name1" presStyleCnt="0"/>
      <dgm:spPr/>
    </dgm:pt>
    <dgm:pt modelId="{581F89A1-E03D-6948-B02F-84932AB4B43D}" type="pres">
      <dgm:prSet presAssocID="{A915CE6F-99E0-4941-9D31-D41101EDD68F}" presName="cycle" presStyleCnt="0"/>
      <dgm:spPr/>
    </dgm:pt>
    <dgm:pt modelId="{BA098422-4E42-524D-872E-981B449B851A}" type="pres">
      <dgm:prSet presAssocID="{A915CE6F-99E0-4941-9D31-D41101EDD68F}" presName="srcNode" presStyleLbl="node1" presStyleIdx="0" presStyleCnt="3"/>
      <dgm:spPr/>
    </dgm:pt>
    <dgm:pt modelId="{0AADB6E1-66E6-AC4A-8418-39E59667580C}" type="pres">
      <dgm:prSet presAssocID="{A915CE6F-99E0-4941-9D31-D41101EDD68F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CA0DD972-8422-FC4E-B557-27EF40A43E93}" type="pres">
      <dgm:prSet presAssocID="{A915CE6F-99E0-4941-9D31-D41101EDD68F}" presName="extraNode" presStyleLbl="node1" presStyleIdx="0" presStyleCnt="3"/>
      <dgm:spPr/>
    </dgm:pt>
    <dgm:pt modelId="{2DF6923C-BA0D-EC41-B98F-6A428F074D3C}" type="pres">
      <dgm:prSet presAssocID="{A915CE6F-99E0-4941-9D31-D41101EDD68F}" presName="dstNode" presStyleLbl="node1" presStyleIdx="0" presStyleCnt="3"/>
      <dgm:spPr/>
    </dgm:pt>
    <dgm:pt modelId="{9D5F634F-B954-3A45-AFCF-5B7DC72B4023}" type="pres">
      <dgm:prSet presAssocID="{04FFD853-8A17-D84B-B05C-688FCFE97BAD}" presName="text_1" presStyleLbl="node1" presStyleIdx="0" presStyleCnt="3" custScaleX="94916" custScaleY="186072" custLinFactNeighborX="1919" custLinFactNeighborY="-18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532007-9925-094F-9DDE-D941C0EE92C5}" type="pres">
      <dgm:prSet presAssocID="{04FFD853-8A17-D84B-B05C-688FCFE97BAD}" presName="accent_1" presStyleCnt="0"/>
      <dgm:spPr/>
    </dgm:pt>
    <dgm:pt modelId="{40245CBE-3D51-CC49-A47A-80FE069C1BC9}" type="pres">
      <dgm:prSet presAssocID="{04FFD853-8A17-D84B-B05C-688FCFE97BAD}" presName="accentRepeatNode" presStyleLbl="solidFgAcc1" presStyleIdx="0" presStyleCnt="3" custLinFactNeighborX="793" custLinFactNeighborY="-2349"/>
      <dgm:spPr/>
    </dgm:pt>
    <dgm:pt modelId="{1FB2EB41-60ED-1A46-83BB-E77DBC91B346}" type="pres">
      <dgm:prSet presAssocID="{4B66FBB2-2674-9D40-9125-168ED892C713}" presName="text_2" presStyleLbl="node1" presStyleIdx="1" presStyleCnt="3" custScaleX="102121" custScaleY="127282" custLinFactNeighborX="-1427" custLinFactNeighborY="223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EC0365-E825-1241-BA01-62196446AF05}" type="pres">
      <dgm:prSet presAssocID="{4B66FBB2-2674-9D40-9125-168ED892C713}" presName="accent_2" presStyleCnt="0"/>
      <dgm:spPr/>
    </dgm:pt>
    <dgm:pt modelId="{80704B90-6CEE-284D-A1DA-2D7758E8F4E4}" type="pres">
      <dgm:prSet presAssocID="{4B66FBB2-2674-9D40-9125-168ED892C713}" presName="accentRepeatNode" presStyleLbl="solidFgAcc1" presStyleIdx="1" presStyleCnt="3" custScaleX="100000" custLinFactNeighborX="-6208" custLinFactNeighborY="14158"/>
      <dgm:spPr/>
    </dgm:pt>
    <dgm:pt modelId="{53C24255-74EE-E545-961F-93B73AE0A570}" type="pres">
      <dgm:prSet presAssocID="{87175613-C402-7648-9CAB-E99E40F412A1}" presName="text_3" presStyleLbl="node1" presStyleIdx="2" presStyleCnt="3" custScaleY="141398" custLinFactNeighborX="83" custLinFactNeighborY="276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B9E2A3-78D6-4F48-9DD5-CDD2AD65083E}" type="pres">
      <dgm:prSet presAssocID="{87175613-C402-7648-9CAB-E99E40F412A1}" presName="accent_3" presStyleCnt="0"/>
      <dgm:spPr/>
    </dgm:pt>
    <dgm:pt modelId="{97F39109-63B8-8C41-AE07-B8003D2BB5C2}" type="pres">
      <dgm:prSet presAssocID="{87175613-C402-7648-9CAB-E99E40F412A1}" presName="accentRepeatNode" presStyleLbl="solidFgAcc1" presStyleIdx="2" presStyleCnt="3" custLinFactNeighborX="-4727" custLinFactNeighborY="21114"/>
      <dgm:spPr/>
    </dgm:pt>
  </dgm:ptLst>
  <dgm:cxnLst>
    <dgm:cxn modelId="{629F7372-8903-49DB-94CD-6DB3242B0ED3}" type="presOf" srcId="{4B66FBB2-2674-9D40-9125-168ED892C713}" destId="{1FB2EB41-60ED-1A46-83BB-E77DBC91B346}" srcOrd="0" destOrd="0" presId="urn:microsoft.com/office/officeart/2008/layout/VerticalCurvedList"/>
    <dgm:cxn modelId="{9BA357BD-25F3-4AAF-B695-B78B5D097CBB}" type="presOf" srcId="{87175613-C402-7648-9CAB-E99E40F412A1}" destId="{53C24255-74EE-E545-961F-93B73AE0A570}" srcOrd="0" destOrd="0" presId="urn:microsoft.com/office/officeart/2008/layout/VerticalCurvedList"/>
    <dgm:cxn modelId="{D4E67F5A-1B48-0F43-ADAF-82DB6E53D495}" srcId="{A915CE6F-99E0-4941-9D31-D41101EDD68F}" destId="{4B66FBB2-2674-9D40-9125-168ED892C713}" srcOrd="1" destOrd="0" parTransId="{A99BE383-AD50-CA4B-8E54-1FB29FCCF33D}" sibTransId="{4F9C0078-61F2-DD47-AE7F-4E694F42EE57}"/>
    <dgm:cxn modelId="{54A9C3D4-AE2E-4F47-BD1F-23AB2677631B}" srcId="{A915CE6F-99E0-4941-9D31-D41101EDD68F}" destId="{04FFD853-8A17-D84B-B05C-688FCFE97BAD}" srcOrd="0" destOrd="0" parTransId="{CA6FF9E2-39E2-2340-8F58-4B739EB00105}" sibTransId="{F9034784-BCCC-9640-92CD-41F3CC6B8BFC}"/>
    <dgm:cxn modelId="{3CB75EE8-2BB1-47BF-A83E-BEABEA6CC728}" type="presOf" srcId="{F9034784-BCCC-9640-92CD-41F3CC6B8BFC}" destId="{0AADB6E1-66E6-AC4A-8418-39E59667580C}" srcOrd="0" destOrd="0" presId="urn:microsoft.com/office/officeart/2008/layout/VerticalCurvedList"/>
    <dgm:cxn modelId="{EA322241-CCCC-2644-AC86-0D7F0DB976B2}" srcId="{A915CE6F-99E0-4941-9D31-D41101EDD68F}" destId="{87175613-C402-7648-9CAB-E99E40F412A1}" srcOrd="2" destOrd="0" parTransId="{0661B3D2-5C67-1B4A-A7F1-C3B5E95C9725}" sibTransId="{BDC75730-B714-EA4B-9948-A73B713F72FB}"/>
    <dgm:cxn modelId="{53E819D4-B753-48FE-8BD5-474F69E4BF9A}" type="presOf" srcId="{A915CE6F-99E0-4941-9D31-D41101EDD68F}" destId="{6946ADBD-D0A2-7448-BA2D-31BE177ACCAE}" srcOrd="0" destOrd="0" presId="urn:microsoft.com/office/officeart/2008/layout/VerticalCurvedList"/>
    <dgm:cxn modelId="{40CF193A-674C-4A9D-972C-A7E4E3CA708D}" type="presOf" srcId="{04FFD853-8A17-D84B-B05C-688FCFE97BAD}" destId="{9D5F634F-B954-3A45-AFCF-5B7DC72B4023}" srcOrd="0" destOrd="0" presId="urn:microsoft.com/office/officeart/2008/layout/VerticalCurvedList"/>
    <dgm:cxn modelId="{7BC0D114-D321-4BFF-BF0F-45BEF33D0977}" type="presParOf" srcId="{6946ADBD-D0A2-7448-BA2D-31BE177ACCAE}" destId="{40DEAD2C-1546-5F42-9781-89929748A157}" srcOrd="0" destOrd="0" presId="urn:microsoft.com/office/officeart/2008/layout/VerticalCurvedList"/>
    <dgm:cxn modelId="{0AF6431C-8252-476C-A157-08C63EEF1E86}" type="presParOf" srcId="{40DEAD2C-1546-5F42-9781-89929748A157}" destId="{581F89A1-E03D-6948-B02F-84932AB4B43D}" srcOrd="0" destOrd="0" presId="urn:microsoft.com/office/officeart/2008/layout/VerticalCurvedList"/>
    <dgm:cxn modelId="{87B11896-7370-4F60-827D-DE582F0719E6}" type="presParOf" srcId="{581F89A1-E03D-6948-B02F-84932AB4B43D}" destId="{BA098422-4E42-524D-872E-981B449B851A}" srcOrd="0" destOrd="0" presId="urn:microsoft.com/office/officeart/2008/layout/VerticalCurvedList"/>
    <dgm:cxn modelId="{3A409D92-F826-4A36-A8D7-FE33450B7678}" type="presParOf" srcId="{581F89A1-E03D-6948-B02F-84932AB4B43D}" destId="{0AADB6E1-66E6-AC4A-8418-39E59667580C}" srcOrd="1" destOrd="0" presId="urn:microsoft.com/office/officeart/2008/layout/VerticalCurvedList"/>
    <dgm:cxn modelId="{5BBB070C-09F2-43ED-92BA-8D3AB8C3EBD7}" type="presParOf" srcId="{581F89A1-E03D-6948-B02F-84932AB4B43D}" destId="{CA0DD972-8422-FC4E-B557-27EF40A43E93}" srcOrd="2" destOrd="0" presId="urn:microsoft.com/office/officeart/2008/layout/VerticalCurvedList"/>
    <dgm:cxn modelId="{235A9D3E-AF96-4C82-9A6B-472B54ACC9BD}" type="presParOf" srcId="{581F89A1-E03D-6948-B02F-84932AB4B43D}" destId="{2DF6923C-BA0D-EC41-B98F-6A428F074D3C}" srcOrd="3" destOrd="0" presId="urn:microsoft.com/office/officeart/2008/layout/VerticalCurvedList"/>
    <dgm:cxn modelId="{AF727A06-BA08-43B5-81FA-61A0AF444FDC}" type="presParOf" srcId="{40DEAD2C-1546-5F42-9781-89929748A157}" destId="{9D5F634F-B954-3A45-AFCF-5B7DC72B4023}" srcOrd="1" destOrd="0" presId="urn:microsoft.com/office/officeart/2008/layout/VerticalCurvedList"/>
    <dgm:cxn modelId="{215DCC34-B72B-4341-B9F0-64477C5B8F9F}" type="presParOf" srcId="{40DEAD2C-1546-5F42-9781-89929748A157}" destId="{E3532007-9925-094F-9DDE-D941C0EE92C5}" srcOrd="2" destOrd="0" presId="urn:microsoft.com/office/officeart/2008/layout/VerticalCurvedList"/>
    <dgm:cxn modelId="{324F0E29-2D3E-45BB-86B0-ECBF4EBD152C}" type="presParOf" srcId="{E3532007-9925-094F-9DDE-D941C0EE92C5}" destId="{40245CBE-3D51-CC49-A47A-80FE069C1BC9}" srcOrd="0" destOrd="0" presId="urn:microsoft.com/office/officeart/2008/layout/VerticalCurvedList"/>
    <dgm:cxn modelId="{BD043584-4A78-43B1-94D7-BD6BD9D38FAF}" type="presParOf" srcId="{40DEAD2C-1546-5F42-9781-89929748A157}" destId="{1FB2EB41-60ED-1A46-83BB-E77DBC91B346}" srcOrd="3" destOrd="0" presId="urn:microsoft.com/office/officeart/2008/layout/VerticalCurvedList"/>
    <dgm:cxn modelId="{E05A6852-64F3-4E15-8E9D-6ACBCCE3EAA1}" type="presParOf" srcId="{40DEAD2C-1546-5F42-9781-89929748A157}" destId="{D8EC0365-E825-1241-BA01-62196446AF05}" srcOrd="4" destOrd="0" presId="urn:microsoft.com/office/officeart/2008/layout/VerticalCurvedList"/>
    <dgm:cxn modelId="{2ACFFA74-DF94-4636-A58E-7CC21DC3AFCD}" type="presParOf" srcId="{D8EC0365-E825-1241-BA01-62196446AF05}" destId="{80704B90-6CEE-284D-A1DA-2D7758E8F4E4}" srcOrd="0" destOrd="0" presId="urn:microsoft.com/office/officeart/2008/layout/VerticalCurvedList"/>
    <dgm:cxn modelId="{3BEA63BC-1E58-4A74-87DE-C24F7D524D72}" type="presParOf" srcId="{40DEAD2C-1546-5F42-9781-89929748A157}" destId="{53C24255-74EE-E545-961F-93B73AE0A570}" srcOrd="5" destOrd="0" presId="urn:microsoft.com/office/officeart/2008/layout/VerticalCurvedList"/>
    <dgm:cxn modelId="{4AE210F3-9B7A-40CE-A614-F3FC5CBB8E1D}" type="presParOf" srcId="{40DEAD2C-1546-5F42-9781-89929748A157}" destId="{54B9E2A3-78D6-4F48-9DD5-CDD2AD65083E}" srcOrd="6" destOrd="0" presId="urn:microsoft.com/office/officeart/2008/layout/VerticalCurvedList"/>
    <dgm:cxn modelId="{55D82643-8124-45EA-9E73-E60502C26B6F}" type="presParOf" srcId="{54B9E2A3-78D6-4F48-9DD5-CDD2AD65083E}" destId="{97F39109-63B8-8C41-AE07-B8003D2BB5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15CE6F-99E0-4941-9D31-D41101EDD68F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4FFD853-8A17-D84B-B05C-688FCFE97BAD}">
      <dgm:prSet phldrT="[文字]" custT="1"/>
      <dgm:spPr/>
      <dgm:t>
        <a:bodyPr/>
        <a:lstStyle/>
        <a:p>
          <a:r>
            <a:rPr lang="zh-TW" altLang="en-US" sz="2000" dirty="0" smtClean="0"/>
            <a:t>為落實學生適性選修課程</a:t>
          </a:r>
          <a:r>
            <a:rPr lang="en-US" altLang="zh-TW" sz="2000" dirty="0" smtClean="0"/>
            <a:t>,</a:t>
          </a:r>
          <a:r>
            <a:rPr lang="zh-TW" altLang="en-US" sz="2000" dirty="0" smtClean="0"/>
            <a:t>領域綱要研修小組應配合領域課程綱要之研訂</a:t>
          </a:r>
          <a:r>
            <a:rPr lang="en-US" altLang="zh-TW" sz="2000" dirty="0" smtClean="0"/>
            <a:t>,</a:t>
          </a:r>
          <a:r>
            <a:rPr lang="zh-TW" altLang="en-US" sz="2000" dirty="0" smtClean="0"/>
            <a:t>同步發展</a:t>
          </a:r>
          <a:r>
            <a:rPr lang="zh-TW" altLang="en-US" sz="2000" b="1" u="sng" dirty="0" smtClean="0">
              <a:solidFill>
                <a:srgbClr val="FFFF00"/>
              </a:solidFill>
            </a:rPr>
            <a:t>各領域課程手冊</a:t>
          </a:r>
          <a:r>
            <a:rPr lang="en-US" altLang="zh-TW" sz="2000" dirty="0" smtClean="0"/>
            <a:t>,</a:t>
          </a:r>
          <a:r>
            <a:rPr lang="zh-TW" altLang="en-US" sz="2000" dirty="0" smtClean="0"/>
            <a:t>建立完整課程架構及描繪升學及職涯進路關係</a:t>
          </a:r>
          <a:r>
            <a:rPr lang="en-US" altLang="zh-TW" sz="2000" dirty="0" smtClean="0"/>
            <a:t>,</a:t>
          </a:r>
          <a:r>
            <a:rPr lang="zh-TW" altLang="en-US" sz="2000" dirty="0" smtClean="0"/>
            <a:t>供教師選課輔導、學生選課參考與大學院校選才參採之用。 </a:t>
          </a:r>
          <a:endParaRPr lang="zh-TW" altLang="en-US" sz="2000" dirty="0"/>
        </a:p>
      </dgm:t>
    </dgm:pt>
    <dgm:pt modelId="{CA6FF9E2-39E2-2340-8F58-4B739EB00105}" type="parTrans" cxnId="{54A9C3D4-AE2E-4F47-BD1F-23AB2677631B}">
      <dgm:prSet/>
      <dgm:spPr/>
      <dgm:t>
        <a:bodyPr/>
        <a:lstStyle/>
        <a:p>
          <a:endParaRPr lang="zh-TW" altLang="en-US"/>
        </a:p>
      </dgm:t>
    </dgm:pt>
    <dgm:pt modelId="{F9034784-BCCC-9640-92CD-41F3CC6B8BFC}" type="sibTrans" cxnId="{54A9C3D4-AE2E-4F47-BD1F-23AB2677631B}">
      <dgm:prSet/>
      <dgm:spPr/>
      <dgm:t>
        <a:bodyPr/>
        <a:lstStyle/>
        <a:p>
          <a:endParaRPr lang="zh-TW" altLang="en-US"/>
        </a:p>
      </dgm:t>
    </dgm:pt>
    <dgm:pt modelId="{4B66FBB2-2674-9D40-9125-168ED892C713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 smtClean="0"/>
            <a:t>學生適性選修輔導需搭配課程諮詢及生涯輔導</a:t>
          </a:r>
          <a:r>
            <a:rPr lang="en-US" altLang="zh-TW" sz="2000" dirty="0" smtClean="0"/>
            <a:t>,</a:t>
          </a:r>
          <a:r>
            <a:rPr lang="zh-TW" altLang="en-US" sz="2000" dirty="0" smtClean="0"/>
            <a:t>包括參考性向及興趣測驗、大學院校進路建議的選修課程等。</a:t>
          </a:r>
          <a:r>
            <a:rPr lang="zh-TW" altLang="en-US" sz="2000" b="1" u="sng" dirty="0" smtClean="0">
              <a:solidFill>
                <a:srgbClr val="FFFF00"/>
              </a:solidFill>
            </a:rPr>
            <a:t>學生每學期應與課程諮詢教師討論</a:t>
          </a:r>
          <a:r>
            <a:rPr lang="en-US" altLang="zh-TW" sz="2000" b="1" u="sng" dirty="0" smtClean="0">
              <a:solidFill>
                <a:srgbClr val="FFFF00"/>
              </a:solidFill>
            </a:rPr>
            <a:t>,</a:t>
          </a:r>
          <a:r>
            <a:rPr lang="zh-TW" altLang="en-US" sz="2000" b="1" u="sng" dirty="0" smtClean="0">
              <a:solidFill>
                <a:srgbClr val="FFFF00"/>
              </a:solidFill>
            </a:rPr>
            <a:t>諮詢紀錄應列入高中學生的學習歷程檔案。</a:t>
          </a:r>
          <a:r>
            <a:rPr lang="zh-TW" altLang="en-US" sz="2000" dirty="0" smtClean="0"/>
            <a:t>教師若擔任課程諮詢教師得酌減教學節數</a:t>
          </a:r>
          <a:r>
            <a:rPr lang="en-US" altLang="zh-TW" sz="2000" dirty="0" smtClean="0"/>
            <a:t>, </a:t>
          </a:r>
          <a:r>
            <a:rPr lang="zh-TW" altLang="en-US" sz="2000" dirty="0" smtClean="0"/>
            <a:t>師資認證及相關辦法由各該主管機關訂定之。 </a:t>
          </a:r>
          <a:endParaRPr lang="zh-TW" altLang="en-US" sz="2000" dirty="0"/>
        </a:p>
      </dgm:t>
    </dgm:pt>
    <dgm:pt modelId="{A99BE383-AD50-CA4B-8E54-1FB29FCCF33D}" type="parTrans" cxnId="{D4E67F5A-1B48-0F43-ADAF-82DB6E53D495}">
      <dgm:prSet/>
      <dgm:spPr/>
      <dgm:t>
        <a:bodyPr/>
        <a:lstStyle/>
        <a:p>
          <a:endParaRPr lang="zh-TW" altLang="en-US"/>
        </a:p>
      </dgm:t>
    </dgm:pt>
    <dgm:pt modelId="{4F9C0078-61F2-DD47-AE7F-4E694F42EE57}" type="sibTrans" cxnId="{D4E67F5A-1B48-0F43-ADAF-82DB6E53D495}">
      <dgm:prSet/>
      <dgm:spPr/>
      <dgm:t>
        <a:bodyPr/>
        <a:lstStyle/>
        <a:p>
          <a:endParaRPr lang="zh-TW" altLang="en-US"/>
        </a:p>
      </dgm:t>
    </dgm:pt>
    <dgm:pt modelId="{87175613-C402-7648-9CAB-E99E40F412A1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 smtClean="0"/>
            <a:t>特殊條件之學生得申請學科必修及選修部分課程免修。學科免修相關 規定由各校依據相關辦法訂定之</a:t>
          </a:r>
          <a:r>
            <a:rPr lang="en-US" altLang="zh-TW" sz="2000" dirty="0" smtClean="0"/>
            <a:t>,</a:t>
          </a:r>
          <a:r>
            <a:rPr lang="zh-TW" altLang="en-US" sz="2000" dirty="0" smtClean="0"/>
            <a:t>學生經鑑定通過後得予以抵免相關學分。學校應依 </a:t>
          </a:r>
          <a:r>
            <a:rPr lang="zh-TW" altLang="en-US" sz="2000" b="1" u="sng" dirty="0" smtClean="0">
              <a:solidFill>
                <a:srgbClr val="FFFF00"/>
              </a:solidFill>
            </a:rPr>
            <a:t>通過免修鑑定學生之需求給予跨班、跨年級</a:t>
          </a:r>
          <a:r>
            <a:rPr lang="zh-TW" altLang="en-US" sz="2000" dirty="0" smtClean="0"/>
            <a:t>修習之機會</a:t>
          </a:r>
          <a:r>
            <a:rPr lang="en-US" altLang="zh-TW" sz="2000" dirty="0" smtClean="0"/>
            <a:t>,</a:t>
          </a:r>
          <a:r>
            <a:rPr lang="zh-TW" altLang="en-US" sz="2000" dirty="0" smtClean="0"/>
            <a:t>並輔導學生適性選修其他課 程。 </a:t>
          </a:r>
          <a:endParaRPr lang="zh-TW" altLang="en-US" sz="2000" dirty="0"/>
        </a:p>
      </dgm:t>
    </dgm:pt>
    <dgm:pt modelId="{0661B3D2-5C67-1B4A-A7F1-C3B5E95C9725}" type="parTrans" cxnId="{EA322241-CCCC-2644-AC86-0D7F0DB976B2}">
      <dgm:prSet/>
      <dgm:spPr/>
      <dgm:t>
        <a:bodyPr/>
        <a:lstStyle/>
        <a:p>
          <a:endParaRPr lang="zh-TW" altLang="en-US"/>
        </a:p>
      </dgm:t>
    </dgm:pt>
    <dgm:pt modelId="{BDC75730-B714-EA4B-9948-A73B713F72FB}" type="sibTrans" cxnId="{EA322241-CCCC-2644-AC86-0D7F0DB976B2}">
      <dgm:prSet/>
      <dgm:spPr/>
      <dgm:t>
        <a:bodyPr/>
        <a:lstStyle/>
        <a:p>
          <a:endParaRPr lang="zh-TW" altLang="en-US"/>
        </a:p>
      </dgm:t>
    </dgm:pt>
    <dgm:pt modelId="{6946ADBD-D0A2-7448-BA2D-31BE177ACCAE}" type="pres">
      <dgm:prSet presAssocID="{A915CE6F-99E0-4941-9D31-D41101EDD68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40DEAD2C-1546-5F42-9781-89929748A157}" type="pres">
      <dgm:prSet presAssocID="{A915CE6F-99E0-4941-9D31-D41101EDD68F}" presName="Name1" presStyleCnt="0"/>
      <dgm:spPr/>
    </dgm:pt>
    <dgm:pt modelId="{581F89A1-E03D-6948-B02F-84932AB4B43D}" type="pres">
      <dgm:prSet presAssocID="{A915CE6F-99E0-4941-9D31-D41101EDD68F}" presName="cycle" presStyleCnt="0"/>
      <dgm:spPr/>
    </dgm:pt>
    <dgm:pt modelId="{BA098422-4E42-524D-872E-981B449B851A}" type="pres">
      <dgm:prSet presAssocID="{A915CE6F-99E0-4941-9D31-D41101EDD68F}" presName="srcNode" presStyleLbl="node1" presStyleIdx="0" presStyleCnt="3"/>
      <dgm:spPr/>
    </dgm:pt>
    <dgm:pt modelId="{0AADB6E1-66E6-AC4A-8418-39E59667580C}" type="pres">
      <dgm:prSet presAssocID="{A915CE6F-99E0-4941-9D31-D41101EDD68F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CA0DD972-8422-FC4E-B557-27EF40A43E93}" type="pres">
      <dgm:prSet presAssocID="{A915CE6F-99E0-4941-9D31-D41101EDD68F}" presName="extraNode" presStyleLbl="node1" presStyleIdx="0" presStyleCnt="3"/>
      <dgm:spPr/>
    </dgm:pt>
    <dgm:pt modelId="{2DF6923C-BA0D-EC41-B98F-6A428F074D3C}" type="pres">
      <dgm:prSet presAssocID="{A915CE6F-99E0-4941-9D31-D41101EDD68F}" presName="dstNode" presStyleLbl="node1" presStyleIdx="0" presStyleCnt="3"/>
      <dgm:spPr/>
    </dgm:pt>
    <dgm:pt modelId="{9D5F634F-B954-3A45-AFCF-5B7DC72B4023}" type="pres">
      <dgm:prSet presAssocID="{04FFD853-8A17-D84B-B05C-688FCFE97BAD}" presName="text_1" presStyleLbl="node1" presStyleIdx="0" presStyleCnt="3" custScaleY="108149" custLinFactNeighborX="973" custLinFactNeighborY="-59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532007-9925-094F-9DDE-D941C0EE92C5}" type="pres">
      <dgm:prSet presAssocID="{04FFD853-8A17-D84B-B05C-688FCFE97BAD}" presName="accent_1" presStyleCnt="0"/>
      <dgm:spPr/>
    </dgm:pt>
    <dgm:pt modelId="{40245CBE-3D51-CC49-A47A-80FE069C1BC9}" type="pres">
      <dgm:prSet presAssocID="{04FFD853-8A17-D84B-B05C-688FCFE97BAD}" presName="accentRepeatNode" presStyleLbl="solidFgAcc1" presStyleIdx="0" presStyleCnt="3" custLinFactNeighborX="-6422" custLinFactNeighborY="-2609"/>
      <dgm:spPr/>
    </dgm:pt>
    <dgm:pt modelId="{1FB2EB41-60ED-1A46-83BB-E77DBC91B346}" type="pres">
      <dgm:prSet presAssocID="{4B66FBB2-2674-9D40-9125-168ED892C713}" presName="text_2" presStyleLbl="node1" presStyleIdx="1" presStyleCnt="3" custScaleY="146198" custLinFactNeighborX="1127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EC0365-E825-1241-BA01-62196446AF05}" type="pres">
      <dgm:prSet presAssocID="{4B66FBB2-2674-9D40-9125-168ED892C713}" presName="accent_2" presStyleCnt="0"/>
      <dgm:spPr/>
    </dgm:pt>
    <dgm:pt modelId="{80704B90-6CEE-284D-A1DA-2D7758E8F4E4}" type="pres">
      <dgm:prSet presAssocID="{4B66FBB2-2674-9D40-9125-168ED892C713}" presName="accentRepeatNode" presStyleLbl="solidFgAcc1" presStyleIdx="1" presStyleCnt="3" custLinFactNeighborX="-3225" custLinFactNeighborY="765"/>
      <dgm:spPr/>
    </dgm:pt>
    <dgm:pt modelId="{53C24255-74EE-E545-961F-93B73AE0A570}" type="pres">
      <dgm:prSet presAssocID="{87175613-C402-7648-9CAB-E99E40F412A1}" presName="text_3" presStyleLbl="node1" presStyleIdx="2" presStyleCnt="3" custScaleY="128259" custLinFactNeighborX="1425" custLinFactNeighborY="38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B9E2A3-78D6-4F48-9DD5-CDD2AD65083E}" type="pres">
      <dgm:prSet presAssocID="{87175613-C402-7648-9CAB-E99E40F412A1}" presName="accent_3" presStyleCnt="0"/>
      <dgm:spPr/>
    </dgm:pt>
    <dgm:pt modelId="{97F39109-63B8-8C41-AE07-B8003D2BB5C2}" type="pres">
      <dgm:prSet presAssocID="{87175613-C402-7648-9CAB-E99E40F412A1}" presName="accentRepeatNode" presStyleLbl="solidFgAcc1" presStyleIdx="2" presStyleCnt="3"/>
      <dgm:spPr/>
    </dgm:pt>
  </dgm:ptLst>
  <dgm:cxnLst>
    <dgm:cxn modelId="{82A1682B-228D-4F89-B497-48FD8D1582BE}" type="presOf" srcId="{87175613-C402-7648-9CAB-E99E40F412A1}" destId="{53C24255-74EE-E545-961F-93B73AE0A570}" srcOrd="0" destOrd="0" presId="urn:microsoft.com/office/officeart/2008/layout/VerticalCurvedList"/>
    <dgm:cxn modelId="{4A182154-354D-4C71-9FA5-18E251001D1E}" type="presOf" srcId="{A915CE6F-99E0-4941-9D31-D41101EDD68F}" destId="{6946ADBD-D0A2-7448-BA2D-31BE177ACCAE}" srcOrd="0" destOrd="0" presId="urn:microsoft.com/office/officeart/2008/layout/VerticalCurvedList"/>
    <dgm:cxn modelId="{7F028EB6-F3FB-4541-B7F0-311E406F6AD8}" type="presOf" srcId="{04FFD853-8A17-D84B-B05C-688FCFE97BAD}" destId="{9D5F634F-B954-3A45-AFCF-5B7DC72B4023}" srcOrd="0" destOrd="0" presId="urn:microsoft.com/office/officeart/2008/layout/VerticalCurvedList"/>
    <dgm:cxn modelId="{D4E67F5A-1B48-0F43-ADAF-82DB6E53D495}" srcId="{A915CE6F-99E0-4941-9D31-D41101EDD68F}" destId="{4B66FBB2-2674-9D40-9125-168ED892C713}" srcOrd="1" destOrd="0" parTransId="{A99BE383-AD50-CA4B-8E54-1FB29FCCF33D}" sibTransId="{4F9C0078-61F2-DD47-AE7F-4E694F42EE57}"/>
    <dgm:cxn modelId="{54A9C3D4-AE2E-4F47-BD1F-23AB2677631B}" srcId="{A915CE6F-99E0-4941-9D31-D41101EDD68F}" destId="{04FFD853-8A17-D84B-B05C-688FCFE97BAD}" srcOrd="0" destOrd="0" parTransId="{CA6FF9E2-39E2-2340-8F58-4B739EB00105}" sibTransId="{F9034784-BCCC-9640-92CD-41F3CC6B8BFC}"/>
    <dgm:cxn modelId="{EA322241-CCCC-2644-AC86-0D7F0DB976B2}" srcId="{A915CE6F-99E0-4941-9D31-D41101EDD68F}" destId="{87175613-C402-7648-9CAB-E99E40F412A1}" srcOrd="2" destOrd="0" parTransId="{0661B3D2-5C67-1B4A-A7F1-C3B5E95C9725}" sibTransId="{BDC75730-B714-EA4B-9948-A73B713F72FB}"/>
    <dgm:cxn modelId="{81DF57AE-960D-4AA8-AF42-2C8C35B3C2C7}" type="presOf" srcId="{4B66FBB2-2674-9D40-9125-168ED892C713}" destId="{1FB2EB41-60ED-1A46-83BB-E77DBC91B346}" srcOrd="0" destOrd="0" presId="urn:microsoft.com/office/officeart/2008/layout/VerticalCurvedList"/>
    <dgm:cxn modelId="{5858634C-801B-4199-B7CC-7CEC96BCD128}" type="presOf" srcId="{F9034784-BCCC-9640-92CD-41F3CC6B8BFC}" destId="{0AADB6E1-66E6-AC4A-8418-39E59667580C}" srcOrd="0" destOrd="0" presId="urn:microsoft.com/office/officeart/2008/layout/VerticalCurvedList"/>
    <dgm:cxn modelId="{C9394A71-741F-4884-A9AF-A1F5A3ACA860}" type="presParOf" srcId="{6946ADBD-D0A2-7448-BA2D-31BE177ACCAE}" destId="{40DEAD2C-1546-5F42-9781-89929748A157}" srcOrd="0" destOrd="0" presId="urn:microsoft.com/office/officeart/2008/layout/VerticalCurvedList"/>
    <dgm:cxn modelId="{2651553A-9883-496B-9374-6E05FDB99DFD}" type="presParOf" srcId="{40DEAD2C-1546-5F42-9781-89929748A157}" destId="{581F89A1-E03D-6948-B02F-84932AB4B43D}" srcOrd="0" destOrd="0" presId="urn:microsoft.com/office/officeart/2008/layout/VerticalCurvedList"/>
    <dgm:cxn modelId="{B6244599-FBBC-499E-8DA8-AAAAB0EA1021}" type="presParOf" srcId="{581F89A1-E03D-6948-B02F-84932AB4B43D}" destId="{BA098422-4E42-524D-872E-981B449B851A}" srcOrd="0" destOrd="0" presId="urn:microsoft.com/office/officeart/2008/layout/VerticalCurvedList"/>
    <dgm:cxn modelId="{041F27D6-CAF4-4C5E-85DC-FDD83077F6F5}" type="presParOf" srcId="{581F89A1-E03D-6948-B02F-84932AB4B43D}" destId="{0AADB6E1-66E6-AC4A-8418-39E59667580C}" srcOrd="1" destOrd="0" presId="urn:microsoft.com/office/officeart/2008/layout/VerticalCurvedList"/>
    <dgm:cxn modelId="{544B709B-8F43-4AD6-B6AB-993AF3075E0C}" type="presParOf" srcId="{581F89A1-E03D-6948-B02F-84932AB4B43D}" destId="{CA0DD972-8422-FC4E-B557-27EF40A43E93}" srcOrd="2" destOrd="0" presId="urn:microsoft.com/office/officeart/2008/layout/VerticalCurvedList"/>
    <dgm:cxn modelId="{5020FAE4-074B-469C-81BF-A138CCF7EE2D}" type="presParOf" srcId="{581F89A1-E03D-6948-B02F-84932AB4B43D}" destId="{2DF6923C-BA0D-EC41-B98F-6A428F074D3C}" srcOrd="3" destOrd="0" presId="urn:microsoft.com/office/officeart/2008/layout/VerticalCurvedList"/>
    <dgm:cxn modelId="{90A25175-95FF-47C5-B8D3-968DE2284BA1}" type="presParOf" srcId="{40DEAD2C-1546-5F42-9781-89929748A157}" destId="{9D5F634F-B954-3A45-AFCF-5B7DC72B4023}" srcOrd="1" destOrd="0" presId="urn:microsoft.com/office/officeart/2008/layout/VerticalCurvedList"/>
    <dgm:cxn modelId="{18B7C17E-17E7-43A2-978C-5AD17579E475}" type="presParOf" srcId="{40DEAD2C-1546-5F42-9781-89929748A157}" destId="{E3532007-9925-094F-9DDE-D941C0EE92C5}" srcOrd="2" destOrd="0" presId="urn:microsoft.com/office/officeart/2008/layout/VerticalCurvedList"/>
    <dgm:cxn modelId="{8CEACE2E-A1A2-4DAB-BBD6-5BEBF3441AAC}" type="presParOf" srcId="{E3532007-9925-094F-9DDE-D941C0EE92C5}" destId="{40245CBE-3D51-CC49-A47A-80FE069C1BC9}" srcOrd="0" destOrd="0" presId="urn:microsoft.com/office/officeart/2008/layout/VerticalCurvedList"/>
    <dgm:cxn modelId="{8932F65F-0A23-46E1-B8DB-A56A6029A5D7}" type="presParOf" srcId="{40DEAD2C-1546-5F42-9781-89929748A157}" destId="{1FB2EB41-60ED-1A46-83BB-E77DBC91B346}" srcOrd="3" destOrd="0" presId="urn:microsoft.com/office/officeart/2008/layout/VerticalCurvedList"/>
    <dgm:cxn modelId="{D6FF843D-2712-43A9-A623-3B006843A68E}" type="presParOf" srcId="{40DEAD2C-1546-5F42-9781-89929748A157}" destId="{D8EC0365-E825-1241-BA01-62196446AF05}" srcOrd="4" destOrd="0" presId="urn:microsoft.com/office/officeart/2008/layout/VerticalCurvedList"/>
    <dgm:cxn modelId="{548A9461-4DF8-4E51-A17E-499D6B25D90B}" type="presParOf" srcId="{D8EC0365-E825-1241-BA01-62196446AF05}" destId="{80704B90-6CEE-284D-A1DA-2D7758E8F4E4}" srcOrd="0" destOrd="0" presId="urn:microsoft.com/office/officeart/2008/layout/VerticalCurvedList"/>
    <dgm:cxn modelId="{B5A74002-A8D0-46FC-BA8B-B602B7AF4815}" type="presParOf" srcId="{40DEAD2C-1546-5F42-9781-89929748A157}" destId="{53C24255-74EE-E545-961F-93B73AE0A570}" srcOrd="5" destOrd="0" presId="urn:microsoft.com/office/officeart/2008/layout/VerticalCurvedList"/>
    <dgm:cxn modelId="{733E3342-A049-4E4D-A68D-5A86A8FB556D}" type="presParOf" srcId="{40DEAD2C-1546-5F42-9781-89929748A157}" destId="{54B9E2A3-78D6-4F48-9DD5-CDD2AD65083E}" srcOrd="6" destOrd="0" presId="urn:microsoft.com/office/officeart/2008/layout/VerticalCurvedList"/>
    <dgm:cxn modelId="{782B3E2F-65F2-4DB8-8550-DB0349E6B5B7}" type="presParOf" srcId="{54B9E2A3-78D6-4F48-9DD5-CDD2AD65083E}" destId="{97F39109-63B8-8C41-AE07-B8003D2BB5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6994D1-A767-4C32-AC21-AA26ABF6A77F}" type="doc">
      <dgm:prSet loTypeId="urn:microsoft.com/office/officeart/2005/8/layout/target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A5099EB1-E09E-4127-8F49-3E73AFA130DC}">
      <dgm:prSet custT="1"/>
      <dgm:spPr/>
      <dgm:t>
        <a:bodyPr/>
        <a:lstStyle/>
        <a:p>
          <a:pPr rtl="0"/>
          <a:r>
            <a:rPr 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396</a:t>
          </a:r>
          <a:r>
            <a:rPr 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所高中</a:t>
          </a:r>
          <a:endParaRPr 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342A61-D220-4EA4-AF1D-B201C4E8A688}" type="parTrans" cxnId="{DCBD6F59-8687-46BB-99C7-182D6C1F6947}">
      <dgm:prSet/>
      <dgm:spPr/>
      <dgm:t>
        <a:bodyPr/>
        <a:lstStyle/>
        <a:p>
          <a:endParaRPr lang="zh-TW" altLang="en-US"/>
        </a:p>
      </dgm:t>
    </dgm:pt>
    <dgm:pt modelId="{22394D5C-8F4A-4106-904B-C248DD9CCAC0}" type="sibTrans" cxnId="{DCBD6F59-8687-46BB-99C7-182D6C1F6947}">
      <dgm:prSet/>
      <dgm:spPr/>
      <dgm:t>
        <a:bodyPr/>
        <a:lstStyle/>
        <a:p>
          <a:endParaRPr lang="zh-TW" altLang="en-US"/>
        </a:p>
      </dgm:t>
    </dgm:pt>
    <dgm:pt modelId="{40ACF749-A78C-4300-B6BA-A2A793D0383F}">
      <dgm:prSet custT="1"/>
      <dgm:spPr/>
      <dgm:t>
        <a:bodyPr/>
        <a:lstStyle/>
        <a:p>
          <a:pPr rtl="0"/>
          <a:r>
            <a:rPr lang="en-US" altLang="zh-TW" sz="3200" b="1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‧</a:t>
          </a:r>
          <a:r>
            <a:rPr lang="zh-TW" altLang="en-US" sz="3200" b="1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r>
            <a:rPr lang="zh-TW" sz="3200" b="1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對象</a:t>
          </a:r>
          <a:r>
            <a:rPr lang="zh-TW" sz="2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396</a:t>
          </a:r>
          <a:r>
            <a:rPr lang="zh-TW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所高中各校之</a:t>
          </a:r>
          <a:r>
            <a:rPr lang="zh-TW" sz="2300" kern="1200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校長、教務主任、學科召集人</a:t>
          </a:r>
          <a:r>
            <a:rPr lang="zh-TW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任</a:t>
          </a:r>
          <a:r>
            <a:rPr lang="en-US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</a:t>
          </a:r>
          <a:endParaRPr lang="zh-TW" sz="2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3CCB02-44BB-4195-8CFC-229B9F1105ED}" type="sibTrans" cxnId="{E0583FE4-0F8D-4F03-AD0B-003C2B38C53C}">
      <dgm:prSet/>
      <dgm:spPr/>
      <dgm:t>
        <a:bodyPr/>
        <a:lstStyle/>
        <a:p>
          <a:endParaRPr lang="zh-TW" altLang="en-US"/>
        </a:p>
      </dgm:t>
    </dgm:pt>
    <dgm:pt modelId="{4E86CE86-F088-43FD-B4B6-8129482D1696}" type="parTrans" cxnId="{E0583FE4-0F8D-4F03-AD0B-003C2B38C53C}">
      <dgm:prSet/>
      <dgm:spPr/>
      <dgm:t>
        <a:bodyPr/>
        <a:lstStyle/>
        <a:p>
          <a:endParaRPr lang="zh-TW" altLang="en-US"/>
        </a:p>
      </dgm:t>
    </dgm:pt>
    <dgm:pt modelId="{5BEC4A7F-22C7-46E9-B762-CC7B5B0F88C4}" type="pres">
      <dgm:prSet presAssocID="{4B6994D1-A767-4C32-AC21-AA26ABF6A77F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E81D69E-914D-40C5-B1F2-78291226E5F7}" type="pres">
      <dgm:prSet presAssocID="{40ACF749-A78C-4300-B6BA-A2A793D0383F}" presName="circle1" presStyleLbl="lnNode1" presStyleIdx="0" presStyleCnt="2" custLinFactNeighborX="37325" custLinFactNeighborY="-41839"/>
      <dgm:spPr>
        <a:ln w="38100">
          <a:solidFill>
            <a:schemeClr val="bg1"/>
          </a:solidFill>
        </a:ln>
      </dgm:spPr>
    </dgm:pt>
    <dgm:pt modelId="{B84E666A-A533-4795-AB10-4E1938CEB87B}" type="pres">
      <dgm:prSet presAssocID="{40ACF749-A78C-4300-B6BA-A2A793D0383F}" presName="text1" presStyleLbl="revTx" presStyleIdx="0" presStyleCnt="2" custScaleX="183756" custScaleY="107445" custLinFactNeighborX="51530" custLinFactNeighborY="-279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BA2A43-AC1B-48A0-ABD0-8E187C0EF4DA}" type="pres">
      <dgm:prSet presAssocID="{40ACF749-A78C-4300-B6BA-A2A793D0383F}" presName="line1" presStyleLbl="callout" presStyleIdx="0" presStyleCnt="4" custLinFactY="348452" custLinFactNeighborX="-23678" custLinFactNeighborY="400000"/>
      <dgm:spPr>
        <a:ln w="28575">
          <a:solidFill>
            <a:srgbClr val="FFFF00"/>
          </a:solidFill>
        </a:ln>
      </dgm:spPr>
    </dgm:pt>
    <dgm:pt modelId="{B32F94FC-B596-4C80-9F29-D2ED734F3C3A}" type="pres">
      <dgm:prSet presAssocID="{40ACF749-A78C-4300-B6BA-A2A793D0383F}" presName="d1" presStyleLbl="callout" presStyleIdx="1" presStyleCnt="4" custScaleX="72397" custScaleY="69535" custLinFactNeighborX="7918" custLinFactNeighborY="-3376"/>
      <dgm:spPr>
        <a:ln w="28575">
          <a:solidFill>
            <a:srgbClr val="FFFF00"/>
          </a:solidFill>
        </a:ln>
      </dgm:spPr>
      <dgm:t>
        <a:bodyPr/>
        <a:lstStyle/>
        <a:p>
          <a:endParaRPr lang="zh-TW" altLang="en-US"/>
        </a:p>
      </dgm:t>
    </dgm:pt>
    <dgm:pt modelId="{FE25A808-0786-4213-950E-7B2F954176F2}" type="pres">
      <dgm:prSet presAssocID="{A5099EB1-E09E-4127-8F49-3E73AFA130DC}" presName="circle2" presStyleLbl="lnNode1" presStyleIdx="1" presStyleCnt="2" custLinFactNeighborX="12442" custLinFactNeighborY="-13946"/>
      <dgm:spPr>
        <a:solidFill>
          <a:srgbClr val="00B0F0"/>
        </a:solidFill>
        <a:ln>
          <a:solidFill>
            <a:schemeClr val="bg1"/>
          </a:solidFill>
        </a:ln>
      </dgm:spPr>
      <dgm:t>
        <a:bodyPr/>
        <a:lstStyle/>
        <a:p>
          <a:endParaRPr lang="zh-TW" altLang="en-US"/>
        </a:p>
      </dgm:t>
    </dgm:pt>
    <dgm:pt modelId="{F0DD3E69-0858-4670-A662-063402A9E51E}" type="pres">
      <dgm:prSet presAssocID="{A5099EB1-E09E-4127-8F49-3E73AFA130DC}" presName="text2" presStyleLbl="revTx" presStyleIdx="1" presStyleCnt="2" custScaleX="128245" custScaleY="52348" custLinFactNeighborX="4563" custLinFactNeighborY="-466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DB7794-CFE9-405B-896D-88EEF57789F7}" type="pres">
      <dgm:prSet presAssocID="{A5099EB1-E09E-4127-8F49-3E73AFA130DC}" presName="line2" presStyleLbl="callout" presStyleIdx="2" presStyleCnt="4" custLinFactY="-700000" custLinFactNeighborX="99532" custLinFactNeighborY="-714206"/>
      <dgm:spPr>
        <a:ln w="28575">
          <a:solidFill>
            <a:srgbClr val="FFFF00"/>
          </a:solidFill>
        </a:ln>
      </dgm:spPr>
    </dgm:pt>
    <dgm:pt modelId="{D373D518-CA8E-468E-ADB3-AEBA5D2037C6}" type="pres">
      <dgm:prSet presAssocID="{A5099EB1-E09E-4127-8F49-3E73AFA130DC}" presName="d2" presStyleLbl="callout" presStyleIdx="3" presStyleCnt="4" custLinFactNeighborX="41128" custLinFactNeighborY="-31860"/>
      <dgm:spPr>
        <a:ln w="28575">
          <a:solidFill>
            <a:srgbClr val="FFFF00"/>
          </a:solidFill>
        </a:ln>
      </dgm:spPr>
    </dgm:pt>
  </dgm:ptLst>
  <dgm:cxnLst>
    <dgm:cxn modelId="{90A25093-67AA-49FC-9856-1F547801FD30}" type="presOf" srcId="{40ACF749-A78C-4300-B6BA-A2A793D0383F}" destId="{B84E666A-A533-4795-AB10-4E1938CEB87B}" srcOrd="0" destOrd="0" presId="urn:microsoft.com/office/officeart/2005/8/layout/target1"/>
    <dgm:cxn modelId="{6D9E9F15-3340-4A08-8815-DD4FE3464118}" type="presOf" srcId="{4B6994D1-A767-4C32-AC21-AA26ABF6A77F}" destId="{5BEC4A7F-22C7-46E9-B762-CC7B5B0F88C4}" srcOrd="0" destOrd="0" presId="urn:microsoft.com/office/officeart/2005/8/layout/target1"/>
    <dgm:cxn modelId="{E0583FE4-0F8D-4F03-AD0B-003C2B38C53C}" srcId="{4B6994D1-A767-4C32-AC21-AA26ABF6A77F}" destId="{40ACF749-A78C-4300-B6BA-A2A793D0383F}" srcOrd="0" destOrd="0" parTransId="{4E86CE86-F088-43FD-B4B6-8129482D1696}" sibTransId="{E13CCB02-44BB-4195-8CFC-229B9F1105ED}"/>
    <dgm:cxn modelId="{DCBD6F59-8687-46BB-99C7-182D6C1F6947}" srcId="{4B6994D1-A767-4C32-AC21-AA26ABF6A77F}" destId="{A5099EB1-E09E-4127-8F49-3E73AFA130DC}" srcOrd="1" destOrd="0" parTransId="{37342A61-D220-4EA4-AF1D-B201C4E8A688}" sibTransId="{22394D5C-8F4A-4106-904B-C248DD9CCAC0}"/>
    <dgm:cxn modelId="{2F447DF9-4B77-4D9F-B545-A3222F6E7459}" type="presOf" srcId="{A5099EB1-E09E-4127-8F49-3E73AFA130DC}" destId="{F0DD3E69-0858-4670-A662-063402A9E51E}" srcOrd="0" destOrd="0" presId="urn:microsoft.com/office/officeart/2005/8/layout/target1"/>
    <dgm:cxn modelId="{22B1E135-A94F-44CD-9605-662888B97540}" type="presParOf" srcId="{5BEC4A7F-22C7-46E9-B762-CC7B5B0F88C4}" destId="{7E81D69E-914D-40C5-B1F2-78291226E5F7}" srcOrd="0" destOrd="0" presId="urn:microsoft.com/office/officeart/2005/8/layout/target1"/>
    <dgm:cxn modelId="{5F7FA0C0-E169-49FD-9CC5-59E76E626714}" type="presParOf" srcId="{5BEC4A7F-22C7-46E9-B762-CC7B5B0F88C4}" destId="{B84E666A-A533-4795-AB10-4E1938CEB87B}" srcOrd="1" destOrd="0" presId="urn:microsoft.com/office/officeart/2005/8/layout/target1"/>
    <dgm:cxn modelId="{6B63B315-CFEC-4980-95E9-CBAC83F03063}" type="presParOf" srcId="{5BEC4A7F-22C7-46E9-B762-CC7B5B0F88C4}" destId="{43BA2A43-AC1B-48A0-ABD0-8E187C0EF4DA}" srcOrd="2" destOrd="0" presId="urn:microsoft.com/office/officeart/2005/8/layout/target1"/>
    <dgm:cxn modelId="{4CA20466-77B3-464F-9913-271ACCC212B3}" type="presParOf" srcId="{5BEC4A7F-22C7-46E9-B762-CC7B5B0F88C4}" destId="{B32F94FC-B596-4C80-9F29-D2ED734F3C3A}" srcOrd="3" destOrd="0" presId="urn:microsoft.com/office/officeart/2005/8/layout/target1"/>
    <dgm:cxn modelId="{D6C5344F-B390-4915-BACE-A4C04C8E6582}" type="presParOf" srcId="{5BEC4A7F-22C7-46E9-B762-CC7B5B0F88C4}" destId="{FE25A808-0786-4213-950E-7B2F954176F2}" srcOrd="4" destOrd="0" presId="urn:microsoft.com/office/officeart/2005/8/layout/target1"/>
    <dgm:cxn modelId="{4C373C23-670E-4703-9429-41F2F2263601}" type="presParOf" srcId="{5BEC4A7F-22C7-46E9-B762-CC7B5B0F88C4}" destId="{F0DD3E69-0858-4670-A662-063402A9E51E}" srcOrd="5" destOrd="0" presId="urn:microsoft.com/office/officeart/2005/8/layout/target1"/>
    <dgm:cxn modelId="{90547330-FE08-4F55-8EA9-E57D1A31AA86}" type="presParOf" srcId="{5BEC4A7F-22C7-46E9-B762-CC7B5B0F88C4}" destId="{31DB7794-CFE9-405B-896D-88EEF57789F7}" srcOrd="6" destOrd="0" presId="urn:microsoft.com/office/officeart/2005/8/layout/target1"/>
    <dgm:cxn modelId="{B3F60B60-4923-43CD-9D94-6758B5F15DBD}" type="presParOf" srcId="{5BEC4A7F-22C7-46E9-B762-CC7B5B0F88C4}" destId="{D373D518-CA8E-468E-ADB3-AEBA5D2037C6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6881EF-DE48-4534-9B72-416C13BD1AB2}" type="doc">
      <dgm:prSet loTypeId="urn:microsoft.com/office/officeart/2005/8/layout/cycle4#1" loCatId="cycle" qsTypeId="urn:microsoft.com/office/officeart/2005/8/quickstyle/simple5" qsCatId="simple" csTypeId="urn:microsoft.com/office/officeart/2005/8/colors/colorful1#5" csCatId="colorful" phldr="1"/>
      <dgm:spPr/>
      <dgm:t>
        <a:bodyPr/>
        <a:lstStyle/>
        <a:p>
          <a:endParaRPr lang="zh-TW" altLang="en-US"/>
        </a:p>
      </dgm:t>
    </dgm:pt>
    <dgm:pt modelId="{075EB1B9-66B0-41ED-8286-BAB41EA9E9B4}">
      <dgm:prSet phldrT="[文字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C99"/>
        </a:solidFill>
        <a:ln>
          <a:solidFill>
            <a:schemeClr val="accent2"/>
          </a:solidFill>
        </a:ln>
      </dgm:spPr>
      <dgm:t>
        <a:bodyPr/>
        <a:lstStyle/>
        <a:p>
          <a:r>
            <a:rPr lang="zh-TW" b="1" dirty="0" smtClean="0"/>
            <a:t>課程與教學研發</a:t>
          </a:r>
          <a:endParaRPr lang="zh-TW" altLang="en-US" dirty="0"/>
        </a:p>
      </dgm:t>
    </dgm:pt>
    <dgm:pt modelId="{22258B84-678F-4FFD-BC7E-4273835F1260}" type="parTrans" cxnId="{5B43DC54-E9EF-419D-9490-5551AC8D7662}">
      <dgm:prSet/>
      <dgm:spPr/>
      <dgm:t>
        <a:bodyPr/>
        <a:lstStyle/>
        <a:p>
          <a:endParaRPr lang="zh-TW" altLang="en-US"/>
        </a:p>
      </dgm:t>
    </dgm:pt>
    <dgm:pt modelId="{21895FF7-94B0-488B-AA90-2F8D18FE04F2}" type="sibTrans" cxnId="{5B43DC54-E9EF-419D-9490-5551AC8D7662}">
      <dgm:prSet/>
      <dgm:spPr/>
      <dgm:t>
        <a:bodyPr/>
        <a:lstStyle/>
        <a:p>
          <a:endParaRPr lang="zh-TW" altLang="en-US"/>
        </a:p>
      </dgm:t>
    </dgm:pt>
    <dgm:pt modelId="{D5A4BD02-48DE-4DDE-AE60-0490565C615C}">
      <dgm:prSet phldrT="[文字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9FFCC"/>
        </a:solidFill>
      </dgm:spPr>
      <dgm:t>
        <a:bodyPr/>
        <a:lstStyle/>
        <a:p>
          <a:r>
            <a:rPr lang="zh-TW" b="1" dirty="0" smtClean="0"/>
            <a:t>課程推動與教學支持</a:t>
          </a:r>
          <a:endParaRPr lang="zh-TW" altLang="en-US" dirty="0"/>
        </a:p>
      </dgm:t>
    </dgm:pt>
    <dgm:pt modelId="{049BF45D-BF93-476A-91CB-E32D6C6AD33E}" type="parTrans" cxnId="{93501EAF-5B15-4479-B880-302229B1D94B}">
      <dgm:prSet/>
      <dgm:spPr/>
      <dgm:t>
        <a:bodyPr/>
        <a:lstStyle/>
        <a:p>
          <a:endParaRPr lang="zh-TW" altLang="en-US"/>
        </a:p>
      </dgm:t>
    </dgm:pt>
    <dgm:pt modelId="{F4BE7149-ADC9-41DC-9F54-CC0F0DA14EF7}" type="sibTrans" cxnId="{93501EAF-5B15-4479-B880-302229B1D94B}">
      <dgm:prSet/>
      <dgm:spPr/>
      <dgm:t>
        <a:bodyPr/>
        <a:lstStyle/>
        <a:p>
          <a:endParaRPr lang="zh-TW" altLang="en-US"/>
        </a:p>
      </dgm:t>
    </dgm:pt>
    <dgm:pt modelId="{4240C5C5-DD7D-49CE-973A-6F817C18EB75}">
      <dgm:prSet phldrT="[文字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CCECFF"/>
        </a:solidFill>
      </dgm:spPr>
      <dgm:t>
        <a:bodyPr/>
        <a:lstStyle/>
        <a:p>
          <a:r>
            <a:rPr lang="zh-TW" b="1" dirty="0" smtClean="0"/>
            <a:t>輔導、評量、評鑑與考招連動</a:t>
          </a:r>
          <a:endParaRPr lang="zh-TW" altLang="en-US" dirty="0"/>
        </a:p>
      </dgm:t>
    </dgm:pt>
    <dgm:pt modelId="{D2B005AF-A27A-4E1D-95E3-6E37C91FD45B}" type="parTrans" cxnId="{6D780CC7-E4DE-4551-B745-67ACB788AEA3}">
      <dgm:prSet/>
      <dgm:spPr/>
      <dgm:t>
        <a:bodyPr/>
        <a:lstStyle/>
        <a:p>
          <a:endParaRPr lang="zh-TW" altLang="en-US"/>
        </a:p>
      </dgm:t>
    </dgm:pt>
    <dgm:pt modelId="{81E29F20-09D8-45F6-9E73-295CA4CBE89F}" type="sibTrans" cxnId="{6D780CC7-E4DE-4551-B745-67ACB788AEA3}">
      <dgm:prSet/>
      <dgm:spPr/>
      <dgm:t>
        <a:bodyPr/>
        <a:lstStyle/>
        <a:p>
          <a:endParaRPr lang="zh-TW" altLang="en-US"/>
        </a:p>
      </dgm:t>
    </dgm:pt>
    <dgm:pt modelId="{E81765A9-D27C-487C-A198-016E73497DFF}">
      <dgm:prSet phldrT="[文字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FFCCCC"/>
        </a:solidFill>
        <a:ln>
          <a:solidFill>
            <a:schemeClr val="accent2"/>
          </a:solidFill>
        </a:ln>
      </dgm:spPr>
      <dgm:t>
        <a:bodyPr/>
        <a:lstStyle/>
        <a:p>
          <a:r>
            <a:rPr lang="zh-TW" b="1" dirty="0" smtClean="0">
              <a:solidFill>
                <a:schemeClr val="tx1"/>
              </a:solidFill>
            </a:rPr>
            <a:t>師資培用與專業發展</a:t>
          </a:r>
          <a:endParaRPr lang="zh-TW" altLang="en-US" dirty="0">
            <a:solidFill>
              <a:schemeClr val="tx1"/>
            </a:solidFill>
          </a:endParaRPr>
        </a:p>
      </dgm:t>
    </dgm:pt>
    <dgm:pt modelId="{B47AAE39-91B1-463B-941F-46A9F013685A}" type="parTrans" cxnId="{1D83E635-9B4A-4DCD-B8AF-7A5C6485740C}">
      <dgm:prSet/>
      <dgm:spPr/>
      <dgm:t>
        <a:bodyPr/>
        <a:lstStyle/>
        <a:p>
          <a:endParaRPr lang="zh-TW" altLang="en-US"/>
        </a:p>
      </dgm:t>
    </dgm:pt>
    <dgm:pt modelId="{B5D8F83C-FDC4-455B-9627-A337DF2B00A7}" type="sibTrans" cxnId="{1D83E635-9B4A-4DCD-B8AF-7A5C6485740C}">
      <dgm:prSet/>
      <dgm:spPr/>
      <dgm:t>
        <a:bodyPr/>
        <a:lstStyle/>
        <a:p>
          <a:endParaRPr lang="zh-TW" altLang="en-US"/>
        </a:p>
      </dgm:t>
    </dgm:pt>
    <dgm:pt modelId="{5E4B1A0B-7A65-4D61-BDC6-AA386EBC120E}" type="pres">
      <dgm:prSet presAssocID="{1D6881EF-DE48-4534-9B72-416C13BD1AB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4F38883-3571-4A7A-BC47-3541246C5FAC}" type="pres">
      <dgm:prSet presAssocID="{1D6881EF-DE48-4534-9B72-416C13BD1AB2}" presName="children" presStyleCnt="0"/>
      <dgm:spPr/>
    </dgm:pt>
    <dgm:pt modelId="{1BD8861E-EF2B-41C1-BEB7-CEE8A75EEAC1}" type="pres">
      <dgm:prSet presAssocID="{1D6881EF-DE48-4534-9B72-416C13BD1AB2}" presName="childPlaceholder" presStyleCnt="0"/>
      <dgm:spPr/>
    </dgm:pt>
    <dgm:pt modelId="{582A594F-30D6-482E-8F3F-7672672438D3}" type="pres">
      <dgm:prSet presAssocID="{1D6881EF-DE48-4534-9B72-416C13BD1AB2}" presName="circle" presStyleCnt="0"/>
      <dgm:spPr/>
    </dgm:pt>
    <dgm:pt modelId="{6A6B10C8-2372-4F19-8291-6766C4A53078}" type="pres">
      <dgm:prSet presAssocID="{1D6881EF-DE48-4534-9B72-416C13BD1AB2}" presName="quadrant1" presStyleLbl="node1" presStyleIdx="0" presStyleCnt="4" custScaleX="10983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5E257E-436C-45D3-8D73-BA521DAC2E4F}" type="pres">
      <dgm:prSet presAssocID="{1D6881EF-DE48-4534-9B72-416C13BD1AB2}" presName="quadrant2" presStyleLbl="node1" presStyleIdx="1" presStyleCnt="4" custScaleX="10983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80B38E-E5F1-413B-BDFA-82BECF6C5239}" type="pres">
      <dgm:prSet presAssocID="{1D6881EF-DE48-4534-9B72-416C13BD1AB2}" presName="quadrant3" presStyleLbl="node1" presStyleIdx="2" presStyleCnt="4" custScaleX="10653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4D3906-73A0-4C24-91A5-29EA810C1D31}" type="pres">
      <dgm:prSet presAssocID="{1D6881EF-DE48-4534-9B72-416C13BD1AB2}" presName="quadrant4" presStyleLbl="node1" presStyleIdx="3" presStyleCnt="4" custScaleX="10653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76F0E7-458A-41E6-864B-E258FA7186A8}" type="pres">
      <dgm:prSet presAssocID="{1D6881EF-DE48-4534-9B72-416C13BD1AB2}" presName="quadrantPlaceholder" presStyleCnt="0"/>
      <dgm:spPr/>
    </dgm:pt>
    <dgm:pt modelId="{84344C1B-68E7-41E8-A913-AC1D312FDE66}" type="pres">
      <dgm:prSet presAssocID="{1D6881EF-DE48-4534-9B72-416C13BD1AB2}" presName="center1" presStyleLbl="fgShp" presStyleIdx="0" presStyleCnt="2"/>
      <dgm:spPr/>
    </dgm:pt>
    <dgm:pt modelId="{9AB51FD7-2898-452F-87FE-0A895672677D}" type="pres">
      <dgm:prSet presAssocID="{1D6881EF-DE48-4534-9B72-416C13BD1AB2}" presName="center2" presStyleLbl="fgShp" presStyleIdx="1" presStyleCnt="2"/>
      <dgm:spPr/>
    </dgm:pt>
  </dgm:ptLst>
  <dgm:cxnLst>
    <dgm:cxn modelId="{755D367A-4B6A-43C6-AC9E-C4929AB1E196}" type="presOf" srcId="{075EB1B9-66B0-41ED-8286-BAB41EA9E9B4}" destId="{6A6B10C8-2372-4F19-8291-6766C4A53078}" srcOrd="0" destOrd="0" presId="urn:microsoft.com/office/officeart/2005/8/layout/cycle4#1"/>
    <dgm:cxn modelId="{6D780CC7-E4DE-4551-B745-67ACB788AEA3}" srcId="{1D6881EF-DE48-4534-9B72-416C13BD1AB2}" destId="{4240C5C5-DD7D-49CE-973A-6F817C18EB75}" srcOrd="2" destOrd="0" parTransId="{D2B005AF-A27A-4E1D-95E3-6E37C91FD45B}" sibTransId="{81E29F20-09D8-45F6-9E73-295CA4CBE89F}"/>
    <dgm:cxn modelId="{9B66DC12-E3D7-4612-80FD-D1A674F05AA8}" type="presOf" srcId="{4240C5C5-DD7D-49CE-973A-6F817C18EB75}" destId="{F680B38E-E5F1-413B-BDFA-82BECF6C5239}" srcOrd="0" destOrd="0" presId="urn:microsoft.com/office/officeart/2005/8/layout/cycle4#1"/>
    <dgm:cxn modelId="{93501EAF-5B15-4479-B880-302229B1D94B}" srcId="{1D6881EF-DE48-4534-9B72-416C13BD1AB2}" destId="{D5A4BD02-48DE-4DDE-AE60-0490565C615C}" srcOrd="1" destOrd="0" parTransId="{049BF45D-BF93-476A-91CB-E32D6C6AD33E}" sibTransId="{F4BE7149-ADC9-41DC-9F54-CC0F0DA14EF7}"/>
    <dgm:cxn modelId="{5B43DC54-E9EF-419D-9490-5551AC8D7662}" srcId="{1D6881EF-DE48-4534-9B72-416C13BD1AB2}" destId="{075EB1B9-66B0-41ED-8286-BAB41EA9E9B4}" srcOrd="0" destOrd="0" parTransId="{22258B84-678F-4FFD-BC7E-4273835F1260}" sibTransId="{21895FF7-94B0-488B-AA90-2F8D18FE04F2}"/>
    <dgm:cxn modelId="{C0700103-3089-4771-8498-DE68BDAC7F15}" type="presOf" srcId="{1D6881EF-DE48-4534-9B72-416C13BD1AB2}" destId="{5E4B1A0B-7A65-4D61-BDC6-AA386EBC120E}" srcOrd="0" destOrd="0" presId="urn:microsoft.com/office/officeart/2005/8/layout/cycle4#1"/>
    <dgm:cxn modelId="{D7E6C7EB-5FE9-4071-975D-3DA76793EBB4}" type="presOf" srcId="{E81765A9-D27C-487C-A198-016E73497DFF}" destId="{E34D3906-73A0-4C24-91A5-29EA810C1D31}" srcOrd="0" destOrd="0" presId="urn:microsoft.com/office/officeart/2005/8/layout/cycle4#1"/>
    <dgm:cxn modelId="{86BE0016-F25E-47B4-BF7A-557EEEE26579}" type="presOf" srcId="{D5A4BD02-48DE-4DDE-AE60-0490565C615C}" destId="{705E257E-436C-45D3-8D73-BA521DAC2E4F}" srcOrd="0" destOrd="0" presId="urn:microsoft.com/office/officeart/2005/8/layout/cycle4#1"/>
    <dgm:cxn modelId="{1D83E635-9B4A-4DCD-B8AF-7A5C6485740C}" srcId="{1D6881EF-DE48-4534-9B72-416C13BD1AB2}" destId="{E81765A9-D27C-487C-A198-016E73497DFF}" srcOrd="3" destOrd="0" parTransId="{B47AAE39-91B1-463B-941F-46A9F013685A}" sibTransId="{B5D8F83C-FDC4-455B-9627-A337DF2B00A7}"/>
    <dgm:cxn modelId="{8BB18BFB-75DA-4FA8-B27C-E52A2E2C62C3}" type="presParOf" srcId="{5E4B1A0B-7A65-4D61-BDC6-AA386EBC120E}" destId="{C4F38883-3571-4A7A-BC47-3541246C5FAC}" srcOrd="0" destOrd="0" presId="urn:microsoft.com/office/officeart/2005/8/layout/cycle4#1"/>
    <dgm:cxn modelId="{5121E757-AFDE-48F1-BEAA-E2822ADE47BD}" type="presParOf" srcId="{C4F38883-3571-4A7A-BC47-3541246C5FAC}" destId="{1BD8861E-EF2B-41C1-BEB7-CEE8A75EEAC1}" srcOrd="0" destOrd="0" presId="urn:microsoft.com/office/officeart/2005/8/layout/cycle4#1"/>
    <dgm:cxn modelId="{A968936B-BC62-4789-9E30-8BFA50EE910F}" type="presParOf" srcId="{5E4B1A0B-7A65-4D61-BDC6-AA386EBC120E}" destId="{582A594F-30D6-482E-8F3F-7672672438D3}" srcOrd="1" destOrd="0" presId="urn:microsoft.com/office/officeart/2005/8/layout/cycle4#1"/>
    <dgm:cxn modelId="{C3AAC171-4062-48ED-A41E-04BBE32D0648}" type="presParOf" srcId="{582A594F-30D6-482E-8F3F-7672672438D3}" destId="{6A6B10C8-2372-4F19-8291-6766C4A53078}" srcOrd="0" destOrd="0" presId="urn:microsoft.com/office/officeart/2005/8/layout/cycle4#1"/>
    <dgm:cxn modelId="{F9F55E80-6A3B-4144-9245-5004F17FDCA0}" type="presParOf" srcId="{582A594F-30D6-482E-8F3F-7672672438D3}" destId="{705E257E-436C-45D3-8D73-BA521DAC2E4F}" srcOrd="1" destOrd="0" presId="urn:microsoft.com/office/officeart/2005/8/layout/cycle4#1"/>
    <dgm:cxn modelId="{720C2083-EBE1-4B6B-AF79-382A60874A8F}" type="presParOf" srcId="{582A594F-30D6-482E-8F3F-7672672438D3}" destId="{F680B38E-E5F1-413B-BDFA-82BECF6C5239}" srcOrd="2" destOrd="0" presId="urn:microsoft.com/office/officeart/2005/8/layout/cycle4#1"/>
    <dgm:cxn modelId="{BA4DFB1E-0FC9-485F-93ED-C9A39B465064}" type="presParOf" srcId="{582A594F-30D6-482E-8F3F-7672672438D3}" destId="{E34D3906-73A0-4C24-91A5-29EA810C1D31}" srcOrd="3" destOrd="0" presId="urn:microsoft.com/office/officeart/2005/8/layout/cycle4#1"/>
    <dgm:cxn modelId="{DADD6044-7218-444F-8A44-2BCEDDA339D3}" type="presParOf" srcId="{582A594F-30D6-482E-8F3F-7672672438D3}" destId="{9B76F0E7-458A-41E6-864B-E258FA7186A8}" srcOrd="4" destOrd="0" presId="urn:microsoft.com/office/officeart/2005/8/layout/cycle4#1"/>
    <dgm:cxn modelId="{874520C5-1352-4CA9-8CBE-120CB62C65D4}" type="presParOf" srcId="{5E4B1A0B-7A65-4D61-BDC6-AA386EBC120E}" destId="{84344C1B-68E7-41E8-A913-AC1D312FDE66}" srcOrd="2" destOrd="0" presId="urn:microsoft.com/office/officeart/2005/8/layout/cycle4#1"/>
    <dgm:cxn modelId="{FB892D0B-32F5-43CC-AB39-0CF8F058220B}" type="presParOf" srcId="{5E4B1A0B-7A65-4D61-BDC6-AA386EBC120E}" destId="{9AB51FD7-2898-452F-87FE-0A895672677D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FC3CAC-2EE8-48F3-B6D7-AED75A71FB03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7F5C2109-9086-4EAB-9DA5-BBF8BF991F89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成立核心工作小組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結合優質化計畫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CB98B2-C346-45C3-B667-8C85CF7BAA6C}" type="parTrans" cxnId="{3934075A-7340-4B31-A92F-5E2ED5E4C4C0}">
      <dgm:prSet/>
      <dgm:spPr/>
      <dgm:t>
        <a:bodyPr/>
        <a:lstStyle/>
        <a:p>
          <a:endParaRPr lang="zh-TW" altLang="en-US"/>
        </a:p>
      </dgm:t>
    </dgm:pt>
    <dgm:pt modelId="{E44BE8B9-6BB2-4FDF-B165-BA08BF5A3B66}" type="sibTrans" cxnId="{3934075A-7340-4B31-A92F-5E2ED5E4C4C0}">
      <dgm:prSet/>
      <dgm:spPr/>
      <dgm:t>
        <a:bodyPr/>
        <a:lstStyle/>
        <a:p>
          <a:endParaRPr lang="zh-TW" altLang="en-US"/>
        </a:p>
      </dgm:t>
    </dgm:pt>
    <dgm:pt modelId="{5B104AFF-5F03-489F-A3D4-A769B1C2B53D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充分理解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107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課綱精神與內涵</a:t>
          </a:r>
          <a:endParaRPr 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5125D7-FCA5-4A54-85AD-CB947D2C22F3}" type="parTrans" cxnId="{4F17A474-0746-457D-97E9-1203B89C2481}">
      <dgm:prSet/>
      <dgm:spPr/>
      <dgm:t>
        <a:bodyPr/>
        <a:lstStyle/>
        <a:p>
          <a:endParaRPr lang="zh-TW" altLang="en-US"/>
        </a:p>
      </dgm:t>
    </dgm:pt>
    <dgm:pt modelId="{1FF8F9CF-049C-4DAF-8DC8-77857B308A2A}" type="sibTrans" cxnId="{4F17A474-0746-457D-97E9-1203B89C2481}">
      <dgm:prSet/>
      <dgm:spPr/>
      <dgm:t>
        <a:bodyPr/>
        <a:lstStyle/>
        <a:p>
          <a:endParaRPr lang="zh-TW" altLang="en-US"/>
        </a:p>
      </dgm:t>
    </dgm:pt>
    <dgm:pt modelId="{42821664-48A6-4F5D-82E2-88D750413A86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環境掃描、勾勒學校課程圖像</a:t>
          </a:r>
          <a:endParaRPr 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113C9E-55B1-4BB2-AC1D-5862F5CA82A2}" type="parTrans" cxnId="{7D61AFD6-8751-483A-A472-64C279FE8B73}">
      <dgm:prSet/>
      <dgm:spPr/>
      <dgm:t>
        <a:bodyPr/>
        <a:lstStyle/>
        <a:p>
          <a:endParaRPr lang="zh-TW" altLang="en-US"/>
        </a:p>
      </dgm:t>
    </dgm:pt>
    <dgm:pt modelId="{4FC01036-F35B-4792-9A17-3650B79B6E7F}" type="sibTrans" cxnId="{7D61AFD6-8751-483A-A472-64C279FE8B73}">
      <dgm:prSet/>
      <dgm:spPr/>
      <dgm:t>
        <a:bodyPr/>
        <a:lstStyle/>
        <a:p>
          <a:endParaRPr lang="zh-TW" altLang="en-US"/>
        </a:p>
      </dgm:t>
    </dgm:pt>
    <dgm:pt modelId="{F5BEFB43-EB49-4D51-A226-FBF19BA405C4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盤整問題，研擬過渡時期對策</a:t>
          </a:r>
          <a:endParaRPr 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665F69-1716-4CDA-A4DB-8AF47ACCEA79}" type="parTrans" cxnId="{F8CE4003-34C4-4D06-B1BC-F8486706FD9F}">
      <dgm:prSet/>
      <dgm:spPr/>
      <dgm:t>
        <a:bodyPr/>
        <a:lstStyle/>
        <a:p>
          <a:endParaRPr lang="zh-TW" altLang="en-US"/>
        </a:p>
      </dgm:t>
    </dgm:pt>
    <dgm:pt modelId="{E20C8C5E-5892-4D93-B42D-5E19052E750E}" type="sibTrans" cxnId="{F8CE4003-34C4-4D06-B1BC-F8486706FD9F}">
      <dgm:prSet/>
      <dgm:spPr/>
      <dgm:t>
        <a:bodyPr/>
        <a:lstStyle/>
        <a:p>
          <a:endParaRPr lang="zh-TW" altLang="en-US"/>
        </a:p>
      </dgm:t>
    </dgm:pt>
    <dgm:pt modelId="{52B44C38-5CE7-4930-B904-1A9724AC6861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整合資源與共識，逐項推動與調整</a:t>
          </a:r>
          <a:endParaRPr 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703CE5-9E88-4426-9A6F-57A2B399359F}" type="parTrans" cxnId="{500CA419-E714-41B7-A436-92836C9911E5}">
      <dgm:prSet/>
      <dgm:spPr/>
      <dgm:t>
        <a:bodyPr/>
        <a:lstStyle/>
        <a:p>
          <a:endParaRPr lang="zh-TW" altLang="en-US"/>
        </a:p>
      </dgm:t>
    </dgm:pt>
    <dgm:pt modelId="{84C2F805-E33F-4AE7-9B6F-E78B9CBEA775}" type="sibTrans" cxnId="{500CA419-E714-41B7-A436-92836C9911E5}">
      <dgm:prSet/>
      <dgm:spPr/>
      <dgm:t>
        <a:bodyPr/>
        <a:lstStyle/>
        <a:p>
          <a:endParaRPr lang="zh-TW" altLang="en-US"/>
        </a:p>
      </dgm:t>
    </dgm:pt>
    <dgm:pt modelId="{B5EA2615-7118-439E-8058-5E416A9C1901}" type="pres">
      <dgm:prSet presAssocID="{23FC3CAC-2EE8-48F3-B6D7-AED75A71FB0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4CB691E-8201-426A-8A84-DCD7DFD1306D}" type="pres">
      <dgm:prSet presAssocID="{23FC3CAC-2EE8-48F3-B6D7-AED75A71FB03}" presName="arrow" presStyleLbl="bgShp" presStyleIdx="0" presStyleCnt="1"/>
      <dgm:spPr/>
    </dgm:pt>
    <dgm:pt modelId="{AAA88607-50B0-4A74-9FFC-3E77E7AE4FEA}" type="pres">
      <dgm:prSet presAssocID="{23FC3CAC-2EE8-48F3-B6D7-AED75A71FB03}" presName="linearProcess" presStyleCnt="0"/>
      <dgm:spPr/>
    </dgm:pt>
    <dgm:pt modelId="{BA11D4CB-AFCE-4143-A715-67C707F10B8B}" type="pres">
      <dgm:prSet presAssocID="{7F5C2109-9086-4EAB-9DA5-BBF8BF991F8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913903-9A97-4411-9027-7447A7679A25}" type="pres">
      <dgm:prSet presAssocID="{E44BE8B9-6BB2-4FDF-B165-BA08BF5A3B66}" presName="sibTrans" presStyleCnt="0"/>
      <dgm:spPr/>
    </dgm:pt>
    <dgm:pt modelId="{EDD034A9-54FF-4D38-B9F7-1959F4E1508C}" type="pres">
      <dgm:prSet presAssocID="{5B104AFF-5F03-489F-A3D4-A769B1C2B53D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8E38C8-F1B9-47C2-8BDB-F2ED7B330EA5}" type="pres">
      <dgm:prSet presAssocID="{1FF8F9CF-049C-4DAF-8DC8-77857B308A2A}" presName="sibTrans" presStyleCnt="0"/>
      <dgm:spPr/>
    </dgm:pt>
    <dgm:pt modelId="{ED97620D-3B2F-4C52-BDE7-7F2DBF1D1B99}" type="pres">
      <dgm:prSet presAssocID="{42821664-48A6-4F5D-82E2-88D750413A8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4E69A0-4726-4D6F-839B-7F98B5A21AA4}" type="pres">
      <dgm:prSet presAssocID="{4FC01036-F35B-4792-9A17-3650B79B6E7F}" presName="sibTrans" presStyleCnt="0"/>
      <dgm:spPr/>
    </dgm:pt>
    <dgm:pt modelId="{E72BCBB0-E16A-4A52-A850-4BC7B0C6AB3C}" type="pres">
      <dgm:prSet presAssocID="{F5BEFB43-EB49-4D51-A226-FBF19BA405C4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3E710C-C1CA-43D8-B6B0-6C1885A352A4}" type="pres">
      <dgm:prSet presAssocID="{E20C8C5E-5892-4D93-B42D-5E19052E750E}" presName="sibTrans" presStyleCnt="0"/>
      <dgm:spPr/>
    </dgm:pt>
    <dgm:pt modelId="{AAFC04DC-9AE0-4756-BB27-1C6A36DBA1DD}" type="pres">
      <dgm:prSet presAssocID="{52B44C38-5CE7-4930-B904-1A9724AC686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6918077-2FED-4130-BD95-B5697AA75023}" type="presOf" srcId="{52B44C38-5CE7-4930-B904-1A9724AC6861}" destId="{AAFC04DC-9AE0-4756-BB27-1C6A36DBA1DD}" srcOrd="0" destOrd="0" presId="urn:microsoft.com/office/officeart/2005/8/layout/hProcess9"/>
    <dgm:cxn modelId="{1872C6D9-92FA-495E-873C-8B00A78DBBA8}" type="presOf" srcId="{5B104AFF-5F03-489F-A3D4-A769B1C2B53D}" destId="{EDD034A9-54FF-4D38-B9F7-1959F4E1508C}" srcOrd="0" destOrd="0" presId="urn:microsoft.com/office/officeart/2005/8/layout/hProcess9"/>
    <dgm:cxn modelId="{500CA419-E714-41B7-A436-92836C9911E5}" srcId="{23FC3CAC-2EE8-48F3-B6D7-AED75A71FB03}" destId="{52B44C38-5CE7-4930-B904-1A9724AC6861}" srcOrd="4" destOrd="0" parTransId="{50703CE5-9E88-4426-9A6F-57A2B399359F}" sibTransId="{84C2F805-E33F-4AE7-9B6F-E78B9CBEA775}"/>
    <dgm:cxn modelId="{3934075A-7340-4B31-A92F-5E2ED5E4C4C0}" srcId="{23FC3CAC-2EE8-48F3-B6D7-AED75A71FB03}" destId="{7F5C2109-9086-4EAB-9DA5-BBF8BF991F89}" srcOrd="0" destOrd="0" parTransId="{E1CB98B2-C346-45C3-B667-8C85CF7BAA6C}" sibTransId="{E44BE8B9-6BB2-4FDF-B165-BA08BF5A3B66}"/>
    <dgm:cxn modelId="{2C43E43A-00F8-44AE-BB83-225968ABCF97}" type="presOf" srcId="{F5BEFB43-EB49-4D51-A226-FBF19BA405C4}" destId="{E72BCBB0-E16A-4A52-A850-4BC7B0C6AB3C}" srcOrd="0" destOrd="0" presId="urn:microsoft.com/office/officeart/2005/8/layout/hProcess9"/>
    <dgm:cxn modelId="{4F17A474-0746-457D-97E9-1203B89C2481}" srcId="{23FC3CAC-2EE8-48F3-B6D7-AED75A71FB03}" destId="{5B104AFF-5F03-489F-A3D4-A769B1C2B53D}" srcOrd="1" destOrd="0" parTransId="{7D5125D7-FCA5-4A54-85AD-CB947D2C22F3}" sibTransId="{1FF8F9CF-049C-4DAF-8DC8-77857B308A2A}"/>
    <dgm:cxn modelId="{F8CE4003-34C4-4D06-B1BC-F8486706FD9F}" srcId="{23FC3CAC-2EE8-48F3-B6D7-AED75A71FB03}" destId="{F5BEFB43-EB49-4D51-A226-FBF19BA405C4}" srcOrd="3" destOrd="0" parTransId="{A9665F69-1716-4CDA-A4DB-8AF47ACCEA79}" sibTransId="{E20C8C5E-5892-4D93-B42D-5E19052E750E}"/>
    <dgm:cxn modelId="{DDEEAC07-74B1-4212-8483-6EB272ED85A9}" type="presOf" srcId="{23FC3CAC-2EE8-48F3-B6D7-AED75A71FB03}" destId="{B5EA2615-7118-439E-8058-5E416A9C1901}" srcOrd="0" destOrd="0" presId="urn:microsoft.com/office/officeart/2005/8/layout/hProcess9"/>
    <dgm:cxn modelId="{927255D8-8609-4482-B92F-E78BB1796FDD}" type="presOf" srcId="{7F5C2109-9086-4EAB-9DA5-BBF8BF991F89}" destId="{BA11D4CB-AFCE-4143-A715-67C707F10B8B}" srcOrd="0" destOrd="0" presId="urn:microsoft.com/office/officeart/2005/8/layout/hProcess9"/>
    <dgm:cxn modelId="{60248143-4920-40EC-8B14-D156417C0A10}" type="presOf" srcId="{42821664-48A6-4F5D-82E2-88D750413A86}" destId="{ED97620D-3B2F-4C52-BDE7-7F2DBF1D1B99}" srcOrd="0" destOrd="0" presId="urn:microsoft.com/office/officeart/2005/8/layout/hProcess9"/>
    <dgm:cxn modelId="{7D61AFD6-8751-483A-A472-64C279FE8B73}" srcId="{23FC3CAC-2EE8-48F3-B6D7-AED75A71FB03}" destId="{42821664-48A6-4F5D-82E2-88D750413A86}" srcOrd="2" destOrd="0" parTransId="{B1113C9E-55B1-4BB2-AC1D-5862F5CA82A2}" sibTransId="{4FC01036-F35B-4792-9A17-3650B79B6E7F}"/>
    <dgm:cxn modelId="{690B4F43-F3FA-4A0A-B653-DFF2624A487B}" type="presParOf" srcId="{B5EA2615-7118-439E-8058-5E416A9C1901}" destId="{64CB691E-8201-426A-8A84-DCD7DFD1306D}" srcOrd="0" destOrd="0" presId="urn:microsoft.com/office/officeart/2005/8/layout/hProcess9"/>
    <dgm:cxn modelId="{11B92D49-A875-48BD-BE84-52610573B53F}" type="presParOf" srcId="{B5EA2615-7118-439E-8058-5E416A9C1901}" destId="{AAA88607-50B0-4A74-9FFC-3E77E7AE4FEA}" srcOrd="1" destOrd="0" presId="urn:microsoft.com/office/officeart/2005/8/layout/hProcess9"/>
    <dgm:cxn modelId="{AE2F6992-2067-49B4-A81F-80ACE2E59701}" type="presParOf" srcId="{AAA88607-50B0-4A74-9FFC-3E77E7AE4FEA}" destId="{BA11D4CB-AFCE-4143-A715-67C707F10B8B}" srcOrd="0" destOrd="0" presId="urn:microsoft.com/office/officeart/2005/8/layout/hProcess9"/>
    <dgm:cxn modelId="{2F9A5FE4-04DB-43B4-832E-F2D23FE54EF8}" type="presParOf" srcId="{AAA88607-50B0-4A74-9FFC-3E77E7AE4FEA}" destId="{05913903-9A97-4411-9027-7447A7679A25}" srcOrd="1" destOrd="0" presId="urn:microsoft.com/office/officeart/2005/8/layout/hProcess9"/>
    <dgm:cxn modelId="{442B463D-9ADD-4DFF-ABF1-BA7C9A21D457}" type="presParOf" srcId="{AAA88607-50B0-4A74-9FFC-3E77E7AE4FEA}" destId="{EDD034A9-54FF-4D38-B9F7-1959F4E1508C}" srcOrd="2" destOrd="0" presId="urn:microsoft.com/office/officeart/2005/8/layout/hProcess9"/>
    <dgm:cxn modelId="{33C783AD-2DCE-4077-A616-89A329FF1781}" type="presParOf" srcId="{AAA88607-50B0-4A74-9FFC-3E77E7AE4FEA}" destId="{9C8E38C8-F1B9-47C2-8BDB-F2ED7B330EA5}" srcOrd="3" destOrd="0" presId="urn:microsoft.com/office/officeart/2005/8/layout/hProcess9"/>
    <dgm:cxn modelId="{E03FF2DB-34D0-4D18-9C43-DC0C7DEE8D22}" type="presParOf" srcId="{AAA88607-50B0-4A74-9FFC-3E77E7AE4FEA}" destId="{ED97620D-3B2F-4C52-BDE7-7F2DBF1D1B99}" srcOrd="4" destOrd="0" presId="urn:microsoft.com/office/officeart/2005/8/layout/hProcess9"/>
    <dgm:cxn modelId="{10F9D6EE-B736-46FE-ABAB-62EE7D592AF0}" type="presParOf" srcId="{AAA88607-50B0-4A74-9FFC-3E77E7AE4FEA}" destId="{304E69A0-4726-4D6F-839B-7F98B5A21AA4}" srcOrd="5" destOrd="0" presId="urn:microsoft.com/office/officeart/2005/8/layout/hProcess9"/>
    <dgm:cxn modelId="{E89646B2-C674-4C40-A38D-B8505156DD9C}" type="presParOf" srcId="{AAA88607-50B0-4A74-9FFC-3E77E7AE4FEA}" destId="{E72BCBB0-E16A-4A52-A850-4BC7B0C6AB3C}" srcOrd="6" destOrd="0" presId="urn:microsoft.com/office/officeart/2005/8/layout/hProcess9"/>
    <dgm:cxn modelId="{6C950D6F-CE81-466D-95C5-C85969C8D4F3}" type="presParOf" srcId="{AAA88607-50B0-4A74-9FFC-3E77E7AE4FEA}" destId="{323E710C-C1CA-43D8-B6B0-6C1885A352A4}" srcOrd="7" destOrd="0" presId="urn:microsoft.com/office/officeart/2005/8/layout/hProcess9"/>
    <dgm:cxn modelId="{26B177E5-84DF-4FCD-9EC9-F1604D65BC8B}" type="presParOf" srcId="{AAA88607-50B0-4A74-9FFC-3E77E7AE4FEA}" destId="{AAFC04DC-9AE0-4756-BB27-1C6A36DBA1D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0.66424</cdr:x>
      <cdr:y>0.93937</cdr:y>
    </cdr:from>
    <cdr:to>
      <cdr:x>0.73993</cdr:x>
      <cdr:y>0.97406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6027673" y="6135169"/>
          <a:ext cx="686824" cy="226568"/>
        </a:xfrm>
        <a:prstGeom xmlns:a="http://schemas.openxmlformats.org/drawingml/2006/main" prst="rect">
          <a:avLst/>
        </a:prstGeom>
        <a:solidFill xmlns:a="http://schemas.openxmlformats.org/drawingml/2006/main">
          <a:srgbClr val="FFCCCC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>
            <a:lnSpc>
              <a:spcPts val="1400"/>
            </a:lnSpc>
          </a:pPr>
          <a:r>
            <a:rPr lang="en-US" altLang="zh-TW" sz="1400" dirty="0" smtClean="0">
              <a:solidFill>
                <a:sysClr val="windowText" lastClr="000000"/>
              </a:solidFill>
            </a:rPr>
            <a:t>54-58</a:t>
          </a:r>
          <a:endParaRPr lang="zh-TW" altLang="en-US" sz="14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0.77872</cdr:x>
      <cdr:y>0.9383</cdr:y>
    </cdr:from>
    <cdr:to>
      <cdr:x>0.85441</cdr:x>
      <cdr:y>0.97299</cdr:y>
    </cdr:to>
    <cdr:sp macro="" textlink="">
      <cdr:nvSpPr>
        <cdr:cNvPr id="3" name="文字方塊 1"/>
        <cdr:cNvSpPr txBox="1"/>
      </cdr:nvSpPr>
      <cdr:spPr>
        <a:xfrm xmlns:a="http://schemas.openxmlformats.org/drawingml/2006/main">
          <a:off x="7066495" y="6128219"/>
          <a:ext cx="686824" cy="22656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lnSpc>
              <a:spcPts val="1400"/>
            </a:lnSpc>
          </a:pPr>
          <a:r>
            <a:rPr lang="en-US" altLang="zh-TW" sz="1400" dirty="0" smtClean="0">
              <a:solidFill>
                <a:sysClr val="windowText" lastClr="000000"/>
              </a:solidFill>
            </a:rPr>
            <a:t>4-8</a:t>
          </a:r>
          <a:endParaRPr lang="zh-TW" altLang="en-US" sz="14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0.36329</cdr:x>
      <cdr:y>0.42105</cdr:y>
    </cdr:from>
    <cdr:to>
      <cdr:x>0.38433</cdr:x>
      <cdr:y>0.44413</cdr:y>
    </cdr:to>
    <cdr:sp macro="" textlink="">
      <cdr:nvSpPr>
        <cdr:cNvPr id="4" name="矩形 3"/>
        <cdr:cNvSpPr/>
      </cdr:nvSpPr>
      <cdr:spPr>
        <a:xfrm xmlns:a="http://schemas.openxmlformats.org/drawingml/2006/main">
          <a:off x="3296721" y="2749973"/>
          <a:ext cx="190918" cy="15072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/>
        </a:p>
      </cdr:txBody>
    </cdr:sp>
  </cdr:relSizeAnchor>
  <cdr:relSizeAnchor xmlns:cdr="http://schemas.openxmlformats.org/drawingml/2006/chartDrawing">
    <cdr:from>
      <cdr:x>0.90554</cdr:x>
      <cdr:y>0.94067</cdr:y>
    </cdr:from>
    <cdr:to>
      <cdr:x>0.95277</cdr:x>
      <cdr:y>0.96254</cdr:y>
    </cdr:to>
    <cdr:sp macro="" textlink="">
      <cdr:nvSpPr>
        <cdr:cNvPr id="7" name="文字方塊 6"/>
        <cdr:cNvSpPr txBox="1"/>
      </cdr:nvSpPr>
      <cdr:spPr>
        <a:xfrm xmlns:a="http://schemas.openxmlformats.org/drawingml/2006/main">
          <a:off x="8217299" y="6143668"/>
          <a:ext cx="428628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0.90133</cdr:x>
      <cdr:y>0.938</cdr:y>
    </cdr:from>
    <cdr:to>
      <cdr:x>0.95643</cdr:x>
      <cdr:y>0.9756</cdr:y>
    </cdr:to>
    <cdr:sp macro="" textlink="">
      <cdr:nvSpPr>
        <cdr:cNvPr id="8" name="文字方塊 7"/>
        <cdr:cNvSpPr txBox="1"/>
      </cdr:nvSpPr>
      <cdr:spPr>
        <a:xfrm xmlns:a="http://schemas.openxmlformats.org/drawingml/2006/main">
          <a:off x="8179120" y="6126220"/>
          <a:ext cx="500066" cy="2455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1400" dirty="0" smtClean="0"/>
            <a:t>118</a:t>
          </a:r>
          <a:endParaRPr lang="zh-TW" alt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992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2" tIns="45291" rIns="90582" bIns="4529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199" y="0"/>
            <a:ext cx="2917992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2" tIns="45291" rIns="90582" bIns="4529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F414159-59E6-45BB-A8F0-DB60B8A50845}" type="datetimeFigureOut">
              <a:rPr lang="zh-TW" altLang="en-US"/>
              <a:pPr>
                <a:defRPr/>
              </a:pPr>
              <a:t>2015/4/2</a:t>
            </a:fld>
            <a:endParaRPr lang="en-US" altLang="zh-TW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883"/>
            <a:ext cx="2917992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2" tIns="45291" rIns="90582" bIns="4529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199" y="9373883"/>
            <a:ext cx="2917992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2" tIns="45291" rIns="90582" bIns="4529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75221C7-4FFF-4E32-9CE2-B6F65F6041B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1504478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17992" cy="49560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764" tIns="45381" rIns="90764" bIns="45381" numCol="1" anchor="t" anchorCtr="0" compatLnSpc="1">
            <a:prstTxWarp prst="textNoShape">
              <a:avLst/>
            </a:prstTxWarp>
          </a:bodyPr>
          <a:lstStyle>
            <a:lvl1pPr defTabSz="907393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816199" y="1"/>
            <a:ext cx="2917992" cy="49560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764" tIns="45381" rIns="90764" bIns="45381" numCol="1" anchor="t" anchorCtr="0" compatLnSpc="1">
            <a:prstTxWarp prst="textNoShape">
              <a:avLst/>
            </a:prstTxWarp>
          </a:bodyPr>
          <a:lstStyle>
            <a:lvl1pPr algn="r" defTabSz="907393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703378D2-EEF4-4D1C-A329-E195AD1F591D}" type="datetimeFigureOut">
              <a:rPr lang="zh-TW" altLang="en-US"/>
              <a:pPr>
                <a:defRPr/>
              </a:pPr>
              <a:t>2015/4/2</a:t>
            </a:fld>
            <a:endParaRPr lang="en-US" altLang="zh-TW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82" tIns="45291" rIns="90582" bIns="45291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73262" y="4687731"/>
            <a:ext cx="5389240" cy="44415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764" tIns="45381" rIns="90764" bIns="453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1" y="9372305"/>
            <a:ext cx="2917992" cy="49560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764" tIns="45381" rIns="90764" bIns="45381" numCol="1" anchor="b" anchorCtr="0" compatLnSpc="1">
            <a:prstTxWarp prst="textNoShape">
              <a:avLst/>
            </a:prstTxWarp>
          </a:bodyPr>
          <a:lstStyle>
            <a:lvl1pPr defTabSz="907393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816199" y="9372305"/>
            <a:ext cx="2917992" cy="49560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764" tIns="45381" rIns="90764" bIns="45381" numCol="1" anchor="b" anchorCtr="0" compatLnSpc="1">
            <a:prstTxWarp prst="textNoShape">
              <a:avLst/>
            </a:prstTxWarp>
          </a:bodyPr>
          <a:lstStyle>
            <a:lvl1pPr algn="r" defTabSz="907393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93D1630C-26BD-4C3C-8246-D525E0BD3594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3678708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6241"/>
            <a:fld id="{DDC27655-1375-4D0A-A7AB-EA4BDACBC90C}" type="slidenum">
              <a:rPr lang="zh-TW" altLang="en-US" smtClean="0"/>
              <a:pPr defTabSz="906241"/>
              <a:t>1</a:t>
            </a:fld>
            <a:endParaRPr lang="en-US" altLang="zh-TW" dirty="0" smtClean="0"/>
          </a:p>
        </p:txBody>
      </p:sp>
    </p:spTree>
    <p:extLst>
      <p:ext uri="{BB962C8B-B14F-4D97-AF65-F5344CB8AC3E}">
        <p14:creationId xmlns="" xmlns:p14="http://schemas.microsoft.com/office/powerpoint/2010/main" val="3730511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45159-B973-46EB-9850-1C2C6C0EA6E1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F6CFF8-12FE-4F2D-B30B-A1759A151D3C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altLang="zh-TW" dirty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="" xmlns:p14="http://schemas.microsoft.com/office/powerpoint/2010/main" val="2790020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3089"/>
            <a:fld id="{11681AB3-36AE-4B0F-B342-50B926BEC198}" type="slidenum">
              <a:rPr lang="zh-TW" altLang="en-US" smtClean="0"/>
              <a:pPr defTabSz="903089"/>
              <a:t>77</a:t>
            </a:fld>
            <a:endParaRPr lang="en-US" altLang="zh-TW" smtClean="0"/>
          </a:p>
        </p:txBody>
      </p:sp>
    </p:spTree>
    <p:extLst>
      <p:ext uri="{BB962C8B-B14F-4D97-AF65-F5344CB8AC3E}">
        <p14:creationId xmlns="" xmlns:p14="http://schemas.microsoft.com/office/powerpoint/2010/main" val="924294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F6CFF8-12FE-4F2D-B30B-A1759A151D3C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94</a:t>
            </a:fld>
            <a:endParaRPr lang="en-US" altLang="zh-TW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="" xmlns:p14="http://schemas.microsoft.com/office/powerpoint/2010/main" val="3020390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37601" indent="-283693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34770" indent="-226954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588679" indent="-226954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42587" indent="-226954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496495" indent="-226954" defTabSz="4539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50403" indent="-226954" defTabSz="4539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04311" indent="-226954" defTabSz="4539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58219" indent="-226954" defTabSz="4539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39ED4430-4360-4B87-8E36-A5B40631A443}" type="slidenum">
              <a:rPr lang="zh-TW" altLang="en-US">
                <a:latin typeface="Calibri" pitchFamily="34" charset="0"/>
              </a:rPr>
              <a:pPr/>
              <a:t>114</a:t>
            </a:fld>
            <a:endParaRPr lang="zh-TW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1101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37601" indent="-283693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34770" indent="-226954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588679" indent="-226954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42587" indent="-226954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496495" indent="-226954" defTabSz="4539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50403" indent="-226954" defTabSz="4539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04311" indent="-226954" defTabSz="4539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58219" indent="-226954" defTabSz="4539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ECC5FEC4-C669-41D5-8361-BA27CDACC3C0}" type="slidenum">
              <a:rPr lang="zh-TW" altLang="en-US">
                <a:latin typeface="Calibri" pitchFamily="34" charset="0"/>
              </a:rPr>
              <a:pPr/>
              <a:t>115</a:t>
            </a:fld>
            <a:endParaRPr lang="zh-TW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1104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D1630C-26BD-4C3C-8246-D525E0BD3594}" type="slidenum">
              <a:rPr lang="zh-TW" altLang="en-US" smtClean="0"/>
              <a:pPr>
                <a:defRPr/>
              </a:pPr>
              <a:t>116</a:t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D1630C-26BD-4C3C-8246-D525E0BD3594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136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01238E-C743-46E8-B565-BAD15E2CB8F2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TW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794"/>
            <a:fld id="{4FF29EC4-60AC-448F-86A6-B3AA7273B10F}" type="slidenum">
              <a:rPr lang="en-US" altLang="zh-TW" smtClean="0">
                <a:ea typeface="新細明體" charset="-120"/>
              </a:rPr>
              <a:pPr defTabSz="948794"/>
              <a:t>26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DAECA-4E7B-48B6-BBCB-E802FB345251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9414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DAECA-4E7B-48B6-BBCB-E802FB345251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9414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DAECA-4E7B-48B6-BBCB-E802FB345251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9414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hape 161"/>
          <p:cNvSpPr>
            <a:spLocks noGrp="1" noRot="1" noChangeAspect="1" noTextEdit="1"/>
          </p:cNvSpPr>
          <p:nvPr>
            <p:ph type="sldImg" idx="2"/>
          </p:nvPr>
        </p:nvSpPr>
        <p:spPr>
          <a:ln/>
        </p:spPr>
      </p:sp>
      <p:sp>
        <p:nvSpPr>
          <p:cNvPr id="147459" name="Shape 16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hape 181"/>
          <p:cNvSpPr>
            <a:spLocks noGrp="1" noRot="1" noChangeAspect="1" noTextEdit="1"/>
          </p:cNvSpPr>
          <p:nvPr>
            <p:ph type="sldImg" idx="2"/>
          </p:nvPr>
        </p:nvSpPr>
        <p:spPr>
          <a:ln/>
        </p:spPr>
      </p:sp>
      <p:sp>
        <p:nvSpPr>
          <p:cNvPr id="150531" name="Shape 18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944CD-86AB-4D36-90CB-88D5B8037613}" type="datetime1">
              <a:rPr lang="zh-TW" altLang="en-US"/>
              <a:pPr>
                <a:defRPr/>
              </a:pPr>
              <a:t>2015/4/2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BE42-963B-4A89-B8FA-AC9CE5C016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B13F9-D2B8-4C9B-9186-3BBD96218079}" type="datetime1">
              <a:rPr lang="zh-TW" altLang="en-US"/>
              <a:pPr>
                <a:defRPr/>
              </a:pPr>
              <a:t>2015/4/2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6CC41-A7C1-43EF-85E4-32A70571D0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69C45-8EF8-4C63-B5FD-3FAB9C35A4A7}" type="datetime1">
              <a:rPr lang="zh-TW" altLang="en-US"/>
              <a:pPr>
                <a:defRPr/>
              </a:pPr>
              <a:t>2015/4/2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8CDAB-7FF3-43EA-ABC0-28B03FD157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x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4422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C2361-C66D-4F13-83B3-E58B45368C99}" type="datetime1">
              <a:rPr lang="zh-TW" altLang="en-US"/>
              <a:pPr>
                <a:defRPr/>
              </a:pPr>
              <a:t>2015/4/2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862D-E695-4545-88C2-9979944A62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777E1-E4E5-446F-8AE7-C7673F9D1F1C}" type="datetime1">
              <a:rPr lang="zh-TW" altLang="en-US"/>
              <a:pPr>
                <a:defRPr/>
              </a:pPr>
              <a:t>2015/4/2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45D53-F8B9-4901-9DCA-60BA82F135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61440-D158-40E8-859B-8042D407BFDA}" type="datetime1">
              <a:rPr lang="zh-TW" altLang="en-US"/>
              <a:pPr>
                <a:defRPr/>
              </a:pPr>
              <a:t>2015/4/2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91785-7487-416D-BDA9-E8D9B923F8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C5BB9-B2FE-4905-B4A9-CDF9E754941F}" type="datetime1">
              <a:rPr lang="zh-TW" altLang="en-US"/>
              <a:pPr>
                <a:defRPr/>
              </a:pPr>
              <a:t>2015/4/2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5F3D5-A9DB-4CD8-BA07-E1D501DDB0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5CBA-6A8C-4967-9E8C-EFD4AED72B1F}" type="datetime1">
              <a:rPr lang="zh-TW" altLang="en-US"/>
              <a:pPr>
                <a:defRPr/>
              </a:pPr>
              <a:t>2015/4/2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2E899-C6CC-4E61-8AF7-6432D2F377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C462F-465D-4753-BB82-E87C5B9D5FFB}" type="datetime1">
              <a:rPr lang="zh-TW" altLang="en-US"/>
              <a:pPr>
                <a:defRPr/>
              </a:pPr>
              <a:t>2015/4/2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69C6E-5B5B-42A0-A246-D25A553351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6F2C-8CA2-4388-8532-C5FD682BE2B4}" type="datetime1">
              <a:rPr lang="zh-TW" altLang="en-US"/>
              <a:pPr>
                <a:defRPr/>
              </a:pPr>
              <a:t>2015/4/2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A4C13-F245-498B-A070-61E9C3862A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908D8-933B-419F-BB47-76F0CABB3C4D}" type="datetime1">
              <a:rPr lang="zh-TW" altLang="en-US"/>
              <a:pPr>
                <a:defRPr/>
              </a:pPr>
              <a:t>2015/4/2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661A0-FF3C-429E-ADAC-1214161B86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15B5058-0EB5-4E45-98CC-26889F0FAD88}" type="datetime1">
              <a:rPr lang="zh-TW" altLang="en-US"/>
              <a:pPr>
                <a:defRPr/>
              </a:pPr>
              <a:t>2015/4/2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1DE31F-632F-41BB-B749-AF26ADD073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Word___3.docx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rti.org.tw/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569325" cy="2232670"/>
          </a:xfrm>
        </p:spPr>
        <p:txBody>
          <a:bodyPr/>
          <a:lstStyle/>
          <a:p>
            <a:pPr eaLnBrk="1" hangingPunct="1"/>
            <a:r>
              <a:rPr lang="zh-TW" altLang="en-US" sz="42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十二年國民基本教育課程綱要</a:t>
            </a:r>
            <a:r>
              <a:rPr lang="zh-TW" altLang="en-US" sz="42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總綱</a:t>
            </a:r>
            <a:r>
              <a:rPr lang="en-US" altLang="zh-TW" sz="42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br>
              <a:rPr lang="en-US" altLang="zh-TW" sz="42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2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普通型高中</a:t>
            </a:r>
            <a:r>
              <a:rPr lang="zh-TW" altLang="en-US" sz="42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階段設計理念與實踐</a:t>
            </a:r>
            <a:r>
              <a:rPr lang="en-US" altLang="zh-TW" sz="42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sz="42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lang="zh-TW" altLang="en-US" sz="4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艱難的挑戰、我們的任務</a:t>
            </a:r>
            <a:endParaRPr lang="en-US" altLang="zh-TW" sz="4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5363" name="副標題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560840" cy="1511300"/>
          </a:xfrm>
        </p:spPr>
        <p:txBody>
          <a:bodyPr/>
          <a:lstStyle/>
          <a:p>
            <a:pPr eaLnBrk="1" hangingPunct="1"/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國家教育研究院</a:t>
            </a:r>
            <a:endParaRPr lang="en-US" altLang="zh-TW" sz="2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課程及教學研究中心</a:t>
            </a:r>
            <a:endParaRPr lang="en-US" altLang="zh-TW" sz="2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28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李文富 助理研究員</a:t>
            </a:r>
            <a:endParaRPr lang="en-US" altLang="zh-TW" sz="2800" b="1" dirty="0" smtClean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/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104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年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月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02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日 </a:t>
            </a:r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/>
            <a:endParaRPr lang="zh-TW" altLang="en-US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E0F51-AD20-4448-A34D-2F0524ACB6C4}" type="slidenum"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>
                <a:defRPr/>
              </a:pPr>
              <a:t>1</a:t>
            </a:fld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7" y="476672"/>
            <a:ext cx="8959871" cy="778098"/>
          </a:xfrm>
        </p:spPr>
        <p:txBody>
          <a:bodyPr/>
          <a:lstStyle/>
          <a:p>
            <a:r>
              <a:rPr lang="zh-TW" altLang="zh-TW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壹、</a:t>
            </a:r>
            <a:r>
              <a:rPr lang="zh-TW" altLang="en-US" sz="36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臺灣高中教育面臨的問題與挑戰</a:t>
            </a:r>
            <a:r>
              <a:rPr lang="en-US" altLang="zh-TW" sz="36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36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sz="36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0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引自陳偉泓主持</a:t>
            </a:r>
            <a:r>
              <a:rPr lang="en-US" altLang="zh-TW" sz="20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(2015)</a:t>
            </a:r>
            <a:r>
              <a:rPr lang="zh-TW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高中適性教學可行性研究報告書</a:t>
            </a:r>
            <a:r>
              <a:rPr lang="en-US" altLang="zh-TW" sz="20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一、班級教學模式僵化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二、升學導向偏執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三、學習內容繁雜</a:t>
            </a:r>
            <a:endParaRPr lang="zh-TW" altLang="en-US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88347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B5CB0-C263-4A8D-B519-F05A7D077327}" type="slidenum">
              <a:rPr lang="zh-TW" altLang="en-US" smtClean="0"/>
              <a:pPr>
                <a:defRPr/>
              </a:pPr>
              <a:t>100</a:t>
            </a:fld>
            <a:endParaRPr lang="zh-TW" altLang="en-US"/>
          </a:p>
        </p:txBody>
      </p:sp>
      <p:pic>
        <p:nvPicPr>
          <p:cNvPr id="9220" name="Picture 5" descr="103hung7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101</a:t>
            </a:fld>
            <a:endParaRPr lang="zh-TW" altLang="en-US"/>
          </a:p>
        </p:txBody>
      </p:sp>
      <p:pic>
        <p:nvPicPr>
          <p:cNvPr id="5" name="Picture 6" descr="102054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7919198" cy="549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線單箭頭接點 17"/>
          <p:cNvCxnSpPr/>
          <p:nvPr/>
        </p:nvCxnSpPr>
        <p:spPr>
          <a:xfrm>
            <a:off x="2301676" y="2060848"/>
            <a:ext cx="4744120" cy="2664296"/>
          </a:xfrm>
          <a:prstGeom prst="straightConnector1">
            <a:avLst/>
          </a:prstGeom>
          <a:ln w="88900" cmpd="sng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2653308" y="2060848"/>
            <a:ext cx="4392488" cy="2664296"/>
          </a:xfrm>
          <a:prstGeom prst="straightConnector1">
            <a:avLst/>
          </a:prstGeom>
          <a:ln w="88900" cmpd="sng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12" idx="2"/>
          </p:cNvCxnSpPr>
          <p:nvPr/>
        </p:nvCxnSpPr>
        <p:spPr>
          <a:xfrm>
            <a:off x="4665736" y="1392239"/>
            <a:ext cx="58304" cy="4061321"/>
          </a:xfrm>
          <a:prstGeom prst="straightConnector1">
            <a:avLst/>
          </a:prstGeom>
          <a:ln w="88900" cmpd="sng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/>
          <p:cNvSpPr/>
          <p:nvPr/>
        </p:nvSpPr>
        <p:spPr>
          <a:xfrm>
            <a:off x="1221556" y="544165"/>
            <a:ext cx="7040736" cy="5688632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102</a:t>
            </a:fld>
            <a:endParaRPr lang="zh-TW" altLang="en-US"/>
          </a:p>
        </p:txBody>
      </p:sp>
      <p:grpSp>
        <p:nvGrpSpPr>
          <p:cNvPr id="28" name="群組 27"/>
          <p:cNvGrpSpPr/>
          <p:nvPr/>
        </p:nvGrpSpPr>
        <p:grpSpPr>
          <a:xfrm>
            <a:off x="3203848" y="2347019"/>
            <a:ext cx="2808312" cy="2088232"/>
            <a:chOff x="3203848" y="2347019"/>
            <a:chExt cx="2808312" cy="2088232"/>
          </a:xfrm>
        </p:grpSpPr>
        <p:sp>
          <p:nvSpPr>
            <p:cNvPr id="5" name="橢圓 4"/>
            <p:cNvSpPr/>
            <p:nvPr/>
          </p:nvSpPr>
          <p:spPr>
            <a:xfrm>
              <a:off x="3203848" y="2347019"/>
              <a:ext cx="2808312" cy="2088232"/>
            </a:xfrm>
            <a:prstGeom prst="ellipse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3419872" y="2704405"/>
              <a:ext cx="2448272" cy="1368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107</a:t>
              </a:r>
            </a:p>
            <a:p>
              <a:pPr algn="ctr"/>
              <a:r>
                <a:rPr lang="zh-TW" altLang="en-US" sz="24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課綱轉化的思考方法</a:t>
              </a:r>
              <a:endPara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829772" y="4445497"/>
            <a:ext cx="1432520" cy="1296168"/>
          </a:xfrm>
          <a:prstGeom prst="star24">
            <a:avLst>
              <a:gd name="adj" fmla="val 50000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b="1" dirty="0" smtClean="0"/>
              <a:t>WHOM</a:t>
            </a:r>
            <a:endParaRPr lang="en-US" altLang="zh-TW" sz="2400" b="1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869156" y="1203252"/>
            <a:ext cx="1432520" cy="1296168"/>
          </a:xfrm>
          <a:prstGeom prst="star24">
            <a:avLst>
              <a:gd name="adj" fmla="val 50000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b="1" dirty="0" smtClean="0"/>
              <a:t>WHEN</a:t>
            </a:r>
            <a:endParaRPr lang="en-US" altLang="zh-TW" sz="2400" b="1" dirty="0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220788" y="4445497"/>
            <a:ext cx="1432520" cy="1296168"/>
          </a:xfrm>
          <a:prstGeom prst="star24">
            <a:avLst>
              <a:gd name="adj" fmla="val 50000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b="1" dirty="0" smtClean="0"/>
              <a:t>HOW</a:t>
            </a:r>
            <a:endParaRPr lang="en-US" altLang="zh-TW" sz="2400" b="1" dirty="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045796" y="1203252"/>
            <a:ext cx="1432520" cy="1296168"/>
          </a:xfrm>
          <a:prstGeom prst="star24">
            <a:avLst>
              <a:gd name="adj" fmla="val 50000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b="1" dirty="0" smtClean="0"/>
              <a:t>WHAT</a:t>
            </a:r>
            <a:endParaRPr lang="en-US" altLang="zh-TW" sz="2400" b="1" dirty="0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046240" y="5453560"/>
            <a:ext cx="1432520" cy="1296168"/>
          </a:xfrm>
          <a:prstGeom prst="star24">
            <a:avLst>
              <a:gd name="adj" fmla="val 50000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b="1" dirty="0" smtClean="0"/>
              <a:t>WHO</a:t>
            </a:r>
            <a:endParaRPr lang="en-US" altLang="zh-TW" sz="2400" b="1" dirty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3949476" y="96071"/>
            <a:ext cx="1432520" cy="1296168"/>
          </a:xfrm>
          <a:prstGeom prst="star24">
            <a:avLst>
              <a:gd name="adj" fmla="val 50000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b="1" dirty="0" smtClean="0">
                <a:latin typeface="Arial Black" pitchFamily="34" charset="0"/>
              </a:rPr>
              <a:t>WHY</a:t>
            </a:r>
            <a:endParaRPr lang="en-US" altLang="zh-TW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1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103</a:t>
            </a:fld>
            <a:endParaRPr lang="zh-TW" alt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568449" y="4867274"/>
            <a:ext cx="6867525" cy="1730375"/>
          </a:xfrm>
          <a:prstGeom prst="wedgeEllipseCallout">
            <a:avLst>
              <a:gd name="adj1" fmla="val -51310"/>
              <a:gd name="adj2" fmla="val 8236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學校如何轉化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新課綱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5W1H?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57175" y="187325"/>
            <a:ext cx="1116013" cy="1090613"/>
          </a:xfrm>
          <a:prstGeom prst="star24">
            <a:avLst>
              <a:gd name="adj" fmla="val 50000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b="1" dirty="0" smtClean="0"/>
              <a:t>why</a:t>
            </a:r>
            <a:endParaRPr lang="en-US" altLang="zh-TW" sz="2400" b="1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812800" y="1296988"/>
            <a:ext cx="3527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93855" y="281325"/>
            <a:ext cx="30504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為什麼要改變？這項轉變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對高中教育及我們學校的意義？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85750" y="1771650"/>
            <a:ext cx="1116013" cy="1090613"/>
          </a:xfrm>
          <a:prstGeom prst="star24">
            <a:avLst>
              <a:gd name="adj" fmla="val 50000"/>
            </a:avLst>
          </a:prstGeom>
          <a:solidFill>
            <a:srgbClr val="B9E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b="1" dirty="0" smtClean="0"/>
              <a:t>whom</a:t>
            </a:r>
            <a:endParaRPr lang="en-US" altLang="zh-TW" sz="2400" b="1" dirty="0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841375" y="2881313"/>
            <a:ext cx="3571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257005" y="3433263"/>
            <a:ext cx="1117770" cy="1013325"/>
          </a:xfrm>
          <a:prstGeom prst="star24">
            <a:avLst>
              <a:gd name="adj" fmla="val 50000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b="1" dirty="0" smtClean="0"/>
              <a:t>how</a:t>
            </a:r>
            <a:endParaRPr lang="en-US" altLang="zh-TW" sz="2400" b="1" dirty="0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739775" y="4465638"/>
            <a:ext cx="3529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403350" y="3616325"/>
            <a:ext cx="25925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如何做？組織、機制、支持、策略、方案？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4419600" y="187325"/>
            <a:ext cx="1116013" cy="1090613"/>
          </a:xfrm>
          <a:prstGeom prst="star24">
            <a:avLst>
              <a:gd name="adj" fmla="val 50000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b="1" dirty="0" smtClean="0"/>
              <a:t>what</a:t>
            </a:r>
            <a:endParaRPr lang="en-US" altLang="zh-TW" sz="2400" b="1" dirty="0"/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464050" y="1771650"/>
            <a:ext cx="1116013" cy="1090613"/>
          </a:xfrm>
          <a:prstGeom prst="star24">
            <a:avLst>
              <a:gd name="adj" fmla="val 50000"/>
            </a:avLst>
          </a:prstGeom>
          <a:solidFill>
            <a:srgbClr val="B9E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b="1" dirty="0"/>
              <a:t>	</a:t>
            </a:r>
            <a:r>
              <a:rPr lang="en-US" altLang="zh-TW" sz="2400" b="1" dirty="0" smtClean="0"/>
              <a:t>who</a:t>
            </a:r>
            <a:endParaRPr lang="en-US" altLang="zh-TW" sz="2400" b="1" dirty="0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5095875" y="2881313"/>
            <a:ext cx="3571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4419430" y="3433263"/>
            <a:ext cx="1117770" cy="1013325"/>
          </a:xfrm>
          <a:prstGeom prst="star24">
            <a:avLst>
              <a:gd name="adj" fmla="val 50000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b="1" dirty="0" smtClean="0"/>
              <a:t>when</a:t>
            </a:r>
            <a:endParaRPr lang="en-US" altLang="zh-TW" sz="2400" b="1" dirty="0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978400" y="4465638"/>
            <a:ext cx="3529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5712689" y="1771650"/>
            <a:ext cx="30059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誰來扮演課程領導與中介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者角色？學校核心團隊如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何組織？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" name="Picture 4" descr="？號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867275"/>
            <a:ext cx="14255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4941887" y="1296988"/>
            <a:ext cx="3527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613399" y="318423"/>
            <a:ext cx="26933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課綱與現行課綱的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改變與差異是什麼？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5723802" y="3430925"/>
            <a:ext cx="32624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課綱轉化的推動時間進程？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什麼時間要完成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什麼事？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425848" y="1925538"/>
            <a:ext cx="27065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誰受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影響？對誰有利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？如何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權衡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042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4" grpId="0"/>
      <p:bldP spid="20" grpId="0"/>
      <p:bldP spid="23" grpId="0"/>
      <p:bldP spid="24" grpId="0"/>
      <p:bldP spid="2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zh-TW" altLang="en-US" sz="3200" b="1" dirty="0" smtClean="0">
                <a:latin typeface="微軟正黑體" pitchFamily="34" charset="-120"/>
                <a:ea typeface="微軟正黑體" pitchFamily="34" charset="-120"/>
                <a:cs typeface="BiauKai"/>
              </a:rPr>
              <a:t>課綱轉化的策略類型</a:t>
            </a:r>
            <a:r>
              <a:rPr kumimoji="1" lang="en-US" altLang="zh-TW" sz="3200" b="1" dirty="0" smtClean="0">
                <a:latin typeface="微軟正黑體" pitchFamily="34" charset="-120"/>
                <a:ea typeface="微軟正黑體" pitchFamily="34" charset="-120"/>
                <a:cs typeface="BiauKai"/>
              </a:rPr>
              <a:t>(</a:t>
            </a:r>
            <a:r>
              <a:rPr kumimoji="1" lang="zh-TW" altLang="en-US" sz="3200" b="1" dirty="0" smtClean="0">
                <a:latin typeface="微軟正黑體" pitchFamily="34" charset="-120"/>
                <a:ea typeface="微軟正黑體" pitchFamily="34" charset="-120"/>
                <a:cs typeface="BiauKai"/>
              </a:rPr>
              <a:t>參考</a:t>
            </a:r>
            <a:r>
              <a:rPr kumimoji="1" lang="en-US" altLang="zh-TW" sz="3200" b="1" dirty="0" smtClean="0">
                <a:latin typeface="微軟正黑體" pitchFamily="34" charset="-120"/>
                <a:ea typeface="微軟正黑體" pitchFamily="34" charset="-120"/>
                <a:cs typeface="BiauKai"/>
              </a:rPr>
              <a:t>)</a:t>
            </a:r>
            <a:endParaRPr kumimoji="1" lang="zh-TW" altLang="en-US" sz="3200" b="1" dirty="0">
              <a:latin typeface="微軟正黑體" pitchFamily="34" charset="-120"/>
              <a:ea typeface="微軟正黑體" pitchFamily="34" charset="-120"/>
              <a:cs typeface="BiauKai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</a:t>
            </a:r>
            <a:endParaRPr lang="zh-TW" altLang="en-US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16924635"/>
              </p:ext>
            </p:extLst>
          </p:nvPr>
        </p:nvGraphicFramePr>
        <p:xfrm>
          <a:off x="457200" y="1600200"/>
          <a:ext cx="8128000" cy="5668962"/>
        </p:xfrm>
        <a:graphic>
          <a:graphicData uri="http://schemas.openxmlformats.org/presentationml/2006/ole">
            <p:oleObj spid="_x0000_s128004" name="文件" r:id="rId3" imgW="8127842" imgH="5669413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100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優質化計畫學校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課綱轉化步驟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881491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23528" y="2303912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6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979712" y="2303912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6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779912" y="2303912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6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66035" y="2324273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60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092280" y="2324273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6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9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二、以學校課程計畫為軸心的系統變革思維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例一 台北市立中正高中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0" name="Picture 2" descr="C:\Users\user\Desktop\10516822_875236835833314_155914510100940898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1"/>
            <a:ext cx="9144000" cy="5101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93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06090"/>
          </a:xfrm>
        </p:spPr>
        <p:txBody>
          <a:bodyPr>
            <a:normAutofit/>
          </a:bodyPr>
          <a:lstStyle/>
          <a:p>
            <a:pPr algn="l"/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例</a:t>
            </a:r>
            <a:r>
              <a:rPr lang="zh-TW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 台南二中總體課程計畫行程架構</a:t>
            </a:r>
            <a:endParaRPr lang="zh-TW" altLang="en-US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71"/>
          <p:cNvGrpSpPr/>
          <p:nvPr/>
        </p:nvGrpSpPr>
        <p:grpSpPr>
          <a:xfrm>
            <a:off x="438093" y="1662354"/>
            <a:ext cx="6766668" cy="4717277"/>
            <a:chOff x="1124699" y="1232003"/>
            <a:chExt cx="6766668" cy="4717277"/>
          </a:xfrm>
        </p:grpSpPr>
        <p:sp>
          <p:nvSpPr>
            <p:cNvPr id="38" name="立方體 37"/>
            <p:cNvSpPr/>
            <p:nvPr/>
          </p:nvSpPr>
          <p:spPr>
            <a:xfrm>
              <a:off x="1124699" y="4797152"/>
              <a:ext cx="1584176" cy="1152128"/>
            </a:xfrm>
            <a:prstGeom prst="cube">
              <a:avLst/>
            </a:prstGeom>
            <a:solidFill>
              <a:srgbClr val="7030A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環境掃描</a:t>
              </a:r>
            </a:p>
          </p:txBody>
        </p:sp>
        <p:sp>
          <p:nvSpPr>
            <p:cNvPr id="40" name="立方體 39"/>
            <p:cNvSpPr/>
            <p:nvPr/>
          </p:nvSpPr>
          <p:spPr>
            <a:xfrm>
              <a:off x="2411096" y="4795272"/>
              <a:ext cx="1584176" cy="1152128"/>
            </a:xfrm>
            <a:prstGeom prst="cube">
              <a:avLst/>
            </a:prstGeom>
            <a:solidFill>
              <a:srgbClr val="7030A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學校願景</a:t>
              </a:r>
            </a:p>
          </p:txBody>
        </p:sp>
        <p:sp>
          <p:nvSpPr>
            <p:cNvPr id="41" name="立方體 40"/>
            <p:cNvSpPr/>
            <p:nvPr/>
          </p:nvSpPr>
          <p:spPr>
            <a:xfrm>
              <a:off x="3707904" y="4795272"/>
              <a:ext cx="1584176" cy="1152128"/>
            </a:xfrm>
            <a:prstGeom prst="cube">
              <a:avLst/>
            </a:prstGeom>
            <a:solidFill>
              <a:srgbClr val="7030A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教師專業</a:t>
              </a:r>
            </a:p>
          </p:txBody>
        </p:sp>
        <p:sp>
          <p:nvSpPr>
            <p:cNvPr id="42" name="立方體 41"/>
            <p:cNvSpPr/>
            <p:nvPr/>
          </p:nvSpPr>
          <p:spPr>
            <a:xfrm>
              <a:off x="5010383" y="4795272"/>
              <a:ext cx="1584176" cy="1152128"/>
            </a:xfrm>
            <a:prstGeom prst="cube">
              <a:avLst/>
            </a:prstGeom>
            <a:solidFill>
              <a:srgbClr val="7030A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學生素質</a:t>
              </a:r>
              <a:endPara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立方體 42"/>
            <p:cNvSpPr/>
            <p:nvPr/>
          </p:nvSpPr>
          <p:spPr>
            <a:xfrm>
              <a:off x="6307191" y="4795272"/>
              <a:ext cx="1584176" cy="1152128"/>
            </a:xfrm>
            <a:prstGeom prst="cube">
              <a:avLst/>
            </a:prstGeom>
            <a:solidFill>
              <a:srgbClr val="7030A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優質化計畫</a:t>
              </a:r>
            </a:p>
          </p:txBody>
        </p:sp>
        <p:sp>
          <p:nvSpPr>
            <p:cNvPr id="50" name="立方體 49"/>
            <p:cNvSpPr/>
            <p:nvPr/>
          </p:nvSpPr>
          <p:spPr>
            <a:xfrm>
              <a:off x="1818111" y="3863181"/>
              <a:ext cx="1584176" cy="1172422"/>
            </a:xfrm>
            <a:prstGeom prst="cube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成立行政課程規劃推動小組</a:t>
              </a:r>
            </a:p>
          </p:txBody>
        </p:sp>
        <p:sp>
          <p:nvSpPr>
            <p:cNvPr id="51" name="立方體 50"/>
            <p:cNvSpPr/>
            <p:nvPr/>
          </p:nvSpPr>
          <p:spPr>
            <a:xfrm>
              <a:off x="3112565" y="3884415"/>
              <a:ext cx="1584176" cy="1152128"/>
            </a:xfrm>
            <a:prstGeom prst="cube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教學研究會─提出課程計畫</a:t>
              </a:r>
            </a:p>
          </p:txBody>
        </p:sp>
        <p:sp>
          <p:nvSpPr>
            <p:cNvPr id="52" name="立方體 51"/>
            <p:cNvSpPr/>
            <p:nvPr/>
          </p:nvSpPr>
          <p:spPr>
            <a:xfrm>
              <a:off x="4409373" y="3884415"/>
              <a:ext cx="1584176" cy="1152128"/>
            </a:xfrm>
            <a:prstGeom prst="cube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教師專業社群─研發課程</a:t>
              </a:r>
            </a:p>
          </p:txBody>
        </p:sp>
        <p:sp>
          <p:nvSpPr>
            <p:cNvPr id="53" name="立方體 52"/>
            <p:cNvSpPr/>
            <p:nvPr/>
          </p:nvSpPr>
          <p:spPr>
            <a:xfrm>
              <a:off x="5676841" y="3884604"/>
              <a:ext cx="1584176" cy="1152128"/>
            </a:xfrm>
            <a:prstGeom prst="cube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與優質化併案研發課程</a:t>
              </a:r>
            </a:p>
          </p:txBody>
        </p:sp>
        <p:sp>
          <p:nvSpPr>
            <p:cNvPr id="59" name="立方體 58"/>
            <p:cNvSpPr/>
            <p:nvPr/>
          </p:nvSpPr>
          <p:spPr>
            <a:xfrm>
              <a:off x="2357360" y="2972692"/>
              <a:ext cx="1584176" cy="1152128"/>
            </a:xfrm>
            <a:prstGeom prst="cube">
              <a:avLst/>
            </a:prstGeom>
            <a:gradFill flip="none" rotWithShape="1">
              <a:gsLst>
                <a:gs pos="100000">
                  <a:srgbClr val="00B0F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課發會─審定校本課程架構</a:t>
              </a:r>
            </a:p>
          </p:txBody>
        </p:sp>
        <p:sp>
          <p:nvSpPr>
            <p:cNvPr id="60" name="立方體 59"/>
            <p:cNvSpPr/>
            <p:nvPr/>
          </p:nvSpPr>
          <p:spPr>
            <a:xfrm>
              <a:off x="3654168" y="2970812"/>
              <a:ext cx="1584176" cy="1152128"/>
            </a:xfrm>
            <a:prstGeom prst="cube">
              <a:avLst/>
            </a:prstGeom>
            <a:solidFill>
              <a:srgbClr val="00B0F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教師專業社群修正課程</a:t>
              </a:r>
            </a:p>
          </p:txBody>
        </p:sp>
        <p:sp>
          <p:nvSpPr>
            <p:cNvPr id="61" name="立方體 60"/>
            <p:cNvSpPr/>
            <p:nvPr/>
          </p:nvSpPr>
          <p:spPr>
            <a:xfrm>
              <a:off x="4959092" y="2970812"/>
              <a:ext cx="1584176" cy="1152128"/>
            </a:xfrm>
            <a:prstGeom prst="cube">
              <a:avLst/>
            </a:prstGeom>
            <a:solidFill>
              <a:srgbClr val="00B0F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優質化課程導入</a:t>
              </a:r>
            </a:p>
          </p:txBody>
        </p:sp>
        <p:sp>
          <p:nvSpPr>
            <p:cNvPr id="62" name="立方體 61"/>
            <p:cNvSpPr/>
            <p:nvPr/>
          </p:nvSpPr>
          <p:spPr>
            <a:xfrm>
              <a:off x="3651327" y="2061909"/>
              <a:ext cx="1584176" cy="1152128"/>
            </a:xfrm>
            <a:prstGeom prst="cube">
              <a:avLst/>
            </a:prstGeom>
            <a:solidFill>
              <a:srgbClr val="92D05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7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課程發展</a:t>
              </a:r>
              <a:r>
                <a:rPr lang="zh-TW" altLang="en-US" sz="1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委員會</a:t>
              </a:r>
              <a:r>
                <a:rPr lang="zh-TW" altLang="en-US" sz="17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─審議課程</a:t>
              </a:r>
              <a:endParaRPr lang="zh-TW" alt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立方體 62"/>
            <p:cNvSpPr/>
            <p:nvPr/>
          </p:nvSpPr>
          <p:spPr>
            <a:xfrm>
              <a:off x="3651327" y="1232003"/>
              <a:ext cx="1584176" cy="1152128"/>
            </a:xfrm>
            <a:prstGeom prst="cube">
              <a:avLst/>
            </a:prstGeom>
            <a:gradFill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總體課程計畫</a:t>
              </a:r>
              <a:endPara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" name="群組 77"/>
          <p:cNvGrpSpPr/>
          <p:nvPr/>
        </p:nvGrpSpPr>
        <p:grpSpPr>
          <a:xfrm>
            <a:off x="7279097" y="2492422"/>
            <a:ext cx="1503480" cy="3349815"/>
            <a:chOff x="7371929" y="2492260"/>
            <a:chExt cx="1503480" cy="3349815"/>
          </a:xfrm>
        </p:grpSpPr>
        <p:sp>
          <p:nvSpPr>
            <p:cNvPr id="73" name="文字方塊 72"/>
            <p:cNvSpPr txBox="1"/>
            <p:nvPr/>
          </p:nvSpPr>
          <p:spPr>
            <a:xfrm>
              <a:off x="7397283" y="5380410"/>
              <a:ext cx="1478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第一階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段</a:t>
              </a:r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7384992" y="4418078"/>
              <a:ext cx="1478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第二階段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7371929" y="3455746"/>
              <a:ext cx="1478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第三階段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7371929" y="2492260"/>
              <a:ext cx="1478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第四階段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433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發展學校課程地圖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70000"/>
              </a:lnSpc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指學生清晰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修課學習路徑</a:t>
            </a:r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TW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其目的為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協助學生選課前、後能夠規劃、組織、整合其所應及所欲修習之課程</a:t>
            </a:r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TW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課程地圖所涉之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課程內容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目標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應互有融貫鍊結</a:t>
            </a:r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，且具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系統性</a:t>
            </a:r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層次感</a:t>
            </a:r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108</a:t>
            </a:fld>
            <a:endParaRPr lang="zh-TW" alt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zh-TW" altLang="en-US" sz="3200" b="1" dirty="0" smtClean="0"/>
              <a:t>哈登（</a:t>
            </a:r>
            <a:r>
              <a:rPr lang="en-US" altLang="zh-TW" sz="3200" b="1" dirty="0" smtClean="0"/>
              <a:t>R. M. Harden</a:t>
            </a:r>
            <a:r>
              <a:rPr lang="zh-TW" altLang="en-US" sz="3200" b="1" dirty="0" smtClean="0"/>
              <a:t>，</a:t>
            </a:r>
            <a:r>
              <a:rPr lang="en-US" altLang="zh-TW" sz="3200" b="1" dirty="0" smtClean="0"/>
              <a:t>2001</a:t>
            </a:r>
            <a:r>
              <a:rPr lang="zh-TW" altLang="en-US" sz="3200" b="1" dirty="0" smtClean="0"/>
              <a:t>）對課程地圖的觀點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76064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課程是複雜的整體，包含教育策略、科目內容、學習目標、教育經驗、學習評量、教育環境及每位學生的學習方式、個別時間表、學習任務等要素，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課程繪圖可協助師生呈現這些重要的課程要素及其相互關係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70000"/>
              </a:lnSpc>
              <a:buNone/>
            </a:pP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課程地圖的十個視窗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：預期的學習目標、課程內容、學習評量、學習機會、學習地點、學習資源、時間表、教學人員、課程管理、學習者等。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70000"/>
              </a:lnSpc>
              <a:buNone/>
            </a:pP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、他認為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課程地圖像膠水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一樣把這些要素黏在一起。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70000"/>
              </a:lnSpc>
              <a:buNone/>
            </a:pP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、不論課程理論與實務導向如何，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課程連貫（</a:t>
            </a:r>
            <a:r>
              <a:rPr lang="en-US" altLang="zh-TW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coherence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要受到重視。</a:t>
            </a:r>
            <a:endParaRPr lang="zh-TW" altLang="en-US" sz="22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217090" name="Picture 2" descr="C:\Users\user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60884"/>
            <a:ext cx="7995897" cy="5992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03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台北市立中正高中邁向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課綱學校圖像與發展藍圖</a:t>
            </a:r>
            <a:r>
              <a:rPr lang="en-US" altLang="zh-TW" sz="18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8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資料來源簡菲莉校長</a:t>
            </a:r>
            <a:r>
              <a:rPr lang="en-US" altLang="zh-TW" sz="18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8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110</a:t>
            </a:fld>
            <a:endParaRPr lang="zh-TW" altLang="en-US"/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09674"/>
            <a:ext cx="8640960" cy="525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04664"/>
          </a:xfrm>
        </p:spPr>
        <p:txBody>
          <a:bodyPr/>
          <a:lstStyle/>
          <a:p>
            <a:pPr algn="l"/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資料來源簡菲莉校長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111</a:t>
            </a:fld>
            <a:endParaRPr lang="zh-TW" altLang="en-US"/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9472"/>
            <a:ext cx="9144000" cy="649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明倫課程地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163"/>
            <a:ext cx="9144000" cy="620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79512" y="116632"/>
            <a:ext cx="4896544" cy="4215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</a:rPr>
              <a:t>台北市明倫高中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取自網站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3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9625" cy="43204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新課綱變動項目問題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盤整</a:t>
            </a:r>
            <a:r>
              <a:rPr lang="zh-TW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分析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舉例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64846744"/>
              </p:ext>
            </p:extLst>
          </p:nvPr>
        </p:nvGraphicFramePr>
        <p:xfrm>
          <a:off x="0" y="1268761"/>
          <a:ext cx="9143999" cy="5438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2571"/>
                <a:gridCol w="2122714"/>
                <a:gridCol w="2449285"/>
                <a:gridCol w="1959429"/>
              </a:tblGrid>
              <a:tr h="792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課綱調整</a:t>
                      </a:r>
                    </a:p>
                  </a:txBody>
                  <a:tcPr marL="5891" marR="5891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課務行政</a:t>
                      </a:r>
                      <a:endParaRPr lang="zh-TW" sz="3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91" marR="5891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師資</a:t>
                      </a:r>
                      <a:r>
                        <a:rPr lang="zh-TW" altLang="en-US" sz="32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結構與專業</a:t>
                      </a:r>
                      <a:endParaRPr lang="zh-TW" sz="3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91" marR="5891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課程實施</a:t>
                      </a:r>
                    </a:p>
                  </a:txBody>
                  <a:tcPr marL="5891" marR="5891" marT="0" marB="0">
                    <a:solidFill>
                      <a:srgbClr val="002060"/>
                    </a:solidFill>
                  </a:tcPr>
                </a:tc>
              </a:tr>
              <a:tr h="1159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32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必修學分數下降</a:t>
                      </a:r>
                    </a:p>
                  </a:txBody>
                  <a:tcPr marL="5891" marR="58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3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91" marR="58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3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91" marR="58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3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91" marR="5891" marT="0" marB="0"/>
                </a:tc>
              </a:tr>
              <a:tr h="894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32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選修學分比例增加</a:t>
                      </a:r>
                    </a:p>
                  </a:txBody>
                  <a:tcPr marL="5891" marR="58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32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91" marR="58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3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91" marR="58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3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91" marR="5891" marT="0" marB="0"/>
                </a:tc>
              </a:tr>
              <a:tr h="1301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sz="32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彰顯選修彈性及校本課程之精神</a:t>
                      </a:r>
                    </a:p>
                  </a:txBody>
                  <a:tcPr marL="5891" marR="58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3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91" marR="58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3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91" marR="58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3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91" marR="5891" marT="0" marB="0"/>
                </a:tc>
              </a:tr>
              <a:tr h="865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sz="32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跨領域課程</a:t>
                      </a:r>
                    </a:p>
                  </a:txBody>
                  <a:tcPr marL="5891" marR="58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3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91" marR="58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3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91" marR="58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3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91" marR="589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979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31600465"/>
              </p:ext>
            </p:extLst>
          </p:nvPr>
        </p:nvGraphicFramePr>
        <p:xfrm>
          <a:off x="0" y="1055106"/>
          <a:ext cx="9144001" cy="5802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0786"/>
                <a:gridCol w="1796142"/>
                <a:gridCol w="2594525"/>
                <a:gridCol w="1732548"/>
              </a:tblGrid>
              <a:tr h="756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課綱調整</a:t>
                      </a:r>
                    </a:p>
                  </a:txBody>
                  <a:tcPr marL="5891" marR="5891" marT="0" marB="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課務行政</a:t>
                      </a:r>
                      <a:endParaRPr lang="zh-TW" sz="2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91" marR="5891" marT="0" marB="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師資</a:t>
                      </a:r>
                      <a:r>
                        <a:rPr lang="zh-TW" altLang="en-US" sz="24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結構與專業</a:t>
                      </a:r>
                      <a:endParaRPr lang="zh-TW" sz="2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91" marR="5891" marT="0" marB="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課程實施</a:t>
                      </a:r>
                    </a:p>
                  </a:txBody>
                  <a:tcPr marL="5891" marR="5891" marT="0" marB="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3056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altLang="zh-TW" sz="24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增加自主學習時間（彈性學習）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081" marR="12081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081" marR="12081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081" marR="12081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081" marR="12081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60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</a:t>
                      </a:r>
                      <a:r>
                        <a:rPr lang="zh-TW" sz="2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增加校訂必修課程</a:t>
                      </a:r>
                    </a:p>
                  </a:txBody>
                  <a:tcPr marL="12081" marR="12081" marT="0" marB="0"/>
                </a:tc>
                <a:tc>
                  <a:txBody>
                    <a:bodyPr/>
                    <a:lstStyle/>
                    <a:p>
                      <a:pPr marL="80645">
                        <a:spcAft>
                          <a:spcPts val="0"/>
                        </a:spcAft>
                      </a:pPr>
                      <a:endParaRPr lang="zh-TW" sz="2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081" marR="120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081" marR="120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081" marR="12081" marT="0" marB="0"/>
                </a:tc>
              </a:tr>
              <a:tr h="813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en-US" sz="24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zh-TW" sz="24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增加</a:t>
                      </a:r>
                      <a:r>
                        <a:rPr lang="en-US" altLang="zh-TW" sz="24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AP</a:t>
                      </a:r>
                      <a:r>
                        <a:rPr lang="zh-TW" altLang="zh-TW" sz="24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12081" marR="12081" marT="0" marB="0"/>
                </a:tc>
                <a:tc>
                  <a:txBody>
                    <a:bodyPr/>
                    <a:lstStyle/>
                    <a:p>
                      <a:pPr marL="80645">
                        <a:spcAft>
                          <a:spcPts val="0"/>
                        </a:spcAft>
                      </a:pPr>
                      <a:endParaRPr lang="zh-TW" sz="2400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081" marR="12081" marT="0" marB="0"/>
                </a:tc>
                <a:tc>
                  <a:txBody>
                    <a:bodyPr/>
                    <a:lstStyle/>
                    <a:p>
                      <a:pPr marL="80645">
                        <a:spcAft>
                          <a:spcPts val="0"/>
                        </a:spcAft>
                      </a:pPr>
                      <a:endParaRPr lang="zh-TW" sz="2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081" marR="120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081" marR="12081" marT="0" marB="0"/>
                </a:tc>
              </a:tr>
              <a:tr h="1031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en-US" sz="24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sz="24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24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免修鑑定</a:t>
                      </a:r>
                      <a:r>
                        <a:rPr lang="en-US" altLang="zh-TW" sz="24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zh-TW" sz="24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學分配套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081" marR="12081" marT="0" marB="0"/>
                </a:tc>
                <a:tc>
                  <a:txBody>
                    <a:bodyPr/>
                    <a:lstStyle/>
                    <a:p>
                      <a:pPr marL="80645">
                        <a:spcAft>
                          <a:spcPts val="0"/>
                        </a:spcAft>
                      </a:pPr>
                      <a:endParaRPr lang="zh-TW" sz="2400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081" marR="12081" marT="0" marB="0"/>
                </a:tc>
                <a:tc>
                  <a:txBody>
                    <a:bodyPr/>
                    <a:lstStyle/>
                    <a:p>
                      <a:pPr marL="80645">
                        <a:spcAft>
                          <a:spcPts val="0"/>
                        </a:spcAft>
                      </a:pPr>
                      <a:endParaRPr lang="zh-TW" sz="2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081" marR="120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081" marR="12081" marT="0" marB="0"/>
                </a:tc>
              </a:tr>
              <a:tr h="9353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en-US" sz="24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zh-TW" sz="24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增設課程諮詢教師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081" marR="12081" marT="0" marB="0"/>
                </a:tc>
                <a:tc>
                  <a:txBody>
                    <a:bodyPr/>
                    <a:lstStyle/>
                    <a:p>
                      <a:pPr marL="80645">
                        <a:spcAft>
                          <a:spcPts val="0"/>
                        </a:spcAft>
                      </a:pPr>
                      <a:endParaRPr lang="zh-TW" sz="2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081" marR="12081" marT="0" marB="0"/>
                </a:tc>
                <a:tc>
                  <a:txBody>
                    <a:bodyPr/>
                    <a:lstStyle/>
                    <a:p>
                      <a:pPr marL="80645">
                        <a:spcAft>
                          <a:spcPts val="0"/>
                        </a:spcAft>
                      </a:pPr>
                      <a:endParaRPr lang="zh-TW" sz="2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081" marR="120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081" marR="12081" marT="0" marB="0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043608" y="332656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新課綱變動項目問題</a:t>
            </a:r>
            <a:r>
              <a:rPr lang="zh-TW" altLang="zh-TW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盤整分析表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2432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892374" y="107434"/>
            <a:ext cx="7424042" cy="585262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課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綱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轉化項目時程規劃表</a:t>
            </a:r>
          </a:p>
        </p:txBody>
      </p:sp>
      <p:graphicFrame>
        <p:nvGraphicFramePr>
          <p:cNvPr id="17" name="內容版面配置區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28222030"/>
              </p:ext>
            </p:extLst>
          </p:nvPr>
        </p:nvGraphicFramePr>
        <p:xfrm>
          <a:off x="251520" y="770370"/>
          <a:ext cx="8678738" cy="5701514"/>
        </p:xfrm>
        <a:graphic>
          <a:graphicData uri="http://schemas.openxmlformats.org/drawingml/2006/table">
            <a:tbl>
              <a:tblPr/>
              <a:tblGrid>
                <a:gridCol w="1080120"/>
                <a:gridCol w="1368152"/>
                <a:gridCol w="576064"/>
                <a:gridCol w="864096"/>
                <a:gridCol w="1152127"/>
                <a:gridCol w="576065"/>
                <a:gridCol w="648072"/>
                <a:gridCol w="1080120"/>
                <a:gridCol w="1333922"/>
              </a:tblGrid>
              <a:tr h="432876">
                <a:tc rowSpan="2">
                  <a:txBody>
                    <a:bodyPr/>
                    <a:lstStyle/>
                    <a:p>
                      <a:pPr marL="0" marR="0" lvl="0" indent="76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實施轉化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  </a:t>
                      </a: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項目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76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76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76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76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76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76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76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 年度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微軟正黑體" pitchFamily="34" charset="-120"/>
                        </a:rPr>
                        <a:t>學校總體課程計畫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學校現況、定位、願景、理念、總體課程地圖等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過渡階段的準備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微軟正黑體" pitchFamily="34" charset="-120"/>
                        </a:rPr>
                        <a:t>課程發展與實作項目</a:t>
                      </a:r>
                      <a:endParaRPr kumimoji="0" 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課務行政及運作機制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課程發展組織、領導、流程、模式、平台、社群等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6083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校訂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必修</a:t>
                      </a:r>
                      <a:endParaRPr kumimoji="0" 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實作（實驗）及探索體驗</a:t>
                      </a:r>
                      <a:endParaRPr kumimoji="0" 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跨領域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科目專題</a:t>
                      </a:r>
                      <a:endParaRPr kumimoji="0" 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彈性學習時間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補強性及適性選修課程</a:t>
                      </a:r>
                      <a:endParaRPr kumimoji="0" 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其他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素養導向的領域或跨領域教學、職涯試探等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082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103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年度下學期 </a:t>
                      </a: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50653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104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年度上學期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653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104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年度下學期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49656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105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年度上學期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653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105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年度下學期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50653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106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年度上學期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656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106</a:t>
                      </a:r>
                      <a:r>
                        <a:rPr kumimoji="0" 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年度下學期</a:t>
                      </a:r>
                      <a:endParaRPr kumimoji="0" 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333" marR="193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</a:tbl>
          </a:graphicData>
        </a:graphic>
      </p:graphicFrame>
      <p:cxnSp>
        <p:nvCxnSpPr>
          <p:cNvPr id="7274" name="直線單箭頭接點 21"/>
          <p:cNvCxnSpPr>
            <a:cxnSpLocks noChangeShapeType="1"/>
          </p:cNvCxnSpPr>
          <p:nvPr/>
        </p:nvCxnSpPr>
        <p:spPr bwMode="auto">
          <a:xfrm>
            <a:off x="251520" y="770372"/>
            <a:ext cx="1145770" cy="222658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279" name="Rectangle 25"/>
          <p:cNvSpPr>
            <a:spLocks noChangeArrowheads="1"/>
          </p:cNvSpPr>
          <p:nvPr/>
        </p:nvSpPr>
        <p:spPr bwMode="auto">
          <a:xfrm>
            <a:off x="1304925" y="-3497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7280" name="Rectangle 27"/>
          <p:cNvSpPr>
            <a:spLocks noChangeArrowheads="1"/>
          </p:cNvSpPr>
          <p:nvPr/>
        </p:nvSpPr>
        <p:spPr bwMode="auto">
          <a:xfrm>
            <a:off x="1304925" y="1074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272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0688"/>
          </a:xfrm>
        </p:spPr>
        <p:txBody>
          <a:bodyPr/>
          <a:lstStyle/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學校排課模擬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未完成僅舉例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116</a:t>
            </a:fld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ChangeAspect="1"/>
          </p:cNvGraphicFramePr>
          <p:nvPr>
            <p:ph idx="1"/>
          </p:nvPr>
        </p:nvGraphicFramePr>
        <p:xfrm>
          <a:off x="32128" y="165740"/>
          <a:ext cx="9089012" cy="6525344"/>
        </p:xfrm>
        <a:graphic>
          <a:graphicData uri="http://schemas.openxmlformats.org/presentationml/2006/ole">
            <p:oleObj spid="_x0000_s272386" name="文件" r:id="rId4" imgW="6237224" imgH="881832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務必善用與結合優質化計畫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一、將優質化計畫的學校特色課程有系統轉化與落實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二、善用優質化計畫所建構的教師專業社群，以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課綱為導向，深化教師動能與協作文化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三、結合優質化計畫，強化學校課程領導與課務行政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19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一、優質化計畫發展的課程，那些可做為校訂必修課程？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二、優質化計畫發展的課程，那些可做為跨領域專題？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….</a:t>
            </a: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三、優質化計畫發展的課程，那些可做為多元選修？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四、如何透過優質化計畫化強化學校課程領導與學校課綱轉化推動機制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….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118</a:t>
            </a:fld>
            <a:endParaRPr lang="zh-TW" altLang="en-US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</a:rPr>
              <a:t>結    語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89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404665"/>
            <a:ext cx="8229600" cy="1800200"/>
          </a:xfrm>
        </p:spPr>
        <p:txBody>
          <a:bodyPr/>
          <a:lstStyle/>
          <a:p>
            <a:pPr marL="457200" lvl="0" indent="-41910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zh-TW" altLang="zh-TW" sz="3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選修落實沒有約束力、適性不足</a:t>
            </a:r>
          </a:p>
          <a:p>
            <a:pPr marL="457200" lvl="0" indent="-41910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zh-TW" altLang="zh-TW" sz="3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內容知識性太多，易流於灌輸</a:t>
            </a:r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Shape 393"/>
          <p:cNvPicPr preferRelativeResize="0"/>
          <p:nvPr/>
        </p:nvPicPr>
        <p:blipFill rotWithShape="1">
          <a:blip r:embed="rId2" cstate="print"/>
          <a:srcRect l="6532" t="9325" r="6532" b="9325"/>
          <a:stretch/>
        </p:blipFill>
        <p:spPr>
          <a:xfrm rot="720000">
            <a:off x="3823214" y="3168886"/>
            <a:ext cx="4765034" cy="32387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391"/>
          <p:cNvSpPr txBox="1">
            <a:spLocks noGrp="1"/>
          </p:cNvSpPr>
          <p:nvPr>
            <p:ph type="title"/>
          </p:nvPr>
        </p:nvSpPr>
        <p:spPr>
          <a:xfrm>
            <a:off x="251520" y="2204864"/>
            <a:ext cx="3384376" cy="27363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altLang="zh-TW" sz="4400" b="1" i="0" u="none" strike="noStrike" cap="none" baseline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1/3</a:t>
            </a:r>
            <a:r>
              <a:rPr lang="zh-TW" sz="4400" b="1" i="0" u="none" strike="noStrike" cap="none" baseline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大一生</a:t>
            </a:r>
            <a:r>
              <a:rPr lang="en-US" altLang="zh-TW" sz="4400" b="1" i="0" u="none" strike="noStrike" cap="none" baseline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/>
            </a:r>
            <a:br>
              <a:rPr lang="en-US" altLang="zh-TW" sz="4400" b="1" i="0" u="none" strike="noStrike" cap="none" baseline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</a:br>
            <a:r>
              <a:rPr lang="zh-TW" sz="4400" b="1" i="0" u="none" strike="noStrike" cap="none" baseline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自認</a:t>
            </a:r>
            <a:r>
              <a:rPr lang="zh-TW" sz="4400" b="1" i="0" u="none" strike="noStrike" cap="none" baseline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選錯</a:t>
            </a:r>
            <a:r>
              <a:rPr lang="zh-TW" sz="4400" b="1" i="0" u="none" strike="noStrike" cap="none" baseline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系</a:t>
            </a:r>
            <a:r>
              <a:rPr lang="en-US" altLang="zh-TW" sz="4400" b="1" i="0" u="none" strike="noStrike" cap="none" baseline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/>
            </a:r>
            <a:br>
              <a:rPr lang="en-US" altLang="zh-TW" sz="4400" b="1" i="0" u="none" strike="noStrike" cap="none" baseline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</a:br>
            <a:r>
              <a:rPr lang="zh-TW" sz="24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聯合報  </a:t>
            </a:r>
            <a:r>
              <a:rPr lang="zh-TW" sz="22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2014/02/17</a:t>
            </a:r>
          </a:p>
        </p:txBody>
      </p:sp>
    </p:spTree>
    <p:extLst>
      <p:ext uri="{BB962C8B-B14F-4D97-AF65-F5344CB8AC3E}">
        <p14:creationId xmlns="" xmlns:p14="http://schemas.microsoft.com/office/powerpoint/2010/main" val="19712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08.856\1351590765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9144000" cy="3741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55576" y="1412776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TW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粗隸" panose="02010609010101010101" pitchFamily="49" charset="-120"/>
              </a:rPr>
              <a:t>成就每一個孩子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成真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064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69C6E-5B5B-42A0-A246-D25A55335186}" type="slidenum">
              <a:rPr lang="zh-TW" altLang="en-US" smtClean="0"/>
              <a:pPr>
                <a:defRPr/>
              </a:pPr>
              <a:t>121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39552" y="980728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我們在乎的是教師？或學生？</a:t>
            </a:r>
            <a:endParaRPr lang="en-US" altLang="zh-TW" sz="4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典範轉移</a:t>
            </a:r>
            <a:endParaRPr lang="en-US" altLang="zh-TW" sz="4800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4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從教師中心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學生學習中心</a:t>
            </a:r>
            <a:endParaRPr lang="zh-TW" altLang="en-US" sz="4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33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647700"/>
          </a:xfrm>
        </p:spPr>
        <p:txBody>
          <a:bodyPr/>
          <a:lstStyle/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法國規畫新的國民教育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「知識、技能與文化共同基礎」 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2014</a:t>
            </a:r>
            <a:r>
              <a:rPr lang="zh-TW" altLang="en-US" sz="1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en-US" sz="1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日法國世界報</a:t>
            </a:r>
            <a:r>
              <a:rPr lang="en-US" altLang="zh-TW" sz="1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(Le Monde) </a:t>
            </a:r>
            <a:r>
              <a:rPr lang="zh-TW" altLang="en-US" b="1" dirty="0" smtClean="0"/>
              <a:t/>
            </a:r>
            <a:br>
              <a:rPr lang="zh-TW" altLang="en-US" b="1" dirty="0" smtClean="0"/>
            </a:br>
            <a:endParaRPr lang="zh-TW" altLang="en-US" dirty="0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五個「主要培訓領域」</a:t>
            </a:r>
            <a:endParaRPr lang="en-US" altLang="zh-TW" dirty="0" smtClean="0"/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第一個領域「思考和溝通語言」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包含法文、兩種外語（其一為英文）以及科學、媒體、藝術和肢體語言。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第二個領域「學習方法與工具」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，旨在明確教導如何獲取訊息及文件資訊並正確地使用數位工具，為新訂共同基礎中佔重要份量之領域。</a:t>
            </a: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第 三個領域「人與公民的培養」</a:t>
            </a:r>
            <a:endPara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第四個領域「自然與技術系統」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主要是關於數學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第五個領域「世界與人類活動」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重點在了解不同時空的人類社會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B9EBD-1F34-4305-9D98-6E6A70669D52}" type="slidenum">
              <a:rPr lang="en-US" altLang="zh-TW" smtClean="0"/>
              <a:pPr>
                <a:defRPr/>
              </a:pPr>
              <a:t>122</a:t>
            </a:fld>
            <a:endParaRPr lang="en-US" altLang="zh-TW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該文件的第一頁寫道：</a:t>
            </a:r>
            <a:endParaRPr lang="zh-TW" altLang="en-US" b="1" dirty="0" smtClean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「這些領域並不是要老師對所有學科都很擅長，而是希望大家都能有所貢獻。」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dirty="0" err="1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Lussault</a:t>
            </a:r>
            <a:r>
              <a:rPr lang="zh-TW" altLang="en-US" sz="28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先生</a:t>
            </a:r>
            <a:r>
              <a:rPr lang="en-US" altLang="zh-TW" sz="28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課程高等審議會主席</a:t>
            </a:r>
            <a:r>
              <a:rPr lang="en-US" altLang="zh-TW" sz="28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表示：「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我們不是站在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老師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的立場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而是以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學生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的角度為出發點，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界定他們應該知道、了解、分析什麼，以及如何付諸實現。」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9CD1C-8281-401E-9C2B-441D15348130}" type="slidenum">
              <a:rPr lang="en-US" altLang="zh-TW" smtClean="0"/>
              <a:pPr>
                <a:defRPr/>
              </a:pPr>
              <a:t>123</a:t>
            </a:fld>
            <a:endParaRPr lang="en-US" altLang="zh-TW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6626225" cy="966788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660033"/>
                </a:solidFill>
              </a:rPr>
              <a:t>依然相信幸福是可能的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557338"/>
            <a:ext cx="7200900" cy="4114800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TW" altLang="en-US" sz="3200" dirty="0">
                <a:ea typeface="標楷體" pitchFamily="65" charset="-120"/>
              </a:rPr>
              <a:t>學校或許真的無法重新創造社會</a:t>
            </a:r>
            <a:r>
              <a:rPr lang="zh-TW" altLang="en-US" sz="3200" dirty="0" smtClean="0">
                <a:ea typeface="標楷體" pitchFamily="65" charset="-120"/>
              </a:rPr>
              <a:t>，</a:t>
            </a:r>
            <a:endParaRPr lang="en-US" altLang="zh-TW" sz="3200" dirty="0" smtClean="0">
              <a:ea typeface="標楷體" pitchFamily="65" charset="-12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TW" altLang="en-US" sz="3200" dirty="0" smtClean="0">
                <a:ea typeface="標楷體" pitchFamily="65" charset="-120"/>
              </a:rPr>
              <a:t>但是，</a:t>
            </a:r>
            <a:endParaRPr lang="en-US" altLang="zh-TW" sz="3200" dirty="0" smtClean="0">
              <a:ea typeface="標楷體" pitchFamily="65" charset="-12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TW" altLang="en-US" sz="3200" dirty="0" smtClean="0">
                <a:ea typeface="標楷體" pitchFamily="65" charset="-120"/>
              </a:rPr>
              <a:t>學校</a:t>
            </a:r>
            <a:r>
              <a:rPr lang="zh-TW" altLang="en-US" sz="3200" dirty="0">
                <a:ea typeface="標楷體" pitchFamily="65" charset="-120"/>
              </a:rPr>
              <a:t>必須要更用心找到好的方法</a:t>
            </a:r>
            <a:r>
              <a:rPr lang="zh-TW" altLang="en-US" sz="3200" dirty="0" smtClean="0">
                <a:ea typeface="標楷體" pitchFamily="65" charset="-120"/>
              </a:rPr>
              <a:t>，</a:t>
            </a:r>
            <a:endParaRPr lang="en-US" altLang="zh-TW" sz="3200" dirty="0" smtClean="0">
              <a:ea typeface="標楷體" pitchFamily="65" charset="-12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TW" altLang="en-US" sz="3200" dirty="0" smtClean="0">
                <a:ea typeface="標楷體" pitchFamily="65" charset="-120"/>
              </a:rPr>
              <a:t>讓</a:t>
            </a:r>
            <a:r>
              <a:rPr lang="zh-TW" altLang="en-US" sz="3200" dirty="0">
                <a:ea typeface="標楷體" pitchFamily="65" charset="-120"/>
              </a:rPr>
              <a:t>學校成為所有學生生命的重要媒介。</a:t>
            </a:r>
          </a:p>
          <a:p>
            <a:pPr marL="0" indent="0" algn="r">
              <a:lnSpc>
                <a:spcPct val="115000"/>
              </a:lnSpc>
              <a:spcBef>
                <a:spcPct val="80000"/>
              </a:spcBef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</a:rPr>
              <a:t>--McLaren(2007). </a:t>
            </a:r>
            <a:r>
              <a:rPr lang="en-US" altLang="zh-TW" sz="2400" i="1" dirty="0">
                <a:latin typeface="Times New Roman" pitchFamily="18" charset="0"/>
              </a:rPr>
              <a:t>Life in schools.</a:t>
            </a:r>
            <a:r>
              <a:rPr lang="en-US" altLang="zh-TW" sz="2400" dirty="0">
                <a:latin typeface="Times New Roman" pitchFamily="18" charset="0"/>
              </a:rPr>
              <a:t> p.176</a:t>
            </a:r>
            <a:endParaRPr lang="en-US" altLang="zh-TW" sz="2400" dirty="0"/>
          </a:p>
        </p:txBody>
      </p:sp>
    </p:spTree>
    <p:extLst>
      <p:ext uri="{BB962C8B-B14F-4D97-AF65-F5344CB8AC3E}">
        <p14:creationId xmlns="" xmlns:p14="http://schemas.microsoft.com/office/powerpoint/2010/main" val="2756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「有人從西珥不住的大聲問我：守望的啊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!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黑夜還有多久才過去呢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守望的啊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!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黑夜還有多久才過去呢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」守望的人回答：「黎明來到了，可是黑夜卻還沒有過去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!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你們如要問什麼，回頭再來吧。」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(Weber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1991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166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：學術做為一種志業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125</a:t>
            </a:fld>
            <a:endParaRPr lang="zh-TW" altLang="en-US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8912" cy="1440160"/>
          </a:xfrm>
        </p:spPr>
        <p:txBody>
          <a:bodyPr>
            <a:normAutofit fontScale="90000"/>
          </a:bodyPr>
          <a:lstStyle/>
          <a:p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</a:rPr>
              <a:t>夥伴協作關係事關重大：一個指頭撿不起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</a:rPr>
              <a:t>石頭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系統變革    協作共學    深化普及</a:t>
            </a:r>
            <a:endParaRPr lang="zh-TW" altLang="en-US" sz="3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4" descr="shitou_shiku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000240"/>
            <a:ext cx="6861335" cy="45259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126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947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4F6D4-886B-4A7A-81A4-9A613070553D}" type="slidenum"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>
                <a:defRPr/>
              </a:pPr>
              <a:t>127</a:t>
            </a:fld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15714" name="Picture 2" descr="C:\Users\user\Desktop\圖片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標題 1"/>
          <p:cNvSpPr>
            <a:spLocks noGrp="1"/>
          </p:cNvSpPr>
          <p:nvPr>
            <p:ph type="title"/>
          </p:nvPr>
        </p:nvSpPr>
        <p:spPr>
          <a:xfrm>
            <a:off x="431032" y="332656"/>
            <a:ext cx="8143875" cy="895350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謙卑與勇氣</a:t>
            </a:r>
            <a:r>
              <a:rPr lang="en-US" altLang="zh-TW" sz="3600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……</a:t>
            </a:r>
            <a:endParaRPr lang="zh-TW" altLang="en-US" sz="3600" b="1" dirty="0" smtClean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29210" y="5418436"/>
            <a:ext cx="9144000" cy="1439564"/>
          </a:xfrm>
          <a:prstGeom prst="rect">
            <a:avLst/>
          </a:prstGeom>
          <a:solidFill>
            <a:srgbClr val="EBF1DE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itchFamily="34" charset="0"/>
              <a:buNone/>
            </a:pP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如果理念方向是對的，我們就需要點滴努力、攜手前行。</a:t>
            </a:r>
            <a:endParaRPr lang="en-US" altLang="zh-TW" sz="2800" dirty="0" smtClean="0">
              <a:solidFill>
                <a:srgbClr val="0000CC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數年之後，才有機會看到：或走近，或走遠，至少我們沒有停留在原地。</a:t>
            </a:r>
          </a:p>
        </p:txBody>
      </p:sp>
    </p:spTree>
    <p:extLst>
      <p:ext uri="{BB962C8B-B14F-4D97-AF65-F5344CB8AC3E}">
        <p14:creationId xmlns="" xmlns:p14="http://schemas.microsoft.com/office/powerpoint/2010/main" val="259389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03648" y="1196752"/>
            <a:ext cx="25202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179512" y="260648"/>
            <a:ext cx="8784976" cy="6336704"/>
            <a:chOff x="1331640" y="1124744"/>
            <a:chExt cx="6821946" cy="5067301"/>
          </a:xfrm>
        </p:grpSpPr>
        <p:grpSp>
          <p:nvGrpSpPr>
            <p:cNvPr id="11" name="群組 10"/>
            <p:cNvGrpSpPr/>
            <p:nvPr/>
          </p:nvGrpSpPr>
          <p:grpSpPr>
            <a:xfrm>
              <a:off x="1331640" y="1124744"/>
              <a:ext cx="6821946" cy="5067301"/>
              <a:chOff x="1331640" y="1124744"/>
              <a:chExt cx="6821946" cy="5067301"/>
            </a:xfrm>
          </p:grpSpPr>
          <p:pic>
            <p:nvPicPr>
              <p:cNvPr id="3074" name="Picture 2" descr="https://images.plurk.com/1LldcDbDHBBBQJKt1a2Q9h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648" y="1124744"/>
                <a:ext cx="6515100" cy="50673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文字方塊 8"/>
              <p:cNvSpPr txBox="1"/>
              <p:nvPr/>
            </p:nvSpPr>
            <p:spPr>
              <a:xfrm>
                <a:off x="1691680" y="1772814"/>
                <a:ext cx="6461906" cy="56607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40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為了臺灣高中教育而努力的師長們</a:t>
                </a:r>
                <a:endParaRPr lang="zh-TW" altLang="en-US" sz="4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331640" y="5733256"/>
                <a:ext cx="1440160" cy="4587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1547664" y="1196752"/>
              <a:ext cx="237626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851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壹、</a:t>
            </a:r>
            <a:r>
              <a:rPr lang="zh-TW" altLang="en-US" sz="34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臺灣高中教育面臨的問題與挑戰</a:t>
            </a:r>
            <a:r>
              <a:rPr lang="en-US" altLang="zh-TW" sz="34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4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sz="34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sz="34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4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4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4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對全人教育與通識教育的誤解及扭曲</a:t>
            </a:r>
            <a:endParaRPr lang="zh-TW" altLang="en-U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追求全人教育：彰顯德、智、體、群、美的重要性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TW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</a:t>
            </a:r>
            <a:r>
              <a:rPr lang="zh-TW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一</a:t>
            </a:r>
            <a:r>
              <a:rPr lang="en-US" altLang="zh-TW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</a:t>
            </a:r>
            <a:r>
              <a:rPr lang="zh-TW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卻把</a:t>
            </a:r>
            <a:r>
              <a:rPr lang="zh-TW" alt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全人教育學科化</a:t>
            </a:r>
            <a:r>
              <a:rPr lang="en-US" altLang="zh-TW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知識</a:t>
            </a:r>
            <a:r>
              <a:rPr lang="zh-TW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化</a:t>
            </a:r>
            <a:r>
              <a:rPr lang="en-US" altLang="zh-TW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必修化</a:t>
            </a:r>
            <a:r>
              <a:rPr lang="en-US" altLang="zh-TW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部分科目勉強擠到</a:t>
            </a:r>
            <a:r>
              <a:rPr lang="en-US" altLang="zh-TW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1</a:t>
            </a:r>
            <a:r>
              <a:rPr lang="zh-TW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節、</a:t>
            </a:r>
            <a:r>
              <a:rPr lang="en-US" altLang="zh-TW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2</a:t>
            </a:r>
            <a:r>
              <a:rPr lang="zh-TW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節</a:t>
            </a:r>
            <a:r>
              <a:rPr lang="en-US" altLang="zh-TW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學習破碎化。</a:t>
            </a:r>
            <a:endParaRPr lang="en-US" altLang="zh-TW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TW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</a:t>
            </a:r>
            <a:r>
              <a:rPr lang="zh-TW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二</a:t>
            </a:r>
            <a:r>
              <a:rPr lang="en-US" altLang="zh-TW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</a:t>
            </a:r>
            <a:r>
              <a:rPr lang="zh-TW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臺灣成為全世界高中生必修科目相對較多的國家之一，每週</a:t>
            </a:r>
            <a:r>
              <a:rPr lang="en-US" altLang="zh-TW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15-17</a:t>
            </a:r>
            <a:r>
              <a:rPr lang="zh-TW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科。</a:t>
            </a:r>
            <a:endParaRPr lang="en-US" altLang="zh-TW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zh-TW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</a:t>
            </a:r>
            <a:r>
              <a:rPr lang="zh-TW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三</a:t>
            </a:r>
            <a:r>
              <a:rPr lang="en-US" altLang="zh-TW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</a:t>
            </a:r>
            <a:r>
              <a:rPr lang="zh-TW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部分課程，每週</a:t>
            </a:r>
            <a:r>
              <a:rPr lang="en-US" altLang="zh-TW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1</a:t>
            </a:r>
            <a:r>
              <a:rPr lang="zh-TW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節</a:t>
            </a:r>
            <a:r>
              <a:rPr lang="en-US" altLang="zh-TW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很難</a:t>
            </a:r>
            <a:r>
              <a:rPr lang="en-US" altLang="zh-TW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｢</a:t>
            </a:r>
            <a:r>
              <a:rPr lang="zh-TW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體驗</a:t>
            </a:r>
            <a:r>
              <a:rPr lang="en-US" altLang="zh-TW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｣</a:t>
            </a:r>
            <a:r>
              <a:rPr lang="zh-TW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離全人教育就更遠。</a:t>
            </a:r>
            <a:endParaRPr lang="en-US" altLang="zh-TW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altLang="zh-TW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57951-02D8-426E-84F3-7EC92423823E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925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166688" y="1196752"/>
            <a:ext cx="8520112" cy="5328591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altLang="zh-TW" sz="2400" b="1" dirty="0" smtClean="0">
              <a:solidFill>
                <a:srgbClr val="000099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zh-TW" dirty="0" smtClean="0"/>
          </a:p>
          <a:p>
            <a:pPr marL="0" indent="0">
              <a:buFont typeface="Arial" pitchFamily="34" charset="0"/>
              <a:buNone/>
            </a:pPr>
            <a:endParaRPr lang="zh-TW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DAA35-1C3A-476F-973E-3634E1240C70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grpSp>
        <p:nvGrpSpPr>
          <p:cNvPr id="11269" name="群組 95"/>
          <p:cNvGrpSpPr>
            <a:grpSpLocks/>
          </p:cNvGrpSpPr>
          <p:nvPr/>
        </p:nvGrpSpPr>
        <p:grpSpPr bwMode="auto">
          <a:xfrm>
            <a:off x="166688" y="2120900"/>
            <a:ext cx="8550275" cy="4125913"/>
            <a:chOff x="323528" y="644370"/>
            <a:chExt cx="8550596" cy="3864176"/>
          </a:xfrm>
        </p:grpSpPr>
        <p:sp>
          <p:nvSpPr>
            <p:cNvPr id="9" name="圓角矩形 8"/>
            <p:cNvSpPr/>
            <p:nvPr/>
          </p:nvSpPr>
          <p:spPr>
            <a:xfrm>
              <a:off x="1618977" y="764801"/>
              <a:ext cx="3313236" cy="3331903"/>
            </a:xfrm>
            <a:prstGeom prst="roundRect">
              <a:avLst/>
            </a:prstGeom>
            <a:solidFill>
              <a:srgbClr val="FFFF66"/>
            </a:solidFill>
            <a:ln w="317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10" name="直線單箭頭接點 9"/>
            <p:cNvCxnSpPr>
              <a:stCxn id="16" idx="3"/>
            </p:cNvCxnSpPr>
            <p:nvPr/>
          </p:nvCxnSpPr>
          <p:spPr>
            <a:xfrm>
              <a:off x="1331628" y="2565307"/>
              <a:ext cx="3098916" cy="1487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圓角矩形 10"/>
            <p:cNvSpPr/>
            <p:nvPr/>
          </p:nvSpPr>
          <p:spPr>
            <a:xfrm>
              <a:off x="1763443" y="1915579"/>
              <a:ext cx="1135106" cy="127418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TW" sz="16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zh-TW" altLang="en-US" sz="1600" b="1" dirty="0">
                  <a:latin typeface="微軟正黑體" pitchFamily="34" charset="-120"/>
                  <a:ea typeface="微軟正黑體" pitchFamily="34" charset="-120"/>
                </a:rPr>
                <a:t>共同</a:t>
              </a:r>
              <a:r>
                <a:rPr lang="zh-TW" altLang="en-US" sz="1600" b="1" dirty="0" smtClean="0">
                  <a:latin typeface="微軟正黑體" pitchFamily="34" charset="-120"/>
                  <a:ea typeface="微軟正黑體" pitchFamily="34" charset="-120"/>
                </a:rPr>
                <a:t>基礎教育                </a:t>
              </a:r>
              <a:endParaRPr lang="zh-TW" altLang="en-US" sz="1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2898550" y="1915579"/>
              <a:ext cx="1528819" cy="129797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TW" sz="16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zh-TW" altLang="en-US" sz="1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個性化</a:t>
              </a:r>
              <a:endParaRPr lang="en-US" altLang="zh-TW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zh-TW" altLang="en-US" sz="1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多樣化</a:t>
              </a:r>
              <a:endParaRPr lang="en-US" altLang="zh-TW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zh-TW" altLang="en-US" sz="1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適性教育提升</a:t>
              </a: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5233849" y="980385"/>
              <a:ext cx="1570097" cy="115375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1600" b="1" dirty="0">
                  <a:latin typeface="微軟正黑體" pitchFamily="34" charset="-120"/>
                  <a:ea typeface="微軟正黑體" pitchFamily="34" charset="-120"/>
                </a:rPr>
                <a:t>*大一不分系</a:t>
              </a:r>
              <a:r>
                <a:rPr lang="en-US" altLang="zh-TW" sz="1600" b="1" dirty="0"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1600" b="1" dirty="0">
                  <a:latin typeface="微軟正黑體" pitchFamily="34" charset="-120"/>
                  <a:ea typeface="微軟正黑體" pitchFamily="34" charset="-120"/>
                </a:rPr>
                <a:t>院</a:t>
              </a:r>
              <a:endParaRPr lang="en-US" altLang="zh-TW" sz="1600" b="1" dirty="0">
                <a:latin typeface="微軟正黑體" pitchFamily="34" charset="-120"/>
                <a:ea typeface="微軟正黑體" pitchFamily="34" charset="-120"/>
              </a:endParaRPr>
            </a:p>
            <a:p>
              <a:pPr>
                <a:defRPr/>
              </a:pPr>
              <a:r>
                <a:rPr lang="zh-TW" altLang="en-US" sz="1600" b="1" dirty="0">
                  <a:latin typeface="微軟正黑體" pitchFamily="34" charset="-120"/>
                  <a:ea typeface="微軟正黑體" pitchFamily="34" charset="-120"/>
                </a:rPr>
                <a:t>*通識能力</a:t>
              </a:r>
              <a:endParaRPr lang="en-US" altLang="zh-TW" sz="1600" b="1" dirty="0">
                <a:latin typeface="微軟正黑體" pitchFamily="34" charset="-120"/>
                <a:ea typeface="微軟正黑體" pitchFamily="34" charset="-120"/>
              </a:endParaRPr>
            </a:p>
            <a:p>
              <a:pPr>
                <a:defRPr/>
              </a:pPr>
              <a:r>
                <a:rPr lang="zh-TW" altLang="en-US" sz="1600" b="1" dirty="0">
                  <a:latin typeface="微軟正黑體" pitchFamily="34" charset="-120"/>
                  <a:ea typeface="微軟正黑體" pitchFamily="34" charset="-120"/>
                </a:rPr>
                <a:t>*專才</a:t>
              </a:r>
              <a:r>
                <a:rPr lang="en-US" altLang="zh-TW" sz="1600" b="1" dirty="0">
                  <a:latin typeface="微軟正黑體" pitchFamily="34" charset="-120"/>
                  <a:ea typeface="微軟正黑體" pitchFamily="34" charset="-120"/>
                </a:rPr>
                <a:t>-&gt;</a:t>
              </a:r>
              <a:r>
                <a:rPr lang="zh-TW" altLang="en-US" sz="1600" b="1" dirty="0">
                  <a:latin typeface="微軟正黑體" pitchFamily="34" charset="-120"/>
                  <a:ea typeface="微軟正黑體" pitchFamily="34" charset="-120"/>
                </a:rPr>
                <a:t>通才</a:t>
              </a: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5306877" y="3069330"/>
              <a:ext cx="1352601" cy="143921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1600" b="1" dirty="0">
                  <a:latin typeface="微軟正黑體" pitchFamily="34" charset="-120"/>
                  <a:ea typeface="微軟正黑體" pitchFamily="34" charset="-120"/>
                </a:rPr>
                <a:t>*職業類型的多樣化</a:t>
              </a:r>
              <a:endParaRPr lang="en-US" altLang="zh-TW" sz="1600" b="1" dirty="0">
                <a:latin typeface="微軟正黑體" pitchFamily="34" charset="-120"/>
                <a:ea typeface="微軟正黑體" pitchFamily="34" charset="-120"/>
              </a:endParaRPr>
            </a:p>
            <a:p>
              <a:pPr>
                <a:defRPr/>
              </a:pPr>
              <a:r>
                <a:rPr lang="zh-TW" altLang="en-US" sz="1600" b="1" dirty="0">
                  <a:latin typeface="微軟正黑體" pitchFamily="34" charset="-120"/>
                  <a:ea typeface="微軟正黑體" pitchFamily="34" charset="-120"/>
                </a:rPr>
                <a:t>*企業用人條件與需求不同以往</a:t>
              </a: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7172260" y="1772847"/>
              <a:ext cx="1681225" cy="151355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2000" b="1" dirty="0">
                  <a:latin typeface="微軟正黑體" pitchFamily="34" charset="-120"/>
                  <a:ea typeface="微軟正黑體" pitchFamily="34" charset="-120"/>
                </a:rPr>
                <a:t>--</a:t>
              </a: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自我實現</a:t>
              </a:r>
              <a:endParaRPr lang="en-US" altLang="zh-TW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23528" y="1917065"/>
              <a:ext cx="1008100" cy="12964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1600" b="1" dirty="0">
                  <a:latin typeface="微軟正黑體" pitchFamily="34" charset="-120"/>
                  <a:ea typeface="微軟正黑體" pitchFamily="34" charset="-120"/>
                </a:rPr>
                <a:t>基礎</a:t>
              </a:r>
              <a:endParaRPr lang="en-US" altLang="zh-TW" sz="1600" b="1" dirty="0">
                <a:latin typeface="微軟正黑體" pitchFamily="34" charset="-120"/>
                <a:ea typeface="微軟正黑體" pitchFamily="34" charset="-120"/>
              </a:endParaRPr>
            </a:p>
            <a:p>
              <a:pPr>
                <a:defRPr/>
              </a:pPr>
              <a:r>
                <a:rPr lang="zh-TW" altLang="en-US" sz="1600" b="1" dirty="0">
                  <a:latin typeface="微軟正黑體" pitchFamily="34" charset="-120"/>
                  <a:ea typeface="微軟正黑體" pitchFamily="34" charset="-120"/>
                </a:rPr>
                <a:t>教育</a:t>
              </a:r>
            </a:p>
          </p:txBody>
        </p:sp>
        <p:cxnSp>
          <p:nvCxnSpPr>
            <p:cNvPr id="17" name="直線接點 16"/>
            <p:cNvCxnSpPr/>
            <p:nvPr/>
          </p:nvCxnSpPr>
          <p:spPr>
            <a:xfrm flipV="1">
              <a:off x="2195260" y="1126091"/>
              <a:ext cx="2876658" cy="892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2195260" y="3933157"/>
              <a:ext cx="3111617" cy="63933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>
              <a:off x="2133346" y="1136499"/>
              <a:ext cx="0" cy="59917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 flipV="1">
              <a:off x="2098420" y="3231390"/>
              <a:ext cx="6350" cy="731502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4" name="文字方塊 25"/>
            <p:cNvSpPr txBox="1">
              <a:spLocks noChangeArrowheads="1"/>
            </p:cNvSpPr>
            <p:nvPr/>
          </p:nvSpPr>
          <p:spPr bwMode="auto">
            <a:xfrm>
              <a:off x="2411760" y="1124744"/>
              <a:ext cx="2191990" cy="317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zh-TW" altLang="en-US" sz="1600" b="1">
                  <a:latin typeface="微軟正黑體" pitchFamily="34" charset="-120"/>
                  <a:ea typeface="微軟正黑體" pitchFamily="34" charset="-120"/>
                </a:rPr>
                <a:t>大學發展與轉型趨勢</a:t>
              </a:r>
            </a:p>
          </p:txBody>
        </p:sp>
        <p:sp>
          <p:nvSpPr>
            <p:cNvPr id="11285" name="文字方塊 26"/>
            <p:cNvSpPr txBox="1">
              <a:spLocks noChangeArrowheads="1"/>
            </p:cNvSpPr>
            <p:nvPr/>
          </p:nvSpPr>
          <p:spPr bwMode="auto">
            <a:xfrm>
              <a:off x="2207350" y="3235569"/>
              <a:ext cx="2575665" cy="547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zh-TW" altLang="en-US" sz="1600" b="1">
                  <a:latin typeface="微軟正黑體" pitchFamily="34" charset="-120"/>
                  <a:ea typeface="微軟正黑體" pitchFamily="34" charset="-120"/>
                </a:rPr>
                <a:t>全球化經濟、就業能力的轉變，重新界定培用關係</a:t>
              </a:r>
            </a:p>
          </p:txBody>
        </p:sp>
        <p:cxnSp>
          <p:nvCxnSpPr>
            <p:cNvPr id="23" name="直線單箭頭接點 22"/>
            <p:cNvCxnSpPr/>
            <p:nvPr/>
          </p:nvCxnSpPr>
          <p:spPr>
            <a:xfrm flipV="1">
              <a:off x="4419432" y="1642009"/>
              <a:ext cx="644549" cy="81327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>
              <a:stCxn id="12" idx="3"/>
            </p:cNvCxnSpPr>
            <p:nvPr/>
          </p:nvCxnSpPr>
          <p:spPr>
            <a:xfrm>
              <a:off x="4427369" y="2564564"/>
              <a:ext cx="865220" cy="10087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/>
            <p:nvPr/>
          </p:nvCxnSpPr>
          <p:spPr>
            <a:xfrm>
              <a:off x="6803946" y="1341676"/>
              <a:ext cx="360376" cy="115077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 flipV="1">
              <a:off x="6659478" y="2780892"/>
              <a:ext cx="504844" cy="970875"/>
            </a:xfrm>
            <a:prstGeom prst="line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圓角矩形 26"/>
            <p:cNvSpPr/>
            <p:nvPr/>
          </p:nvSpPr>
          <p:spPr>
            <a:xfrm>
              <a:off x="1763444" y="1772847"/>
              <a:ext cx="2663925" cy="432656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latin typeface="標楷體" pitchFamily="65" charset="-120"/>
                  <a:ea typeface="標楷體" pitchFamily="65" charset="-120"/>
                </a:rPr>
                <a:t>普通高中</a:t>
              </a:r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323528" y="1772847"/>
              <a:ext cx="1008100" cy="43265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國中小</a:t>
              </a:r>
            </a:p>
          </p:txBody>
        </p:sp>
        <p:sp>
          <p:nvSpPr>
            <p:cNvPr id="29" name="圓角矩形 28"/>
            <p:cNvSpPr/>
            <p:nvPr/>
          </p:nvSpPr>
          <p:spPr>
            <a:xfrm>
              <a:off x="5233849" y="644370"/>
              <a:ext cx="1570097" cy="45942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大學</a:t>
              </a:r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5292590" y="2780892"/>
              <a:ext cx="1371651" cy="45793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就業</a:t>
              </a:r>
            </a:p>
          </p:txBody>
        </p:sp>
        <p:cxnSp>
          <p:nvCxnSpPr>
            <p:cNvPr id="31" name="直線單箭頭接點 30"/>
            <p:cNvCxnSpPr>
              <a:stCxn id="13" idx="2"/>
            </p:cNvCxnSpPr>
            <p:nvPr/>
          </p:nvCxnSpPr>
          <p:spPr>
            <a:xfrm flipH="1">
              <a:off x="5943489" y="2134137"/>
              <a:ext cx="74615" cy="703254"/>
            </a:xfrm>
            <a:prstGeom prst="straightConnector1">
              <a:avLst/>
            </a:prstGeom>
            <a:ln w="63500" cmpd="sng">
              <a:solidFill>
                <a:schemeClr val="tx1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圓角矩形 31"/>
            <p:cNvSpPr/>
            <p:nvPr/>
          </p:nvSpPr>
          <p:spPr>
            <a:xfrm>
              <a:off x="7164322" y="1557261"/>
              <a:ext cx="1709802" cy="45793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終身學習</a:t>
              </a:r>
            </a:p>
          </p:txBody>
        </p:sp>
      </p:grpSp>
      <p:sp>
        <p:nvSpPr>
          <p:cNvPr id="34" name="橢圓 33"/>
          <p:cNvSpPr/>
          <p:nvPr/>
        </p:nvSpPr>
        <p:spPr>
          <a:xfrm>
            <a:off x="4268788" y="1773238"/>
            <a:ext cx="3182937" cy="2160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1358900" y="3478213"/>
            <a:ext cx="1382713" cy="16906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" name="標題 1"/>
          <p:cNvSpPr>
            <a:spLocks noGrp="1"/>
          </p:cNvSpPr>
          <p:nvPr>
            <p:ph type="title"/>
          </p:nvPr>
        </p:nvSpPr>
        <p:spPr>
          <a:xfrm>
            <a:off x="187928" y="260648"/>
            <a:ext cx="8508397" cy="850106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zh-TW" altLang="en-US" sz="34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貳、世界主要國家高中教育的改革</a:t>
            </a:r>
            <a:r>
              <a:rPr lang="zh-TW" altLang="en-US" sz="34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趨向</a:t>
            </a:r>
            <a:r>
              <a:rPr lang="en-US" altLang="zh-TW" sz="34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4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34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3400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59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95536" y="476672"/>
            <a:ext cx="84969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普通高中課程改革的主要傾向</a:t>
            </a:r>
            <a:endParaRPr lang="en-US" altLang="zh-TW" sz="40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加強高中教育的基礎性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提倡多樣化和選擇性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提倡高中課程的綜合性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強調人文素養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強調活動課程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強調從學生的經驗出發組織課程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改進課程評量方法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53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69C6E-5B5B-42A0-A246-D25A55335186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539552" y="764704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普通</a:t>
            </a:r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高中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課程實施趨向</a:t>
            </a:r>
            <a:endParaRPr lang="en-US" altLang="zh-TW" sz="3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賦予學校更多的課程自主權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倡導學生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自主學習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計畫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實行學生選課指導制度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實行學分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制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重視大學招考與高中課程的協調與配合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19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1571625" y="1412777"/>
            <a:ext cx="6096719" cy="440699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539552" y="3068960"/>
            <a:ext cx="1872208" cy="1224136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</a:gradFill>
          <a:ln w="12700" algn="ctr">
            <a:noFill/>
            <a:round/>
            <a:headEnd/>
            <a:tailEnd/>
          </a:ln>
          <a:effectLst/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lIns="87313" tIns="44450" rIns="87313" bIns="44450" anchor="ctr">
            <a:flatTx/>
          </a:bodyPr>
          <a:lstStyle/>
          <a:p>
            <a:pPr algn="ctr"/>
            <a:r>
              <a:rPr kumimoji="0"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專門性</a:t>
            </a:r>
            <a:endParaRPr kumimoji="0" lang="zh-TW" altLang="en-US" sz="3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>
            <a:off x="3491880" y="908720"/>
            <a:ext cx="1944216" cy="1107592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</a:gradFill>
          <a:ln w="12700" algn="ctr">
            <a:noFill/>
            <a:round/>
            <a:headEnd/>
            <a:tailEnd/>
          </a:ln>
          <a:effectLst/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lIns="87313" tIns="44450" rIns="87313" bIns="44450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共同性</a:t>
            </a:r>
            <a:endParaRPr lang="en-US" altLang="zh-TW" sz="3000" b="1" dirty="0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4533900" y="2019300"/>
            <a:ext cx="38100" cy="3314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3088" idx="6"/>
          </p:cNvCxnSpPr>
          <p:nvPr/>
        </p:nvCxnSpPr>
        <p:spPr>
          <a:xfrm flipV="1">
            <a:off x="2411760" y="3657600"/>
            <a:ext cx="4389090" cy="234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304"/>
          <p:cNvSpPr>
            <a:spLocks noChangeArrowheads="1"/>
          </p:cNvSpPr>
          <p:nvPr/>
        </p:nvSpPr>
        <p:spPr bwMode="auto">
          <a:xfrm>
            <a:off x="2915816" y="2708920"/>
            <a:ext cx="3168352" cy="1872208"/>
          </a:xfrm>
          <a:prstGeom prst="ellipse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 w="12700" algn="ctr">
            <a:noFill/>
            <a:round/>
            <a:headEnd/>
            <a:tailEnd/>
          </a:ln>
          <a:effectLst/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lIns="87313" tIns="44450" rIns="87313" bIns="44450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高中課程體系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建構要素與關係</a:t>
            </a:r>
            <a:endParaRPr lang="zh-TW" altLang="en-US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9" name="Oval 17"/>
          <p:cNvSpPr>
            <a:spLocks noChangeArrowheads="1"/>
          </p:cNvSpPr>
          <p:nvPr/>
        </p:nvSpPr>
        <p:spPr bwMode="auto">
          <a:xfrm>
            <a:off x="6660232" y="3068960"/>
            <a:ext cx="1800200" cy="1107592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</a:gradFill>
          <a:ln w="12700" algn="ctr">
            <a:noFill/>
            <a:round/>
            <a:headEnd/>
            <a:tailEnd/>
          </a:ln>
          <a:effectLst/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lIns="87313" tIns="44450" rIns="87313" bIns="44450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基礎性</a:t>
            </a:r>
            <a:endParaRPr kumimoji="0" lang="zh-TW" altLang="en-US" sz="3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3707904" y="5229200"/>
            <a:ext cx="1944216" cy="1224136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</a:gradFill>
          <a:ln w="12700" algn="ctr">
            <a:noFill/>
            <a:round/>
            <a:headEnd/>
            <a:tailEnd/>
          </a:ln>
          <a:effectLst/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lIns="87313" tIns="44450" rIns="87313" bIns="44450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選擇性</a:t>
            </a:r>
            <a:endParaRPr kumimoji="0" lang="en-US" altLang="zh-TW" sz="3000" b="1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05"/>
          <p:cNvGrpSpPr>
            <a:grpSpLocks noGrp="1"/>
          </p:cNvGrpSpPr>
          <p:nvPr>
            <p:ph idx="1"/>
          </p:nvPr>
        </p:nvGrpSpPr>
        <p:grpSpPr bwMode="auto">
          <a:xfrm>
            <a:off x="251520" y="2496383"/>
            <a:ext cx="1306488" cy="2765684"/>
            <a:chOff x="2786050" y="3357562"/>
            <a:chExt cx="500067" cy="785818"/>
          </a:xfrm>
          <a:solidFill>
            <a:srgbClr val="FF0000"/>
          </a:solidFill>
        </p:grpSpPr>
        <p:sp>
          <p:nvSpPr>
            <p:cNvPr id="5" name="圓角矩形 4"/>
            <p:cNvSpPr/>
            <p:nvPr/>
          </p:nvSpPr>
          <p:spPr>
            <a:xfrm>
              <a:off x="2942560" y="3857628"/>
              <a:ext cx="63215" cy="2857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3068989" y="3857628"/>
              <a:ext cx="63215" cy="2857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 rot="1456497">
              <a:off x="3096524" y="3648455"/>
              <a:ext cx="189593" cy="7196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 rot="19822538">
              <a:off x="2786050" y="3657638"/>
              <a:ext cx="197540" cy="7850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2942560" y="3357562"/>
              <a:ext cx="189644" cy="2143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2942560" y="3571876"/>
              <a:ext cx="189644" cy="32147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grpSp>
        <p:nvGrpSpPr>
          <p:cNvPr id="3" name="群組 30"/>
          <p:cNvGrpSpPr/>
          <p:nvPr/>
        </p:nvGrpSpPr>
        <p:grpSpPr>
          <a:xfrm>
            <a:off x="1835696" y="836712"/>
            <a:ext cx="1296144" cy="5400600"/>
            <a:chOff x="5364088" y="908720"/>
            <a:chExt cx="1296144" cy="5688632"/>
          </a:xfrm>
        </p:grpSpPr>
        <p:sp>
          <p:nvSpPr>
            <p:cNvPr id="25" name="圓角矩形 24"/>
            <p:cNvSpPr/>
            <p:nvPr/>
          </p:nvSpPr>
          <p:spPr>
            <a:xfrm>
              <a:off x="5364088" y="908720"/>
              <a:ext cx="1224136" cy="1224136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陶冶</a:t>
              </a:r>
              <a:endPara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5364088" y="2348880"/>
              <a:ext cx="1224136" cy="1224136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試探</a:t>
              </a:r>
              <a:endPara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5436096" y="3861048"/>
              <a:ext cx="1224136" cy="1224136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分化</a:t>
              </a:r>
              <a:endPara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5436096" y="5373216"/>
              <a:ext cx="1224136" cy="1224136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準備</a:t>
              </a:r>
              <a:endPara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32" name="橢圓 31"/>
          <p:cNvSpPr/>
          <p:nvPr/>
        </p:nvSpPr>
        <p:spPr>
          <a:xfrm>
            <a:off x="3923928" y="631626"/>
            <a:ext cx="4536504" cy="560568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全人教育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培養公民</a:t>
            </a:r>
            <a:endParaRPr lang="zh-TW" altLang="en-US" sz="4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4716016" y="1556793"/>
            <a:ext cx="2808312" cy="93610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大學預備</a:t>
            </a:r>
            <a:endParaRPr lang="zh-TW" altLang="en-US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4860032" y="4221088"/>
            <a:ext cx="2520280" cy="7474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職涯試探</a:t>
            </a:r>
            <a:endParaRPr lang="zh-TW" altLang="en-US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右大括弧 32"/>
          <p:cNvSpPr/>
          <p:nvPr/>
        </p:nvSpPr>
        <p:spPr>
          <a:xfrm>
            <a:off x="3491880" y="1038152"/>
            <a:ext cx="360040" cy="5127152"/>
          </a:xfrm>
          <a:prstGeom prst="righ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971600" y="0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高中教育的功能</a:t>
            </a:r>
            <a:endParaRPr lang="zh-TW" altLang="en-US" sz="40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3186" name="Picture 2" descr="D:\1201\教科書\國文\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5674066"/>
          </a:xfrm>
          <a:prstGeom prst="rect">
            <a:avLst/>
          </a:prstGeom>
          <a:noFill/>
        </p:spPr>
      </p:pic>
      <p:sp>
        <p:nvSpPr>
          <p:cNvPr id="5" name="圓角矩形 4"/>
          <p:cNvSpPr/>
          <p:nvPr/>
        </p:nvSpPr>
        <p:spPr>
          <a:xfrm>
            <a:off x="6372200" y="404664"/>
            <a:ext cx="2520280" cy="11967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中國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高中語文課程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6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報告大綱</a:t>
            </a:r>
            <a:endParaRPr lang="zh-TW" altLang="en-US" sz="60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00201"/>
            <a:ext cx="8712968" cy="3773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壹、臺灣高中教育面臨的問題與挑戰</a:t>
            </a:r>
            <a:endParaRPr lang="en-US" altLang="zh-TW" b="1" dirty="0" smtClean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貳、世界主要國家高中教育的改革趨向</a:t>
            </a:r>
            <a:endParaRPr lang="en-US" altLang="zh-TW" b="1" dirty="0" smtClean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參、</a:t>
            </a:r>
            <a:r>
              <a:rPr lang="en-US" altLang="zh-TW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課綱的設計理念與規劃</a:t>
            </a:r>
            <a:endParaRPr lang="en-US" altLang="zh-TW" b="1" dirty="0" smtClean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肆、如何做好</a:t>
            </a:r>
            <a:r>
              <a:rPr lang="en-US" altLang="zh-TW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課綱的實施準備與轉化</a:t>
            </a:r>
            <a:endParaRPr lang="en-US" altLang="zh-TW" b="1" dirty="0" smtClean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835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zh-TW" altLang="en-US" sz="5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必修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課程內容分四大部分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一、閱讀鑑賞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二、表達交流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三、梳理探究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四、名著導讀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474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6258" name="Picture 2" descr="D:\1201\教科書\國文\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04648" cy="6858000"/>
          </a:xfrm>
          <a:prstGeom prst="rect">
            <a:avLst/>
          </a:prstGeom>
          <a:noFill/>
        </p:spPr>
      </p:pic>
      <p:sp>
        <p:nvSpPr>
          <p:cNvPr id="6" name="圓角矩形 5"/>
          <p:cNvSpPr/>
          <p:nvPr/>
        </p:nvSpPr>
        <p:spPr>
          <a:xfrm>
            <a:off x="3923928" y="3789040"/>
            <a:ext cx="3456384" cy="720080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0" y="2348880"/>
            <a:ext cx="2880320" cy="1440160"/>
          </a:xfrm>
          <a:prstGeom prst="wedgeRoundRectCallout">
            <a:avLst>
              <a:gd name="adj1" fmla="val 31713"/>
              <a:gd name="adj2" fmla="val 11624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三國演義</a:t>
            </a:r>
            <a:endParaRPr lang="en-US" altLang="zh-TW" sz="40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4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堂吉軻德</a:t>
            </a: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856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D:\1201\教科書\國文\C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82" y="0"/>
            <a:ext cx="9114218" cy="6858000"/>
          </a:xfrm>
          <a:prstGeom prst="rect">
            <a:avLst/>
          </a:prstGeom>
          <a:noFill/>
        </p:spPr>
      </p:pic>
      <p:sp>
        <p:nvSpPr>
          <p:cNvPr id="3" name="圓角矩形圖說文字 2"/>
          <p:cNvSpPr/>
          <p:nvPr/>
        </p:nvSpPr>
        <p:spPr>
          <a:xfrm>
            <a:off x="395536" y="188640"/>
            <a:ext cx="2520280" cy="1512168"/>
          </a:xfrm>
          <a:prstGeom prst="wedgeRoundRectCallout">
            <a:avLst>
              <a:gd name="adj1" fmla="val 68379"/>
              <a:gd name="adj2" fmla="val 2648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梳理探究</a:t>
            </a:r>
            <a:endParaRPr lang="zh-TW" altLang="en-US" sz="3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向上箭號圖說文字 3"/>
          <p:cNvSpPr/>
          <p:nvPr/>
        </p:nvSpPr>
        <p:spPr>
          <a:xfrm rot="21148585">
            <a:off x="2927107" y="1447353"/>
            <a:ext cx="4422234" cy="1563131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邏輯和語文學習</a:t>
            </a:r>
            <a:endParaRPr lang="zh-TW" alt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1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04856" cy="538661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以上是中國高中語文</a:t>
            </a:r>
            <a:r>
              <a:rPr lang="zh-TW" altLang="en-US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必修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的課程設計。</a:t>
            </a:r>
            <a:r>
              <a:rPr lang="zh-TW" altLang="en-US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不是選修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喔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93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9330" name="Picture 2" descr="D:\1201\教科書\國文\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8220670" y="2204864"/>
            <a:ext cx="923330" cy="2924944"/>
          </a:xfrm>
          <a:prstGeom prst="rect">
            <a:avLst/>
          </a:prstGeom>
          <a:solidFill>
            <a:srgbClr val="FFFF00"/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這是選修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3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395288" y="1916113"/>
            <a:ext cx="835342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6000" b="1" dirty="0" smtClean="0">
                <a:solidFill>
                  <a:srgbClr val="800080"/>
                </a:solidFill>
                <a:latin typeface="微軟正黑體" pitchFamily="34" charset="-120"/>
                <a:ea typeface="微軟正黑體" pitchFamily="34" charset="-120"/>
              </a:rPr>
              <a:t> 香港</a:t>
            </a:r>
            <a:r>
              <a:rPr lang="zh-TW" altLang="en-US" sz="6000" b="1" dirty="0">
                <a:solidFill>
                  <a:srgbClr val="800080"/>
                </a:solidFill>
                <a:latin typeface="微軟正黑體" pitchFamily="34" charset="-120"/>
                <a:ea typeface="微軟正黑體" pitchFamily="34" charset="-120"/>
              </a:rPr>
              <a:t>新高中通識教育</a:t>
            </a:r>
            <a:r>
              <a:rPr lang="zh-TW" altLang="en-US" sz="6000" b="1" dirty="0" smtClean="0">
                <a:solidFill>
                  <a:srgbClr val="800080"/>
                </a:solidFill>
                <a:latin typeface="微軟正黑體" pitchFamily="34" charset="-120"/>
                <a:ea typeface="微軟正黑體" pitchFamily="34" charset="-120"/>
              </a:rPr>
              <a:t>科</a:t>
            </a:r>
            <a:endParaRPr lang="en-US" altLang="zh-TW" sz="6000" b="1" dirty="0" smtClean="0">
              <a:solidFill>
                <a:srgbClr val="80008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2800" b="1" dirty="0" smtClean="0">
                <a:solidFill>
                  <a:srgbClr val="800080"/>
                </a:solidFill>
                <a:latin typeface="微軟正黑體" pitchFamily="34" charset="-120"/>
                <a:ea typeface="微軟正黑體" pitchFamily="34" charset="-120"/>
              </a:rPr>
              <a:t>                  </a:t>
            </a:r>
            <a:r>
              <a:rPr lang="en-US" altLang="zh-TW" sz="2800" b="1" dirty="0" smtClean="0">
                <a:solidFill>
                  <a:srgbClr val="80008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solidFill>
                  <a:srgbClr val="800080"/>
                </a:solidFill>
                <a:latin typeface="微軟正黑體" pitchFamily="34" charset="-120"/>
                <a:ea typeface="微軟正黑體" pitchFamily="34" charset="-120"/>
              </a:rPr>
              <a:t>以下簡報內容擷取網絡資料</a:t>
            </a:r>
            <a:r>
              <a:rPr lang="en-US" altLang="zh-TW" sz="2800" b="1" dirty="0" smtClean="0">
                <a:solidFill>
                  <a:srgbClr val="80008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800" b="1" dirty="0">
              <a:solidFill>
                <a:srgbClr val="80008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97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C987B-457A-4715-B141-8202DA372417}" type="slidenum">
              <a:rPr lang="en-US" altLang="zh-TW"/>
              <a:pPr>
                <a:defRPr/>
              </a:pPr>
              <a:t>26</a:t>
            </a:fld>
            <a:r>
              <a:rPr lang="en-US" altLang="zh-TW" dirty="0"/>
              <a:t/>
            </a:r>
            <a:br>
              <a:rPr lang="en-US" altLang="zh-TW" dirty="0"/>
            </a:br>
            <a:endParaRPr lang="en-US" altLang="zh-TW" i="1" dirty="0">
              <a:solidFill>
                <a:srgbClr val="9933FF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新高中學制</a:t>
            </a:r>
          </a:p>
        </p:txBody>
      </p:sp>
      <p:sp>
        <p:nvSpPr>
          <p:cNvPr id="12292" name="AutoShape 15"/>
          <p:cNvSpPr>
            <a:spLocks noChangeArrowheads="1"/>
          </p:cNvSpPr>
          <p:nvPr/>
        </p:nvSpPr>
        <p:spPr bwMode="auto">
          <a:xfrm>
            <a:off x="127446" y="1761287"/>
            <a:ext cx="2796480" cy="32766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zh-TW" altLang="en-US" sz="3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四個核心科目</a:t>
            </a:r>
            <a:endParaRPr lang="en-US" altLang="zh-TW" sz="30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30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中國語文</a:t>
            </a:r>
          </a:p>
          <a:p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英國語文</a:t>
            </a:r>
          </a:p>
          <a:p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數學</a:t>
            </a:r>
          </a:p>
          <a:p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通識教育科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293" name="AutoShape 16"/>
          <p:cNvSpPr>
            <a:spLocks noChangeArrowheads="1"/>
          </p:cNvSpPr>
          <p:nvPr/>
        </p:nvSpPr>
        <p:spPr bwMode="auto">
          <a:xfrm>
            <a:off x="3276600" y="1752600"/>
            <a:ext cx="2590800" cy="3275013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2225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en-US" altLang="zh-TW" sz="2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至三個</a:t>
            </a:r>
          </a:p>
          <a:p>
            <a:pPr algn="ctr"/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選修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科目</a:t>
            </a:r>
            <a:endParaRPr lang="en-US" altLang="zh-TW" sz="2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500"/>
              </a:lnSpc>
            </a:pPr>
            <a:r>
              <a:rPr kumimoji="0" lang="zh-TW" altLang="en-US" sz="24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甲</a:t>
            </a:r>
            <a:r>
              <a:rPr kumimoji="0" lang="zh-TW" altLang="en-US" sz="24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類：</a:t>
            </a:r>
            <a:r>
              <a:rPr kumimoji="0" lang="zh-TW" altLang="en-US" sz="2400" dirty="0">
                <a:solidFill>
                  <a:srgbClr val="080808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新高中選修科目</a:t>
            </a:r>
            <a:endParaRPr kumimoji="0" lang="en-US" altLang="zh-TW" sz="2400" dirty="0">
              <a:solidFill>
                <a:srgbClr val="080808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zh-TW" altLang="en-US" sz="24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乙類：</a:t>
            </a:r>
            <a:r>
              <a:rPr lang="zh-TW" altLang="en-US" sz="2400" dirty="0">
                <a:solidFill>
                  <a:srgbClr val="080808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應用學習科目</a:t>
            </a:r>
            <a:endParaRPr lang="en-US" altLang="zh-TW" sz="2400" dirty="0">
              <a:solidFill>
                <a:srgbClr val="080808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kumimoji="0" lang="zh-TW" altLang="en-US" sz="24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丙類：</a:t>
            </a:r>
            <a:r>
              <a:rPr kumimoji="0" lang="zh-TW" altLang="en-US" sz="2400" dirty="0">
                <a:solidFill>
                  <a:srgbClr val="080808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其他語言科目</a:t>
            </a:r>
          </a:p>
          <a:p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294" name="AutoShape 17"/>
          <p:cNvSpPr>
            <a:spLocks noChangeArrowheads="1"/>
          </p:cNvSpPr>
          <p:nvPr/>
        </p:nvSpPr>
        <p:spPr bwMode="auto">
          <a:xfrm>
            <a:off x="6300192" y="1772816"/>
            <a:ext cx="2590800" cy="32766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2225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其他學習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經歷</a:t>
            </a:r>
            <a:endParaRPr lang="en-US" altLang="zh-TW" sz="2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德育及公民教育、社會服務、藝術發展、體育發展及與工作有關的經驗</a:t>
            </a:r>
          </a:p>
          <a:p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295" name="AutoShape 18"/>
          <p:cNvSpPr>
            <a:spLocks noChangeArrowheads="1"/>
          </p:cNvSpPr>
          <p:nvPr/>
        </p:nvSpPr>
        <p:spPr bwMode="auto">
          <a:xfrm>
            <a:off x="2971800" y="3200400"/>
            <a:ext cx="360363" cy="360363"/>
          </a:xfrm>
          <a:prstGeom prst="plus">
            <a:avLst>
              <a:gd name="adj" fmla="val 36250"/>
            </a:avLst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6" name="AutoShape 19"/>
          <p:cNvSpPr>
            <a:spLocks noChangeArrowheads="1"/>
          </p:cNvSpPr>
          <p:nvPr/>
        </p:nvSpPr>
        <p:spPr bwMode="auto">
          <a:xfrm>
            <a:off x="5880295" y="3217229"/>
            <a:ext cx="360363" cy="360363"/>
          </a:xfrm>
          <a:prstGeom prst="plus">
            <a:avLst>
              <a:gd name="adj" fmla="val 36250"/>
            </a:avLst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07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457200" y="5456238"/>
            <a:ext cx="8229600" cy="8683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通識教育科只佔整體課時的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10%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，約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270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小時。</a:t>
            </a:r>
          </a:p>
        </p:txBody>
      </p:sp>
    </p:spTree>
    <p:extLst>
      <p:ext uri="{BB962C8B-B14F-4D97-AF65-F5344CB8AC3E}">
        <p14:creationId xmlns="" xmlns:p14="http://schemas.microsoft.com/office/powerpoint/2010/main" val="17926324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87313" y="571500"/>
            <a:ext cx="9612312" cy="4929188"/>
            <a:chOff x="5560" y="5129"/>
            <a:chExt cx="6466" cy="3287"/>
          </a:xfrm>
        </p:grpSpPr>
        <p:sp>
          <p:nvSpPr>
            <p:cNvPr id="16396" name="AutoShape 5"/>
            <p:cNvSpPr>
              <a:spLocks noChangeAspect="1" noChangeArrowheads="1"/>
            </p:cNvSpPr>
            <p:nvPr/>
          </p:nvSpPr>
          <p:spPr bwMode="auto">
            <a:xfrm>
              <a:off x="5560" y="5129"/>
              <a:ext cx="6466" cy="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397" name="Rectangle 6"/>
            <p:cNvSpPr>
              <a:spLocks noChangeArrowheads="1"/>
            </p:cNvSpPr>
            <p:nvPr/>
          </p:nvSpPr>
          <p:spPr bwMode="auto">
            <a:xfrm>
              <a:off x="5560" y="7635"/>
              <a:ext cx="6063" cy="65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4523" tIns="42261" rIns="84523" bIns="42261"/>
            <a:lstStyle/>
            <a:p>
              <a:pPr lvl="1" algn="just"/>
              <a:r>
                <a:rPr lang="zh-TW" altLang="en-US" sz="1100" b="1">
                  <a:solidFill>
                    <a:srgbClr val="000000"/>
                  </a:solidFill>
                  <a:latin typeface="Times New Roman" pitchFamily="18" charset="0"/>
                </a:rPr>
                <a:t>                </a:t>
              </a:r>
              <a:r>
                <a:rPr lang="zh-TW" altLang="en-US" sz="1700" b="1">
                  <a:solidFill>
                    <a:srgbClr val="000000"/>
                  </a:solidFill>
                  <a:latin typeface="Times New Roman" pitchFamily="18" charset="0"/>
                </a:rPr>
                <a:t>基礎知識 </a:t>
              </a:r>
              <a:r>
                <a:rPr lang="en-US" altLang="zh-TW" sz="1700" b="1">
                  <a:solidFill>
                    <a:srgbClr val="000000"/>
                  </a:solidFill>
                  <a:latin typeface="Times New Roman" pitchFamily="18" charset="0"/>
                </a:rPr>
                <a:t>— </a:t>
              </a:r>
              <a:r>
                <a:rPr lang="zh-TW" altLang="en-US" sz="1700" b="1">
                  <a:solidFill>
                    <a:srgbClr val="000000"/>
                  </a:solidFill>
                  <a:latin typeface="Times New Roman" pitchFamily="18" charset="0"/>
                </a:rPr>
                <a:t>課堂教授、閱讀資料、日常體驗、其他學科知識</a:t>
              </a:r>
            </a:p>
            <a:p>
              <a:pPr lvl="1" algn="just"/>
              <a:r>
                <a:rPr lang="zh-TW" altLang="en-US" sz="1700" b="1">
                  <a:solidFill>
                    <a:srgbClr val="000000"/>
                  </a:solidFill>
                  <a:latin typeface="Times New Roman" pitchFamily="18" charset="0"/>
                </a:rPr>
                <a:t>               學習技能 </a:t>
              </a:r>
              <a:r>
                <a:rPr lang="en-US" altLang="zh-TW" sz="1700" b="1">
                  <a:solidFill>
                    <a:srgbClr val="000000"/>
                  </a:solidFill>
                  <a:latin typeface="Times New Roman" pitchFamily="18" charset="0"/>
                </a:rPr>
                <a:t>— </a:t>
              </a:r>
              <a:r>
                <a:rPr lang="zh-TW" altLang="en-US" sz="1700" b="1">
                  <a:solidFill>
                    <a:srgbClr val="000000"/>
                  </a:solidFill>
                  <a:latin typeface="Times New Roman" pitchFamily="18" charset="0"/>
                </a:rPr>
                <a:t>思考、觀察、溝通、書寫、閱讀、協作</a:t>
              </a:r>
            </a:p>
            <a:p>
              <a:r>
                <a:rPr lang="zh-TW" altLang="en-US" sz="1700" b="1">
                  <a:solidFill>
                    <a:srgbClr val="000000"/>
                  </a:solidFill>
                  <a:latin typeface="Times New Roman" pitchFamily="18" charset="0"/>
                </a:rPr>
                <a:t>                              學習態度 </a:t>
              </a:r>
              <a:r>
                <a:rPr lang="en-US" altLang="zh-TW" sz="1700" b="1">
                  <a:solidFill>
                    <a:srgbClr val="000000"/>
                  </a:solidFill>
                  <a:latin typeface="Times New Roman" pitchFamily="18" charset="0"/>
                </a:rPr>
                <a:t>— </a:t>
              </a:r>
              <a:r>
                <a:rPr lang="zh-TW" altLang="en-US" sz="1700" b="1">
                  <a:solidFill>
                    <a:srgbClr val="000000"/>
                  </a:solidFill>
                  <a:latin typeface="Times New Roman" pitchFamily="18" charset="0"/>
                </a:rPr>
                <a:t>主動、虛心、盡責</a:t>
              </a:r>
              <a:r>
                <a:rPr lang="zh-TW" altLang="en-US" sz="2000" b="1">
                  <a:solidFill>
                    <a:srgbClr val="000000"/>
                  </a:solidFill>
                  <a:latin typeface="Times New Roman" pitchFamily="18" charset="0"/>
                </a:rPr>
                <a:t>	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 sz="2000">
                <a:solidFill>
                  <a:srgbClr val="000000"/>
                </a:solidFill>
                <a:latin typeface="Times New Roman" pitchFamily="18" charset="0"/>
              </a:endParaRPr>
            </a:p>
            <a:p>
              <a:r>
                <a:rPr lang="zh-TW" altLang="en-US" sz="2000">
                  <a:solidFill>
                    <a:srgbClr val="000000"/>
                  </a:solidFill>
                </a:rPr>
                <a:t>     </a:t>
              </a:r>
            </a:p>
          </p:txBody>
        </p:sp>
        <p:sp>
          <p:nvSpPr>
            <p:cNvPr id="16398" name="Rectangle 7"/>
            <p:cNvSpPr>
              <a:spLocks noChangeArrowheads="1"/>
            </p:cNvSpPr>
            <p:nvPr/>
          </p:nvSpPr>
          <p:spPr bwMode="auto">
            <a:xfrm>
              <a:off x="6342" y="6913"/>
              <a:ext cx="5116" cy="65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4523" tIns="42261" rIns="84523" bIns="42261"/>
            <a:lstStyle/>
            <a:p>
              <a:pPr algn="ctr"/>
              <a:r>
                <a:rPr lang="zh-TW" altLang="en-US" b="1">
                  <a:solidFill>
                    <a:srgbClr val="000000"/>
                  </a:solidFill>
                  <a:latin typeface="Times New Roman" pitchFamily="18" charset="0"/>
                </a:rPr>
                <a:t>理解  分析  綜合  反思  評鑑  判斷  實踐</a:t>
              </a:r>
            </a:p>
            <a:p>
              <a:pPr algn="ctr"/>
              <a:r>
                <a:rPr lang="zh-TW" altLang="en-US" b="1">
                  <a:solidFill>
                    <a:srgbClr val="000000"/>
                  </a:solidFill>
                  <a:latin typeface="Times New Roman" pitchFamily="18" charset="0"/>
                </a:rPr>
                <a:t>（共通能力）</a:t>
              </a:r>
            </a:p>
            <a:p>
              <a:r>
                <a:rPr lang="zh-TW" altLang="en-US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           學生透過探究過程建構知識、建立價值觀	</a:t>
              </a:r>
              <a:endParaRPr lang="zh-TW" altLang="en-US">
                <a:solidFill>
                  <a:srgbClr val="000000"/>
                </a:solidFill>
                <a:latin typeface="Times New Roman" pitchFamily="18" charset="0"/>
              </a:endParaRPr>
            </a:p>
            <a:p>
              <a:endParaRPr lang="zh-TW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6399" name="Rectangle 8"/>
            <p:cNvSpPr>
              <a:spLocks noChangeArrowheads="1"/>
            </p:cNvSpPr>
            <p:nvPr/>
          </p:nvSpPr>
          <p:spPr bwMode="auto">
            <a:xfrm>
              <a:off x="6721" y="5856"/>
              <a:ext cx="4262" cy="105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4523" tIns="42261" rIns="84523" bIns="42261"/>
            <a:lstStyle/>
            <a:p>
              <a:endParaRPr lang="zh-TW" altLang="en-US" sz="1200" b="1">
                <a:solidFill>
                  <a:srgbClr val="000000"/>
                </a:solidFill>
                <a:latin typeface="新細明體" charset="-120"/>
              </a:endParaRPr>
            </a:p>
            <a:p>
              <a:r>
                <a:rPr lang="zh-TW" altLang="en-US" sz="2000" b="1">
                  <a:solidFill>
                    <a:srgbClr val="000000"/>
                  </a:solidFill>
                  <a:latin typeface="新細明體" charset="-120"/>
                </a:rPr>
                <a:t>社會觸覺 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(Awareness)</a:t>
              </a:r>
              <a:endParaRPr lang="en-US" altLang="zh-TW" sz="2000" b="1">
                <a:solidFill>
                  <a:srgbClr val="000000"/>
                </a:solidFill>
                <a:latin typeface="新細明體" charset="-120"/>
              </a:endParaRPr>
            </a:p>
            <a:p>
              <a:r>
                <a:rPr lang="zh-TW" altLang="en-US" sz="2000" b="1">
                  <a:solidFill>
                    <a:srgbClr val="000000"/>
                  </a:solidFill>
                  <a:latin typeface="新細明體" charset="-120"/>
                </a:rPr>
                <a:t>擴闊視角 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(Broadening)</a:t>
              </a:r>
              <a:endParaRPr lang="en-US" altLang="zh-TW" sz="2000" b="1">
                <a:solidFill>
                  <a:srgbClr val="000000"/>
                </a:solidFill>
                <a:latin typeface="新細明體" charset="-120"/>
              </a:endParaRPr>
            </a:p>
            <a:p>
              <a:r>
                <a:rPr lang="zh-TW" altLang="en-US" sz="2000" b="1">
                  <a:solidFill>
                    <a:srgbClr val="000000"/>
                  </a:solidFill>
                  <a:latin typeface="新細明體" charset="-120"/>
                </a:rPr>
                <a:t>批判性思考能力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(Critical Thinking Skills)</a:t>
              </a:r>
              <a:r>
                <a:rPr lang="en-US" altLang="zh-TW" b="1">
                  <a:latin typeface="Times New Roman" pitchFamily="18" charset="0"/>
                </a:rPr>
                <a:t>	</a:t>
              </a:r>
              <a:endParaRPr lang="en-US" altLang="zh-TW">
                <a:latin typeface="Times New Roman" pitchFamily="18" charset="0"/>
              </a:endParaRPr>
            </a:p>
            <a:p>
              <a:endParaRPr lang="en-US" altLang="zh-TW" sz="2400"/>
            </a:p>
          </p:txBody>
        </p:sp>
        <p:sp>
          <p:nvSpPr>
            <p:cNvPr id="16400" name="Oval 9"/>
            <p:cNvSpPr>
              <a:spLocks noChangeArrowheads="1"/>
            </p:cNvSpPr>
            <p:nvPr/>
          </p:nvSpPr>
          <p:spPr bwMode="auto">
            <a:xfrm>
              <a:off x="10131" y="7665"/>
              <a:ext cx="569" cy="46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4523" tIns="42261" rIns="84523" bIns="42261"/>
            <a:lstStyle/>
            <a:p>
              <a:r>
                <a:rPr lang="zh-TW" altLang="en-US">
                  <a:solidFill>
                    <a:srgbClr val="000000"/>
                  </a:solidFill>
                  <a:latin typeface="Times New Roman" pitchFamily="18" charset="0"/>
                </a:rPr>
                <a:t>基礎</a:t>
              </a:r>
              <a:r>
                <a:rPr lang="zh-TW" altLang="en-US" sz="1100">
                  <a:latin typeface="Times New Roman" pitchFamily="18" charset="0"/>
                </a:rPr>
                <a:t>	</a:t>
              </a:r>
              <a:endParaRPr lang="zh-TW" altLang="en-US" sz="800">
                <a:latin typeface="Times New Roman" pitchFamily="18" charset="0"/>
              </a:endParaRPr>
            </a:p>
            <a:p>
              <a:endParaRPr lang="zh-TW" altLang="en-US"/>
            </a:p>
          </p:txBody>
        </p:sp>
        <p:sp>
          <p:nvSpPr>
            <p:cNvPr id="16401" name="Oval 10"/>
            <p:cNvSpPr>
              <a:spLocks noChangeArrowheads="1"/>
            </p:cNvSpPr>
            <p:nvPr/>
          </p:nvSpPr>
          <p:spPr bwMode="auto">
            <a:xfrm>
              <a:off x="10131" y="7007"/>
              <a:ext cx="568" cy="4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4523" tIns="42261" rIns="84523" bIns="42261"/>
            <a:lstStyle/>
            <a:p>
              <a:r>
                <a:rPr lang="zh-TW" altLang="en-US">
                  <a:solidFill>
                    <a:srgbClr val="000000"/>
                  </a:solidFill>
                  <a:latin typeface="Times New Roman" pitchFamily="18" charset="0"/>
                </a:rPr>
                <a:t>過程</a:t>
              </a:r>
              <a:r>
                <a:rPr lang="zh-TW" altLang="en-US" sz="1100">
                  <a:latin typeface="Times New Roman" pitchFamily="18" charset="0"/>
                </a:rPr>
                <a:t>	</a:t>
              </a:r>
              <a:endParaRPr lang="zh-TW" altLang="en-US" sz="800">
                <a:latin typeface="Times New Roman" pitchFamily="18" charset="0"/>
              </a:endParaRPr>
            </a:p>
            <a:p>
              <a:endParaRPr lang="zh-TW" altLang="en-US"/>
            </a:p>
          </p:txBody>
        </p:sp>
        <p:sp>
          <p:nvSpPr>
            <p:cNvPr id="16402" name="Oval 11"/>
            <p:cNvSpPr>
              <a:spLocks noChangeArrowheads="1"/>
            </p:cNvSpPr>
            <p:nvPr/>
          </p:nvSpPr>
          <p:spPr bwMode="auto">
            <a:xfrm>
              <a:off x="10131" y="6261"/>
              <a:ext cx="569" cy="4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4523" tIns="42261" rIns="84523" bIns="42261"/>
            <a:lstStyle/>
            <a:p>
              <a:r>
                <a:rPr lang="zh-TW" altLang="en-US">
                  <a:solidFill>
                    <a:srgbClr val="000000"/>
                  </a:solidFill>
                  <a:latin typeface="Times New Roman" pitchFamily="18" charset="0"/>
                </a:rPr>
                <a:t>目標</a:t>
              </a:r>
              <a:r>
                <a:rPr lang="zh-TW" altLang="en-US" sz="1100">
                  <a:latin typeface="Times New Roman" pitchFamily="18" charset="0"/>
                </a:rPr>
                <a:t>	</a:t>
              </a:r>
              <a:endParaRPr lang="zh-TW" altLang="en-US" sz="800">
                <a:latin typeface="Times New Roman" pitchFamily="18" charset="0"/>
              </a:endParaRPr>
            </a:p>
            <a:p>
              <a:endParaRPr lang="zh-TW" altLang="en-US"/>
            </a:p>
          </p:txBody>
        </p:sp>
        <p:sp>
          <p:nvSpPr>
            <p:cNvPr id="16403" name="AutoShape 12"/>
            <p:cNvSpPr>
              <a:spLocks noChangeArrowheads="1"/>
            </p:cNvSpPr>
            <p:nvPr/>
          </p:nvSpPr>
          <p:spPr bwMode="auto">
            <a:xfrm>
              <a:off x="8994" y="5129"/>
              <a:ext cx="2273" cy="1033"/>
            </a:xfrm>
            <a:prstGeom prst="cloudCallout">
              <a:avLst>
                <a:gd name="adj1" fmla="val -81236"/>
                <a:gd name="adj2" fmla="val 52676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4523" tIns="42261" rIns="84523" bIns="42261"/>
            <a:lstStyle/>
            <a:p>
              <a:pPr algn="just"/>
              <a:r>
                <a:rPr lang="zh-TW" altLang="en-US" sz="2000" b="1">
                  <a:solidFill>
                    <a:srgbClr val="000000"/>
                  </a:solidFill>
                  <a:latin typeface="Times New Roman" pitchFamily="18" charset="0"/>
                </a:rPr>
                <a:t>成果：學會學習</a:t>
              </a:r>
            </a:p>
            <a:p>
              <a:pPr lvl="1"/>
              <a:r>
                <a:rPr lang="zh-TW" altLang="en-US" sz="2000" b="1">
                  <a:solidFill>
                    <a:srgbClr val="000000"/>
                  </a:solidFill>
                  <a:latin typeface="Times New Roman" pitchFamily="18" charset="0"/>
                </a:rPr>
                <a:t>可持續發展</a:t>
              </a:r>
            </a:p>
            <a:p>
              <a:pPr algn="ctr"/>
              <a:r>
                <a:rPr lang="zh-TW" altLang="en-US" sz="2000" b="1">
                  <a:solidFill>
                    <a:srgbClr val="000000"/>
                  </a:solidFill>
                  <a:latin typeface="Times New Roman" pitchFamily="18" charset="0"/>
                </a:rPr>
                <a:t>       成為良好公民</a:t>
              </a:r>
            </a:p>
            <a:p>
              <a:r>
                <a:rPr lang="zh-TW" altLang="en-US" sz="2000" b="1">
                  <a:solidFill>
                    <a:srgbClr val="000000"/>
                  </a:solidFill>
                  <a:latin typeface="Times New Roman" pitchFamily="18" charset="0"/>
                </a:rPr>
                <a:t>	</a:t>
              </a:r>
              <a:endParaRPr lang="zh-TW" altLang="en-US" sz="2000">
                <a:solidFill>
                  <a:srgbClr val="000000"/>
                </a:solidFill>
                <a:latin typeface="Times New Roman" pitchFamily="18" charset="0"/>
              </a:endParaRPr>
            </a:p>
            <a:p>
              <a:endParaRPr lang="zh-TW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6404" name="Oval 13"/>
            <p:cNvSpPr>
              <a:spLocks noChangeArrowheads="1"/>
            </p:cNvSpPr>
            <p:nvPr/>
          </p:nvSpPr>
          <p:spPr bwMode="auto">
            <a:xfrm>
              <a:off x="5560" y="7665"/>
              <a:ext cx="734" cy="5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4523" tIns="42261" rIns="84523" bIns="42261"/>
            <a:lstStyle/>
            <a:p>
              <a:r>
                <a:rPr lang="zh-TW" altLang="en-US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知</a:t>
              </a:r>
              <a:r>
                <a:rPr lang="zh-TW" altLang="en-US" sz="2400" b="1">
                  <a:solidFill>
                    <a:schemeClr val="accent2"/>
                  </a:solidFill>
                  <a:latin typeface="標楷體" pitchFamily="65" charset="-120"/>
                  <a:ea typeface="標楷體" pitchFamily="65" charset="-120"/>
                </a:rPr>
                <a:t>識</a:t>
              </a:r>
              <a:r>
                <a:rPr lang="zh-TW" altLang="en-US" sz="17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	</a:t>
              </a:r>
              <a:endParaRPr lang="zh-TW" altLang="en-US" sz="800">
                <a:latin typeface="Times New Roman" pitchFamily="18" charset="0"/>
              </a:endParaRPr>
            </a:p>
            <a:p>
              <a:endParaRPr lang="zh-TW" altLang="en-US"/>
            </a:p>
          </p:txBody>
        </p:sp>
      </p:grpSp>
      <p:sp>
        <p:nvSpPr>
          <p:cNvPr id="16387" name="Oval 24"/>
          <p:cNvSpPr>
            <a:spLocks noChangeArrowheads="1"/>
          </p:cNvSpPr>
          <p:nvPr/>
        </p:nvSpPr>
        <p:spPr bwMode="auto">
          <a:xfrm>
            <a:off x="1322388" y="3316288"/>
            <a:ext cx="1225550" cy="8651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88" name="Text Box 25"/>
          <p:cNvSpPr txBox="1">
            <a:spLocks noChangeArrowheads="1"/>
          </p:cNvSpPr>
          <p:nvPr/>
        </p:nvSpPr>
        <p:spPr bwMode="auto">
          <a:xfrm>
            <a:off x="1547813" y="346075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rgbClr val="000000"/>
                </a:solidFill>
                <a:ea typeface="標楷體" pitchFamily="65" charset="-120"/>
              </a:rPr>
              <a:t>貫</a:t>
            </a:r>
            <a:r>
              <a:rPr lang="zh-TW" altLang="en-US" sz="2400" b="1">
                <a:solidFill>
                  <a:schemeClr val="accent2"/>
                </a:solidFill>
                <a:ea typeface="標楷體" pitchFamily="65" charset="-120"/>
              </a:rPr>
              <a:t>通</a:t>
            </a:r>
          </a:p>
        </p:txBody>
      </p:sp>
      <p:sp>
        <p:nvSpPr>
          <p:cNvPr id="16389" name="Line 26"/>
          <p:cNvSpPr>
            <a:spLocks noChangeShapeType="1"/>
          </p:cNvSpPr>
          <p:nvPr/>
        </p:nvSpPr>
        <p:spPr bwMode="auto">
          <a:xfrm flipV="1">
            <a:off x="7308850" y="4076700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390" name="Line 27"/>
          <p:cNvSpPr>
            <a:spLocks noChangeShapeType="1"/>
          </p:cNvSpPr>
          <p:nvPr/>
        </p:nvSpPr>
        <p:spPr bwMode="auto">
          <a:xfrm flipV="1">
            <a:off x="7308850" y="2981325"/>
            <a:ext cx="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391" name="Oval 28"/>
          <p:cNvSpPr>
            <a:spLocks noChangeArrowheads="1"/>
          </p:cNvSpPr>
          <p:nvPr/>
        </p:nvSpPr>
        <p:spPr bwMode="auto">
          <a:xfrm>
            <a:off x="7885113" y="3429000"/>
            <a:ext cx="431800" cy="12239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92" name="Oval 29"/>
          <p:cNvSpPr>
            <a:spLocks noChangeArrowheads="1"/>
          </p:cNvSpPr>
          <p:nvPr/>
        </p:nvSpPr>
        <p:spPr bwMode="auto">
          <a:xfrm>
            <a:off x="8221663" y="3709988"/>
            <a:ext cx="431800" cy="12239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93" name="Text Box 30"/>
          <p:cNvSpPr txBox="1">
            <a:spLocks noChangeArrowheads="1"/>
          </p:cNvSpPr>
          <p:nvPr/>
        </p:nvSpPr>
        <p:spPr bwMode="auto">
          <a:xfrm>
            <a:off x="7893050" y="3621088"/>
            <a:ext cx="4587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000000"/>
                </a:solidFill>
              </a:rPr>
              <a:t>高中</a:t>
            </a:r>
          </a:p>
        </p:txBody>
      </p:sp>
      <p:sp>
        <p:nvSpPr>
          <p:cNvPr id="16394" name="Text Box 31"/>
          <p:cNvSpPr txBox="1">
            <a:spLocks noChangeArrowheads="1"/>
          </p:cNvSpPr>
          <p:nvPr/>
        </p:nvSpPr>
        <p:spPr bwMode="auto">
          <a:xfrm>
            <a:off x="8220075" y="4068763"/>
            <a:ext cx="4587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000000"/>
                </a:solidFill>
              </a:rPr>
              <a:t>初中</a:t>
            </a:r>
          </a:p>
        </p:txBody>
      </p:sp>
      <p:sp>
        <p:nvSpPr>
          <p:cNvPr id="619552" name="Text Box 32"/>
          <p:cNvSpPr txBox="1">
            <a:spLocks noChangeArrowheads="1"/>
          </p:cNvSpPr>
          <p:nvPr/>
        </p:nvSpPr>
        <p:spPr bwMode="auto">
          <a:xfrm>
            <a:off x="1916113" y="5630863"/>
            <a:ext cx="6048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000" b="1">
                <a:solidFill>
                  <a:srgbClr val="660066"/>
                </a:solidFill>
                <a:ea typeface="標楷體" pitchFamily="65" charset="-120"/>
              </a:rPr>
              <a:t>有「識」才可「通」</a:t>
            </a:r>
            <a:endParaRPr lang="en-US" altLang="zh-TW" sz="4000" b="1">
              <a:solidFill>
                <a:srgbClr val="660066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4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9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9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通識教育科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b="1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壹、採主題統整式課程與教學</a:t>
            </a:r>
            <a:endParaRPr lang="en-US" altLang="zh-TW" b="1" dirty="0" smtClean="0">
              <a:solidFill>
                <a:srgbClr val="CC006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貳、三大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學習範疇，六個單元主題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自我與個人成長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社會與文化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科學、科技與環境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095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8BDA91-D7BC-49F6-85CE-C28DF8CDB0D9}" type="slidenum">
              <a:rPr lang="ko-KR" altLang="en-US" smtClean="0"/>
              <a:pPr/>
              <a:t>29</a:t>
            </a:fld>
            <a:endParaRPr lang="en-US" altLang="ko-KR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09349089"/>
              </p:ext>
            </p:extLst>
          </p:nvPr>
        </p:nvGraphicFramePr>
        <p:xfrm>
          <a:off x="395536" y="614591"/>
          <a:ext cx="8280920" cy="5509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095"/>
                <a:gridCol w="7042825"/>
              </a:tblGrid>
              <a:tr h="7246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類別</a:t>
                      </a:r>
                      <a:endParaRPr lang="zh-TW" altLang="en-US" sz="2400" b="0" dirty="0">
                        <a:solidFill>
                          <a:srgbClr val="080808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A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科目 </a:t>
                      </a:r>
                      <a:r>
                        <a:rPr lang="en-US" altLang="zh-TW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(24</a:t>
                      </a:r>
                      <a:r>
                        <a:rPr lang="zh-TW" altLang="en-US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科新高中課程</a:t>
                      </a:r>
                      <a:r>
                        <a:rPr lang="en-US" altLang="zh-TW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400" b="0" dirty="0">
                        <a:solidFill>
                          <a:srgbClr val="080808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A7FF"/>
                    </a:solidFill>
                  </a:tcPr>
                </a:tc>
              </a:tr>
              <a:tr h="47540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甲</a:t>
                      </a:r>
                      <a:endParaRPr lang="zh-TW" altLang="en-US" sz="2400" b="0" dirty="0">
                        <a:solidFill>
                          <a:srgbClr val="080808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altLang="zh-TW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個核心科目</a:t>
                      </a:r>
                      <a:r>
                        <a:rPr lang="zh-TW" altLang="en-US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：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zh-TW" altLang="zh-TW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中國語文、英國語文、數學及通識教育</a:t>
                      </a:r>
                      <a:endParaRPr lang="en-US" altLang="zh-TW" sz="2400" b="0" dirty="0" smtClean="0">
                        <a:solidFill>
                          <a:srgbClr val="080808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74625" indent="-174625">
                        <a:lnSpc>
                          <a:spcPct val="15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TW" altLang="zh-TW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個選修科目</a:t>
                      </a:r>
                      <a:r>
                        <a:rPr lang="zh-TW" altLang="en-US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endParaRPr lang="en-US" altLang="zh-TW" sz="2400" b="0" dirty="0" smtClean="0">
                        <a:solidFill>
                          <a:srgbClr val="080808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271463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TW" altLang="zh-TW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生物；企業、會計與財務概論；化學；中國歷史；中國文學；設計與應用科技；經濟；倫理與宗教；地理；健康管理與社會關懷；歷史；資訊及通訊科技；英語文學；音樂；體育；物理；科學；科技與生活；旅遊與款待；視覺藝術。</a:t>
                      </a:r>
                      <a:endParaRPr lang="zh-TW" altLang="en-US" sz="2400" b="0" dirty="0">
                        <a:solidFill>
                          <a:srgbClr val="080808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761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重要時程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103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28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日  公佈</a:t>
            </a:r>
            <a:r>
              <a:rPr lang="zh-TW" alt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總綱</a:t>
            </a:r>
            <a:endParaRPr lang="en-US" altLang="zh-TW" sz="3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sz="3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02</a:t>
            </a:r>
            <a:r>
              <a:rPr lang="zh-TW" altLang="en-US" sz="3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月           公佈</a:t>
            </a:r>
            <a:r>
              <a:rPr lang="zh-TW" altLang="en-US" sz="3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領</a:t>
            </a:r>
            <a:r>
              <a:rPr lang="zh-TW" altLang="en-US" sz="3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綱</a:t>
            </a:r>
            <a:r>
              <a:rPr lang="en-US" altLang="zh-TW" sz="3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預定</a:t>
            </a:r>
            <a:r>
              <a:rPr lang="en-US" altLang="zh-TW" sz="3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000" b="1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000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02</a:t>
            </a:r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月底前   各校</a:t>
            </a:r>
            <a:r>
              <a:rPr lang="zh-TW" altLang="en-US" sz="30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完成課程計畫備查</a:t>
            </a:r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30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公告</a:t>
            </a:r>
            <a:endParaRPr lang="en-US" altLang="zh-TW" sz="3000" b="1" u="sng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000" b="1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000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08</a:t>
            </a:r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000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     </a:t>
            </a:r>
            <a:r>
              <a:rPr lang="zh-TW" altLang="en-US" sz="30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正式實施</a:t>
            </a:r>
            <a:endParaRPr lang="en-US" altLang="zh-TW" sz="3000" b="1" u="sng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                    使用</a:t>
            </a:r>
            <a:r>
              <a:rPr lang="en-US" altLang="zh-TW" sz="3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課綱</a:t>
            </a:r>
            <a:r>
              <a:rPr lang="zh-TW" altLang="en-US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首屆學生升大學</a:t>
            </a:r>
            <a:endParaRPr lang="zh-TW" altLang="en-US" sz="3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59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8BDA91-D7BC-49F6-85CE-C28DF8CDB0D9}" type="slidenum">
              <a:rPr lang="ko-KR" altLang="en-US" smtClean="0"/>
              <a:pPr/>
              <a:t>30</a:t>
            </a:fld>
            <a:endParaRPr lang="en-US" altLang="ko-KR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8072042"/>
              </p:ext>
            </p:extLst>
          </p:nvPr>
        </p:nvGraphicFramePr>
        <p:xfrm>
          <a:off x="611560" y="614591"/>
          <a:ext cx="8064896" cy="565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797"/>
                <a:gridCol w="6859099"/>
              </a:tblGrid>
              <a:tr h="7123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類別</a:t>
                      </a:r>
                      <a:endParaRPr lang="zh-TW" altLang="en-US" sz="2400" b="0" dirty="0">
                        <a:solidFill>
                          <a:srgbClr val="080808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科目</a:t>
                      </a:r>
                      <a:endParaRPr lang="zh-TW" altLang="en-US" sz="2400" b="0" dirty="0">
                        <a:solidFill>
                          <a:srgbClr val="080808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A7FF"/>
                    </a:solidFill>
                  </a:tcPr>
                </a:tc>
              </a:tr>
              <a:tr h="49104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乙</a:t>
                      </a:r>
                      <a:endParaRPr lang="zh-TW" altLang="en-US" sz="2400" b="0" dirty="0">
                        <a:solidFill>
                          <a:srgbClr val="080808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15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應用學習科目範疇：</a:t>
                      </a:r>
                      <a:endParaRPr lang="en-US" altLang="zh-TW" sz="2400" b="0" dirty="0" smtClean="0">
                        <a:solidFill>
                          <a:srgbClr val="080808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271463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應用科學 </a:t>
                      </a:r>
                      <a:r>
                        <a:rPr lang="en-US" altLang="zh-TW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(Applied</a:t>
                      </a:r>
                      <a:r>
                        <a:rPr lang="en-US" altLang="zh-TW" sz="2400" b="0" baseline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 Science)</a:t>
                      </a:r>
                    </a:p>
                    <a:p>
                      <a:pPr marL="271463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0" baseline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商業、管理及法律 </a:t>
                      </a:r>
                      <a:r>
                        <a:rPr lang="en-US" altLang="zh-TW" sz="2400" b="0" baseline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(Business, Management and Law)</a:t>
                      </a:r>
                    </a:p>
                    <a:p>
                      <a:pPr marL="271463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0" baseline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創意學習 </a:t>
                      </a:r>
                      <a:r>
                        <a:rPr lang="en-US" altLang="zh-TW" sz="2400" b="0" baseline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(Creative Studies)</a:t>
                      </a:r>
                    </a:p>
                    <a:p>
                      <a:pPr marL="271463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0" baseline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工程及生產 </a:t>
                      </a:r>
                      <a:r>
                        <a:rPr lang="en-US" altLang="zh-TW" sz="2400" b="0" baseline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(Engineering and Production)</a:t>
                      </a:r>
                    </a:p>
                    <a:p>
                      <a:pPr marL="271463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0" baseline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媒體及傳意 </a:t>
                      </a:r>
                      <a:r>
                        <a:rPr lang="en-US" altLang="zh-TW" sz="2400" b="0" baseline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(Media and communication)</a:t>
                      </a:r>
                    </a:p>
                    <a:p>
                      <a:pPr marL="271463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0" baseline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服務 </a:t>
                      </a:r>
                      <a:r>
                        <a:rPr lang="en-US" altLang="zh-TW" sz="2400" b="0" baseline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(Services)</a:t>
                      </a:r>
                      <a:endParaRPr lang="zh-TW" altLang="en-US" sz="2400" b="0" dirty="0">
                        <a:solidFill>
                          <a:srgbClr val="080808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767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8BDA91-D7BC-49F6-85CE-C28DF8CDB0D9}" type="slidenum">
              <a:rPr lang="ko-KR" altLang="en-US" smtClean="0"/>
              <a:pPr/>
              <a:t>31</a:t>
            </a:fld>
            <a:endParaRPr lang="en-US" altLang="ko-KR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108064"/>
              </p:ext>
            </p:extLst>
          </p:nvPr>
        </p:nvGraphicFramePr>
        <p:xfrm>
          <a:off x="683568" y="614590"/>
          <a:ext cx="7992888" cy="5262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031"/>
                <a:gridCol w="6797857"/>
              </a:tblGrid>
              <a:tr h="7342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類別</a:t>
                      </a:r>
                      <a:endParaRPr lang="zh-TW" altLang="en-US" sz="2400" b="0" dirty="0">
                        <a:solidFill>
                          <a:srgbClr val="080808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A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科目</a:t>
                      </a:r>
                      <a:endParaRPr lang="zh-TW" altLang="en-US" sz="2400" b="0" dirty="0">
                        <a:solidFill>
                          <a:srgbClr val="080808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A7FF"/>
                    </a:solidFill>
                  </a:tcPr>
                </a:tc>
              </a:tr>
              <a:tr h="45284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丙</a:t>
                      </a:r>
                      <a:endParaRPr lang="zh-TW" altLang="en-US" sz="2400" b="0" dirty="0">
                        <a:solidFill>
                          <a:srgbClr val="080808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15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其他語言科目</a:t>
                      </a:r>
                      <a:endParaRPr lang="en-US" altLang="zh-TW" sz="2400" b="0" dirty="0" smtClean="0">
                        <a:solidFill>
                          <a:srgbClr val="080808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271463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法語</a:t>
                      </a:r>
                      <a:endParaRPr lang="en-US" altLang="zh-TW" sz="2400" b="0" baseline="0" dirty="0" smtClean="0">
                        <a:solidFill>
                          <a:srgbClr val="080808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271463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0" baseline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德語</a:t>
                      </a:r>
                      <a:endParaRPr lang="en-US" altLang="zh-TW" sz="2400" b="0" baseline="0" dirty="0" smtClean="0">
                        <a:solidFill>
                          <a:srgbClr val="080808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271463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0" baseline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印地語 </a:t>
                      </a:r>
                      <a:r>
                        <a:rPr lang="en-US" altLang="zh-TW" sz="2400" b="0" baseline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b="0" baseline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印度語</a:t>
                      </a:r>
                      <a:r>
                        <a:rPr lang="en-US" altLang="zh-TW" sz="2400" b="0" baseline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71463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0" baseline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日語</a:t>
                      </a:r>
                      <a:endParaRPr lang="en-US" altLang="zh-TW" sz="2400" b="0" baseline="0" dirty="0" smtClean="0">
                        <a:solidFill>
                          <a:srgbClr val="080808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271463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0" baseline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西班牙語</a:t>
                      </a:r>
                      <a:endParaRPr lang="en-US" altLang="zh-TW" sz="2400" b="0" baseline="0" dirty="0" smtClean="0">
                        <a:solidFill>
                          <a:srgbClr val="080808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271463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0" baseline="0" dirty="0" smtClean="0">
                          <a:solidFill>
                            <a:srgbClr val="080808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烏爾都語</a:t>
                      </a:r>
                      <a:endParaRPr lang="zh-TW" altLang="en-US" sz="2400" b="0" dirty="0">
                        <a:solidFill>
                          <a:srgbClr val="080808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849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157"/>
          <p:cNvSpPr>
            <a:spLocks noGrp="1"/>
          </p:cNvSpPr>
          <p:nvPr>
            <p:ph type="title"/>
          </p:nvPr>
        </p:nvSpPr>
        <p:spPr>
          <a:xfrm>
            <a:off x="457200" y="106363"/>
            <a:ext cx="8229600" cy="80235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indent="228600" eaLnBrk="1" hangingPunct="1">
              <a:buClr>
                <a:schemeClr val="accent1"/>
              </a:buClr>
            </a:pPr>
            <a:r>
              <a:rPr lang="zh-TW" altLang="zh-TW" sz="36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新加坡 A-level課程架構</a:t>
            </a:r>
          </a:p>
        </p:txBody>
      </p:sp>
      <p:sp>
        <p:nvSpPr>
          <p:cNvPr id="65539" name="Shape 158"/>
          <p:cNvSpPr>
            <a:spLocks noGrp="1"/>
          </p:cNvSpPr>
          <p:nvPr>
            <p:ph type="body" idx="1"/>
          </p:nvPr>
        </p:nvSpPr>
        <p:spPr>
          <a:xfrm>
            <a:off x="457200" y="1720850"/>
            <a:ext cx="8229600" cy="4804494"/>
          </a:xfrm>
        </p:spPr>
        <p:txBody>
          <a:bodyPr>
            <a:normAutofit/>
          </a:bodyPr>
          <a:lstStyle/>
          <a:p>
            <a:pPr marL="457200" indent="-419100" eaLnBrk="1" hangingPunct="1"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生活技能</a:t>
            </a:r>
          </a:p>
          <a:p>
            <a:pPr marL="457200" indent="-419100" eaLnBrk="1" hangingPunct="1"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知識技能</a:t>
            </a:r>
          </a:p>
          <a:p>
            <a:pPr marL="457200" indent="-419100" eaLnBrk="1" hangingPunct="1"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科目內容</a:t>
            </a:r>
          </a:p>
          <a:p>
            <a:pPr marL="457200" indent="-4191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zh-TW" altLang="zh-TW" sz="3000" dirty="0" smtClean="0">
              <a:latin typeface="Arial" pitchFamily="34" charset="0"/>
              <a:cs typeface="Arial" pitchFamily="34" charset="0"/>
            </a:endParaRPr>
          </a:p>
          <a:p>
            <a:pPr marL="38100" indent="0" eaLnBrk="1" hangingPunct="1">
              <a:spcBef>
                <a:spcPts val="600"/>
              </a:spcBef>
              <a:buClr>
                <a:srgbClr val="000000"/>
              </a:buClr>
              <a:buSzPct val="167000"/>
              <a:buNone/>
            </a:pPr>
            <a:endParaRPr lang="zh-TW" altLang="zh-TW" sz="3000" dirty="0" smtClean="0">
              <a:latin typeface="Arial" pitchFamily="34" charset="0"/>
              <a:cs typeface="Arial" pitchFamily="34" charset="0"/>
            </a:endParaRPr>
          </a:p>
          <a:p>
            <a:pPr marL="457200" indent="-4191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zh-TW" altLang="zh-TW" sz="3000" dirty="0" smtClean="0">
              <a:latin typeface="Arial" pitchFamily="34" charset="0"/>
              <a:cs typeface="Arial" pitchFamily="34" charset="0"/>
            </a:endParaRPr>
          </a:p>
          <a:p>
            <a:pPr marL="457200" indent="-4191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zh-TW" altLang="zh-TW" sz="3000" dirty="0" smtClean="0">
              <a:latin typeface="Arial" pitchFamily="34" charset="0"/>
              <a:cs typeface="Arial" pitchFamily="34" charset="0"/>
            </a:endParaRPr>
          </a:p>
          <a:p>
            <a:pPr marL="457200" indent="-4191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zh-TW" altLang="zh-TW" sz="3000" dirty="0" smtClean="0">
              <a:latin typeface="Arial" pitchFamily="34" charset="0"/>
              <a:cs typeface="Arial" pitchFamily="34" charset="0"/>
            </a:endParaRPr>
          </a:p>
          <a:p>
            <a:pPr marL="457200" indent="-4191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zh-TW" altLang="zh-TW" sz="3000" dirty="0" smtClean="0">
              <a:latin typeface="Arial" pitchFamily="34" charset="0"/>
              <a:cs typeface="Arial" pitchFamily="34" charset="0"/>
            </a:endParaRPr>
          </a:p>
          <a:p>
            <a:pPr marL="457200" indent="-4191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zh-TW" altLang="zh-TW" sz="3000" dirty="0" smtClean="0">
              <a:latin typeface="Arial" pitchFamily="34" charset="0"/>
              <a:cs typeface="Arial" pitchFamily="34" charset="0"/>
            </a:endParaRPr>
          </a:p>
          <a:p>
            <a:pPr marL="457200" indent="-419100" algn="ctr" eaLnBrk="1" hangingPunct="1">
              <a:spcBef>
                <a:spcPts val="600"/>
              </a:spcBef>
              <a:buClr>
                <a:srgbClr val="000000"/>
              </a:buClr>
              <a:buSzPct val="61000"/>
            </a:pPr>
            <a:endParaRPr lang="zh-TW" altLang="zh-TW" sz="1800" dirty="0" smtClean="0">
              <a:latin typeface="Arial" pitchFamily="34" charset="0"/>
              <a:cs typeface="Arial" pitchFamily="34" charset="0"/>
            </a:endParaRPr>
          </a:p>
          <a:p>
            <a:pPr marL="457200" indent="-4191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zh-TW" altLang="zh-TW" sz="3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Shape 159"/>
          <p:cNvSpPr>
            <a:spLocks noChangeArrowheads="1"/>
          </p:cNvSpPr>
          <p:nvPr/>
        </p:nvSpPr>
        <p:spPr bwMode="auto">
          <a:xfrm>
            <a:off x="2674938" y="1304018"/>
            <a:ext cx="6242050" cy="48863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6230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hape 178"/>
          <p:cNvSpPr>
            <a:spLocks noGrp="1"/>
          </p:cNvSpPr>
          <p:nvPr>
            <p:ph type="title"/>
          </p:nvPr>
        </p:nvSpPr>
        <p:spPr>
          <a:xfrm>
            <a:off x="268288" y="0"/>
            <a:ext cx="8229600" cy="1143000"/>
          </a:xfrm>
        </p:spPr>
        <p:txBody>
          <a:bodyPr/>
          <a:lstStyle/>
          <a:p>
            <a:pPr indent="228600" eaLnBrk="1" hangingPunct="1">
              <a:buClr>
                <a:schemeClr val="accent1"/>
              </a:buClr>
            </a:pPr>
            <a:r>
              <a:rPr lang="zh-TW" altLang="zh-TW" sz="36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修課規定</a:t>
            </a:r>
          </a:p>
        </p:txBody>
      </p:sp>
      <p:sp>
        <p:nvSpPr>
          <p:cNvPr id="68611" name="Shape 179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8435280" cy="569471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Clr>
                <a:srgbClr val="000000"/>
              </a:buClr>
              <a:buSzPct val="167000"/>
              <a:buFont typeface="Arial" pitchFamily="34" charset="0"/>
              <a:buNone/>
            </a:pP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新加坡教育部規範後期中等教育大多數的學生在每週26 至29 小時的課程中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0" indent="0" eaLnBrk="1" hangingPunct="1">
              <a:spcBef>
                <a:spcPts val="600"/>
              </a:spcBef>
              <a:buClr>
                <a:srgbClr val="000000"/>
              </a:buClr>
              <a:buSzPct val="167000"/>
              <a:buFont typeface="Arial" pitchFamily="34" charset="0"/>
              <a:buNone/>
            </a:pPr>
            <a:endParaRPr lang="zh-TW" altLang="zh-TW" sz="2600" dirty="0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0" indent="0" eaLnBrk="1" hangingPunct="1">
              <a:spcBef>
                <a:spcPts val="600"/>
              </a:spcBef>
              <a:buClr>
                <a:srgbClr val="FF0000"/>
              </a:buClr>
              <a:buFont typeface="Arial" pitchFamily="34" charset="0"/>
              <a:buNone/>
            </a:pPr>
            <a:r>
              <a:rPr lang="zh-TW" altLang="zh-TW" sz="2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必修</a:t>
            </a:r>
          </a:p>
          <a:p>
            <a:pPr marL="0" indent="0" eaLnBrk="1" hangingPunct="1">
              <a:spcBef>
                <a:spcPts val="600"/>
              </a:spcBef>
              <a:buClr>
                <a:srgbClr val="000000"/>
              </a:buClr>
              <a:buSzPct val="167000"/>
              <a:buFont typeface="Arial" pitchFamily="34" charset="0"/>
              <a:buNone/>
            </a:pP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H1級「母語」（Mother Tongue Language, 簡稱MTL）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0" indent="0" eaLnBrk="1" hangingPunct="1">
              <a:spcBef>
                <a:spcPts val="600"/>
              </a:spcBef>
              <a:buClr>
                <a:srgbClr val="000000"/>
              </a:buClr>
              <a:buSzPct val="167000"/>
              <a:buFont typeface="Arial" pitchFamily="34" charset="0"/>
              <a:buNone/>
            </a:pP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H1 級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「一般論文」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（General Paper, 簡稱GP）</a:t>
            </a:r>
          </a:p>
          <a:p>
            <a:pPr marL="0" indent="0" eaLnBrk="1" hangingPunct="1">
              <a:spcBef>
                <a:spcPts val="600"/>
              </a:spcBef>
              <a:buClr>
                <a:srgbClr val="000000"/>
              </a:buClr>
              <a:buSzPct val="167000"/>
              <a:buFont typeface="Arial" pitchFamily="34" charset="0"/>
              <a:buNone/>
            </a:pP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H1 級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「專題任務」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（Project Work, 簡稱PW)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/>
            </a:r>
            <a:br>
              <a:rPr lang="en-US" altLang="zh-TW" sz="24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</a:br>
            <a:endParaRPr lang="zh-TW" altLang="zh-TW" sz="2400" dirty="0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0" indent="0" eaLnBrk="1" hangingPunct="1">
              <a:spcBef>
                <a:spcPts val="600"/>
              </a:spcBef>
              <a:buClr>
                <a:srgbClr val="0000FF"/>
              </a:buClr>
              <a:buFont typeface="Arial" pitchFamily="34" charset="0"/>
              <a:buNone/>
            </a:pPr>
            <a:endParaRPr lang="zh-TW" altLang="zh-TW" sz="2400" b="1" u="sng" dirty="0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49783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芬蘭高中課程架構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58330" y="1700808"/>
            <a:ext cx="1872208" cy="10801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必修</a:t>
            </a: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63688" y="3212976"/>
            <a:ext cx="1872208" cy="10081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專業</a:t>
            </a: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63688" y="4581128"/>
            <a:ext cx="1872208" cy="100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應用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校本課程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7562" y="1690092"/>
            <a:ext cx="1152128" cy="38937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芬蘭</a:t>
            </a:r>
            <a:endParaRPr lang="en-US" altLang="zh-TW" sz="3000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高中</a:t>
            </a:r>
            <a:endParaRPr lang="en-US" altLang="zh-TW" sz="3000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課程</a:t>
            </a:r>
            <a:endParaRPr lang="en-US" altLang="zh-TW" sz="3000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架構</a:t>
            </a:r>
            <a:endParaRPr lang="zh-TW" altLang="en-US" sz="30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3928" y="3284984"/>
            <a:ext cx="2448272" cy="936104"/>
          </a:xfrm>
          <a:prstGeom prst="rect">
            <a:avLst/>
          </a:prstGeom>
          <a:solidFill>
            <a:srgbClr val="99ED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延伸必修的加深加廣或補充</a:t>
            </a:r>
            <a:endParaRPr lang="zh-TW" altLang="en-US" sz="26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60232" y="3284984"/>
            <a:ext cx="2102768" cy="936104"/>
          </a:xfrm>
          <a:prstGeom prst="rect">
            <a:avLst/>
          </a:prstGeom>
          <a:solidFill>
            <a:srgbClr val="99ED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學科新興發展的課程</a:t>
            </a:r>
            <a:endParaRPr lang="zh-TW" altLang="en-US" sz="26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1548" y="4599434"/>
            <a:ext cx="2448272" cy="936104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方法類課程</a:t>
            </a:r>
            <a:endParaRPr lang="zh-TW" altLang="en-US" sz="2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41182" y="4622676"/>
            <a:ext cx="2102768" cy="936104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跨領域、統整及其他</a:t>
            </a:r>
            <a:endParaRPr lang="zh-TW" altLang="en-US" sz="2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0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9552" y="1628800"/>
            <a:ext cx="1296144" cy="4680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畢業</a:t>
            </a:r>
            <a:endParaRPr lang="en-US" altLang="zh-TW" sz="3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75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個學程</a:t>
            </a:r>
            <a:endParaRPr lang="zh-TW" altLang="en-US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11760" y="1700808"/>
            <a:ext cx="3744416" cy="10081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必修學程</a:t>
            </a:r>
            <a:endParaRPr lang="en-US" altLang="zh-TW" sz="24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47-51</a:t>
            </a:r>
            <a:endParaRPr lang="zh-TW" altLang="en-US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11760" y="3140968"/>
            <a:ext cx="3744416" cy="10081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專業學程</a:t>
            </a:r>
            <a:endParaRPr lang="en-US" altLang="zh-TW" sz="24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門必選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門</a:t>
            </a:r>
            <a:endParaRPr lang="zh-TW" altLang="en-US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1760" y="4509120"/>
            <a:ext cx="1080120" cy="17281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自由選擇</a:t>
            </a:r>
            <a:endParaRPr lang="en-US" altLang="zh-TW" sz="2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14-18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79912" y="4509120"/>
            <a:ext cx="2448272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專業學程</a:t>
            </a:r>
            <a:endParaRPr lang="zh-TW" altLang="en-US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9912" y="5517232"/>
            <a:ext cx="244827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應用學程</a:t>
            </a:r>
            <a:endParaRPr lang="zh-TW" altLang="en-US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457200" y="274638"/>
            <a:ext cx="8229600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芬蘭高中課程架構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35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smtClean="0">
                <a:latin typeface="微軟正黑體" pitchFamily="34" charset="-120"/>
                <a:ea typeface="微軟正黑體" pitchFamily="34" charset="-120"/>
              </a:rPr>
              <a:t>芬蘭教改 將推跨學科主題教學</a:t>
            </a:r>
            <a:r>
              <a:rPr lang="en-US" altLang="zh-TW" sz="3200" b="1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b="1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smtClean="0">
                <a:latin typeface="微軟正黑體" pitchFamily="34" charset="-120"/>
                <a:ea typeface="微軟正黑體" pitchFamily="34" charset="-120"/>
              </a:rPr>
              <a:t>Finland schools: Subjects scrapped and replaced with 'topics' as country reforms its education system. </a:t>
            </a:r>
            <a:endParaRPr lang="zh-TW" altLang="en-US" sz="240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533400" y="2133600"/>
            <a:ext cx="8215313" cy="4114800"/>
          </a:xfrm>
        </p:spPr>
        <p:txBody>
          <a:bodyPr/>
          <a:lstStyle/>
          <a:p>
            <a:r>
              <a:rPr lang="zh-TW" altLang="en-US" sz="2400" smtClean="0">
                <a:latin typeface="微軟正黑體" pitchFamily="34" charset="-120"/>
                <a:ea typeface="微軟正黑體" pitchFamily="34" charset="-120"/>
              </a:rPr>
              <a:t>芬蘭預計在</a:t>
            </a:r>
            <a:r>
              <a:rPr lang="en-US" altLang="zh-TW" sz="2400" smtClean="0">
                <a:latin typeface="微軟正黑體" pitchFamily="34" charset="-120"/>
                <a:ea typeface="微軟正黑體" pitchFamily="34" charset="-120"/>
              </a:rPr>
              <a:t>2020</a:t>
            </a:r>
            <a:r>
              <a:rPr lang="zh-TW" altLang="en-US" sz="2400" smtClean="0">
                <a:latin typeface="微軟正黑體" pitchFamily="34" charset="-120"/>
                <a:ea typeface="微軟正黑體" pitchFamily="34" charset="-120"/>
              </a:rPr>
              <a:t>年廢除個別科目，不再單獨教授數學、物理等科目，取而代之的是整合的「主題式」課程。</a:t>
            </a:r>
          </a:p>
          <a:p>
            <a:r>
              <a:rPr lang="zh-TW" altLang="en-US" sz="2400" smtClean="0">
                <a:latin typeface="微軟正黑體" pitchFamily="34" charset="-120"/>
                <a:ea typeface="微軟正黑體" pitchFamily="34" charset="-120"/>
              </a:rPr>
              <a:t>改變傳統這一節上歷史，下一堂上地理的碎片教學，反過來是一門以「歐盟」為主題的課程，包含歐洲各國的語言、經濟、史地、文化</a:t>
            </a:r>
            <a:r>
              <a:rPr lang="en-US" altLang="zh-TW" sz="2400" smtClean="0"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sz="2400" smtClean="0">
                <a:latin typeface="微軟正黑體" pitchFamily="34" charset="-120"/>
                <a:ea typeface="微軟正黑體" pitchFamily="34" charset="-120"/>
              </a:rPr>
              <a:t>等等，或者像是學習「餐飲服務」的職業課程，涵蓋了數學、語言和溝通技巧。</a:t>
            </a:r>
          </a:p>
          <a:p>
            <a:r>
              <a:rPr lang="zh-TW" altLang="en-US" sz="2400" smtClean="0">
                <a:latin typeface="微軟正黑體" pitchFamily="34" charset="-120"/>
                <a:ea typeface="微軟正黑體" pitchFamily="34" charset="-120"/>
              </a:rPr>
              <a:t>「上個世紀開始的教學法過時了，需要有些更適合</a:t>
            </a:r>
            <a:r>
              <a:rPr lang="en-US" altLang="zh-TW" sz="2400" smtClean="0"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sz="2400" smtClean="0">
                <a:latin typeface="微軟正黑體" pitchFamily="34" charset="-120"/>
                <a:ea typeface="微軟正黑體" pitchFamily="34" charset="-120"/>
              </a:rPr>
              <a:t>世紀的新作法，」赫爾辛基的教育主管</a:t>
            </a:r>
            <a:r>
              <a:rPr lang="en-US" altLang="zh-TW" sz="2400" smtClean="0">
                <a:latin typeface="微軟正黑體" pitchFamily="34" charset="-120"/>
                <a:ea typeface="微軟正黑體" pitchFamily="34" charset="-120"/>
              </a:rPr>
              <a:t>Marjo Kyllonen</a:t>
            </a:r>
            <a:r>
              <a:rPr lang="zh-TW" altLang="en-US" sz="2400" smtClean="0">
                <a:latin typeface="微軟正黑體" pitchFamily="34" charset="-120"/>
                <a:ea typeface="微軟正黑體" pitchFamily="34" charset="-120"/>
              </a:rPr>
              <a:t>說。</a:t>
            </a:r>
          </a:p>
          <a:p>
            <a:pPr>
              <a:buFont typeface="Wingdings" pitchFamily="2" charset="2"/>
              <a:buNone/>
            </a:pPr>
            <a:r>
              <a:rPr lang="en-US" altLang="zh-TW" sz="200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smtClean="0">
                <a:latin typeface="微軟正黑體" pitchFamily="34" charset="-120"/>
                <a:ea typeface="微軟正黑體" pitchFamily="34" charset="-120"/>
              </a:rPr>
              <a:t>以上取自聯合新聞網，</a:t>
            </a:r>
            <a:r>
              <a:rPr lang="en-US" altLang="zh-TW" sz="2000" smtClean="0">
                <a:latin typeface="微軟正黑體" pitchFamily="34" charset="-120"/>
                <a:ea typeface="微軟正黑體" pitchFamily="34" charset="-120"/>
              </a:rPr>
              <a:t>2015/03/25)</a:t>
            </a:r>
            <a:endParaRPr lang="zh-TW" altLang="en-US" sz="200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EB52B-5C56-4694-B5D2-36B43038DE3C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798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647700"/>
          </a:xfrm>
        </p:spPr>
        <p:txBody>
          <a:bodyPr/>
          <a:lstStyle/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法國規畫新的國民教育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「知識、技能與文化共同基礎」 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2014</a:t>
            </a:r>
            <a:r>
              <a:rPr lang="zh-TW" altLang="en-US" sz="1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en-US" sz="1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日法國世界報</a:t>
            </a:r>
            <a:r>
              <a:rPr lang="en-US" altLang="zh-TW" sz="1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(Le Monde) </a:t>
            </a:r>
            <a:r>
              <a:rPr lang="zh-TW" altLang="en-US" b="1" dirty="0" smtClean="0"/>
              <a:t/>
            </a:r>
            <a:br>
              <a:rPr lang="zh-TW" altLang="en-US" b="1" dirty="0" smtClean="0"/>
            </a:br>
            <a:endParaRPr lang="zh-TW" altLang="en-US" dirty="0" smtClean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五個「主要培訓領域」</a:t>
            </a:r>
            <a:endParaRPr lang="en-US" altLang="zh-TW" dirty="0" smtClean="0"/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第一個領域「思考和溝通語言」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包含法文、兩種外語（其一為英文）以及科學、媒體、藝術和肢體語言。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第二個領域「學習方法與工具」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，旨在明確教導如何獲取訊息及文件資訊並正確地使用數位工具，為新訂共同基礎中佔重要份量之領域。</a:t>
            </a: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第 三個領域「人與公民的培養」</a:t>
            </a:r>
            <a:endPara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第四個領域「自然與技術系統」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主要是關於數學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第五個領域「世界與人類活動」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重點在了解不同時空的人類社會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5A4CA-5A30-4B08-83F5-8E953581A3B3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3984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smtClean="0">
                <a:latin typeface="微軟正黑體" pitchFamily="34" charset="-120"/>
                <a:ea typeface="微軟正黑體" pitchFamily="34" charset="-120"/>
              </a:rPr>
              <a:t>2015</a:t>
            </a:r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年美國首要</a:t>
            </a:r>
            <a:r>
              <a:rPr lang="en-US" altLang="zh-TW" sz="3600" b="1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大教育政策議題 </a:t>
            </a:r>
            <a:r>
              <a:rPr lang="zh-TW" altLang="en-US" b="1" smtClean="0"/>
              <a:t/>
            </a:r>
            <a:br>
              <a:rPr lang="zh-TW" altLang="en-US" b="1" smtClean="0"/>
            </a:br>
            <a:r>
              <a:rPr lang="zh-TW" altLang="en-US" sz="2000" b="1" smtClean="0">
                <a:latin typeface="微軟正黑體" pitchFamily="34" charset="-120"/>
                <a:ea typeface="微軟正黑體" pitchFamily="34" charset="-120"/>
              </a:rPr>
              <a:t>全美州政府理事會（</a:t>
            </a:r>
            <a:r>
              <a:rPr lang="en-US" altLang="zh-TW" sz="2000" b="1" smtClean="0">
                <a:latin typeface="微軟正黑體" pitchFamily="34" charset="-120"/>
                <a:ea typeface="微軟正黑體" pitchFamily="34" charset="-120"/>
              </a:rPr>
              <a:t>The Council of State Governments, CSG</a:t>
            </a:r>
            <a:r>
              <a:rPr lang="zh-TW" altLang="en-US" sz="2000" b="1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完善入學前的準備工作。</a:t>
            </a:r>
            <a:endParaRPr lang="en-US" altLang="zh-TW" sz="280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與實際工作相結合的學習經驗。</a:t>
            </a:r>
            <a:r>
              <a:rPr lang="en-US" altLang="zh-TW" sz="200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smtClean="0">
                <a:latin typeface="微軟正黑體" pitchFamily="34" charset="-120"/>
                <a:ea typeface="微軟正黑體" pitchFamily="34" charset="-120"/>
              </a:rPr>
              <a:t>符合高中畢業生的資格，應是具備妥當上大學、工作或生活該有的知識及技能才對</a:t>
            </a:r>
            <a:r>
              <a:rPr lang="en-US" altLang="zh-TW" sz="200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280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提高弱勢族群學生的學術成就。</a:t>
            </a:r>
            <a:endParaRPr lang="en-US" altLang="zh-TW" sz="280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革新州教育績效責任制度。</a:t>
            </a:r>
            <a:endParaRPr lang="en-US" altLang="zh-TW" sz="280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促進學位、證書及資格認證。</a:t>
            </a:r>
            <a:r>
              <a:rPr lang="zh-TW" altLang="en-US" sz="1800" smtClean="0">
                <a:latin typeface="微軟正黑體" pitchFamily="34" charset="-120"/>
                <a:ea typeface="微軟正黑體" pitchFamily="34" charset="-120"/>
              </a:rPr>
              <a:t>到了</a:t>
            </a:r>
            <a:r>
              <a:rPr lang="en-US" altLang="zh-TW" sz="1800" smtClean="0">
                <a:latin typeface="微軟正黑體" pitchFamily="34" charset="-120"/>
                <a:ea typeface="微軟正黑體" pitchFamily="34" charset="-120"/>
              </a:rPr>
              <a:t>2018</a:t>
            </a:r>
            <a:r>
              <a:rPr lang="zh-TW" altLang="en-US" sz="1800" smtClean="0">
                <a:latin typeface="微軟正黑體" pitchFamily="34" charset="-120"/>
                <a:ea typeface="微軟正黑體" pitchFamily="34" charset="-120"/>
              </a:rPr>
              <a:t>年，</a:t>
            </a:r>
            <a:r>
              <a:rPr lang="en-US" altLang="zh-TW" sz="1800" smtClean="0">
                <a:latin typeface="微軟正黑體" pitchFamily="34" charset="-120"/>
                <a:ea typeface="微軟正黑體" pitchFamily="34" charset="-120"/>
              </a:rPr>
              <a:t>2/3</a:t>
            </a:r>
            <a:r>
              <a:rPr lang="zh-TW" altLang="en-US" sz="1800" smtClean="0">
                <a:latin typeface="微軟正黑體" pitchFamily="34" charset="-120"/>
                <a:ea typeface="微軟正黑體" pitchFamily="34" charset="-120"/>
              </a:rPr>
              <a:t>的工作都需要高等教育的學歷，</a:t>
            </a:r>
            <a:r>
              <a:rPr lang="en-US" altLang="zh-TW" sz="180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800" smtClean="0">
                <a:latin typeface="微軟正黑體" pitchFamily="34" charset="-120"/>
                <a:ea typeface="微軟正黑體" pitchFamily="34" charset="-120"/>
              </a:rPr>
              <a:t>年制的副學士學位或專業資格認證在大部分的工作領域裡，都是最低的要求，普通高中畢業的資歷將逐步退出時代的潮流。</a:t>
            </a:r>
            <a:endParaRPr lang="en-US" altLang="zh-TW" sz="180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None/>
            </a:pPr>
            <a:r>
              <a:rPr lang="zh-TW" altLang="en-US" sz="1400" b="1" smtClean="0">
                <a:latin typeface="微軟正黑體" pitchFamily="34" charset="-120"/>
                <a:ea typeface="微軟正黑體" pitchFamily="34" charset="-120"/>
              </a:rPr>
              <a:t>資料來源：</a:t>
            </a:r>
            <a:r>
              <a:rPr lang="en-US" altLang="zh-TW" sz="1400" b="1" smtClean="0">
                <a:latin typeface="微軟正黑體" pitchFamily="34" charset="-120"/>
                <a:ea typeface="微軟正黑體" pitchFamily="34" charset="-120"/>
              </a:rPr>
              <a:t>2015</a:t>
            </a:r>
            <a:r>
              <a:rPr lang="zh-TW" altLang="en-US" sz="1400" b="1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400" b="1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400" b="1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400" b="1" smtClean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1400" b="1" smtClean="0">
                <a:latin typeface="微軟正黑體" pitchFamily="34" charset="-120"/>
                <a:ea typeface="微軟正黑體" pitchFamily="34" charset="-120"/>
              </a:rPr>
              <a:t>日，</a:t>
            </a:r>
            <a:r>
              <a:rPr lang="en-US" altLang="zh-TW" sz="1400" b="1" smtClean="0">
                <a:latin typeface="微軟正黑體" pitchFamily="34" charset="-120"/>
                <a:ea typeface="微軟正黑體" pitchFamily="34" charset="-120"/>
              </a:rPr>
              <a:t>eSchool News                              </a:t>
            </a:r>
            <a:endParaRPr lang="en-US" altLang="zh-TW" sz="140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None/>
            </a:pPr>
            <a:r>
              <a:rPr lang="zh-TW" altLang="en-US" sz="1400" b="1" smtClean="0">
                <a:latin typeface="微軟正黑體" pitchFamily="34" charset="-120"/>
                <a:ea typeface="微軟正黑體" pitchFamily="34" charset="-120"/>
              </a:rPr>
              <a:t>連結網址：</a:t>
            </a:r>
            <a:r>
              <a:rPr lang="en-US" altLang="zh-TW" sz="1400" b="1" smtClean="0">
                <a:latin typeface="微軟正黑體" pitchFamily="34" charset="-120"/>
                <a:ea typeface="微軟正黑體" pitchFamily="34" charset="-120"/>
              </a:rPr>
              <a:t>http://www.eschoolnews.com/2015/01/20/education-policy-2015-908/?</a:t>
            </a:r>
            <a:endParaRPr lang="en-US" altLang="zh-TW" sz="140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80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3BD76-F042-4B9B-9B95-733ADFD88B46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630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72400" cy="587375"/>
          </a:xfrm>
        </p:spPr>
        <p:txBody>
          <a:bodyPr/>
          <a:lstStyle/>
          <a:p>
            <a:pPr algn="l"/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紐約市教育局宣布設立三所新類型高中 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000" b="1" dirty="0" smtClean="0">
                <a:latin typeface="微軟正黑體" pitchFamily="34" charset="-120"/>
                <a:ea typeface="微軟正黑體" pitchFamily="34" charset="-120"/>
              </a:rPr>
              <a:t>日期：</a:t>
            </a:r>
            <a:r>
              <a:rPr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102</a:t>
            </a:r>
            <a:r>
              <a:rPr lang="zh-TW" altLang="en-US" sz="1000" b="1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1000" b="1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000" b="1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--</a:t>
            </a:r>
            <a:r>
              <a:rPr lang="zh-TW" altLang="en-US" sz="1000" b="1" dirty="0" smtClean="0">
                <a:latin typeface="微軟正黑體" pitchFamily="34" charset="-120"/>
                <a:ea typeface="微軟正黑體" pitchFamily="34" charset="-120"/>
              </a:rPr>
              <a:t>資料來源：</a:t>
            </a:r>
            <a:r>
              <a:rPr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2013</a:t>
            </a:r>
            <a:r>
              <a:rPr lang="zh-TW" altLang="en-US" sz="1000" b="1" dirty="0" smtClean="0">
                <a:latin typeface="微軟正黑體" pitchFamily="34" charset="-120"/>
                <a:ea typeface="微軟正黑體" pitchFamily="34" charset="-120"/>
              </a:rPr>
              <a:t>。“</a:t>
            </a:r>
            <a:r>
              <a:rPr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NYC Department of Education Announces Three New Early College and Career Technical High Schools.” New York City Department of Education </a:t>
            </a:r>
            <a:br>
              <a:rPr lang="en-US" altLang="zh-TW" sz="1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 ---Web. 15 Aug. 2013. http://schools.nyc.gov/Offices/mediarelations/NewsandSpeeches/2013-2014/081513_earlycollegetechhigh.htm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 smtClean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533400" y="1989138"/>
            <a:ext cx="8215313" cy="4608512"/>
          </a:xfrm>
        </p:spPr>
        <p:txBody>
          <a:bodyPr/>
          <a:lstStyle/>
          <a:p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為了增加學生在高附加值的產業上得到工作的機會，根據“共同核心標準”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(Common Core Standards)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來制定為期六年的課程。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2014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月起，讓高中畢業生獲得高中文憑、大專文憑、證明技 能精通的執業資格證書。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高中</a:t>
            </a:r>
            <a:r>
              <a:rPr lang="en-US" altLang="zh-TW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位於曼哈頓區</a:t>
            </a:r>
            <a:r>
              <a:rPr lang="en-US" altLang="zh-TW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，專門從事資訊科技教學，課程強調計算機信息和系統管理。通過微軟公司與紐約長老會醫院提供實習機會，學生在醫療相關技術和資訊科技行動方面增加知識。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高中</a:t>
            </a:r>
            <a:r>
              <a:rPr lang="en-US" altLang="zh-TW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皇后區</a:t>
            </a:r>
            <a:r>
              <a:rPr lang="en-US" altLang="zh-TW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，課程以計算機科學和商務技術為基礎。在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SAP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的領導下，學生學到雲端專門知識、內存技術、移動技術與分析技術等。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en-US" sz="2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高中</a:t>
            </a:r>
            <a:r>
              <a:rPr lang="en-US" altLang="zh-TW" sz="2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曼哈頓區</a:t>
            </a:r>
            <a:r>
              <a:rPr lang="en-US" altLang="zh-TW" sz="2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與美國廣告代理協會合作，專門提供行銷和設計有關的課程，學生有機會在廣告、媒體管理與創新科技方面實習。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18A3A-DC45-4610-8949-D4E3C172ECAD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5539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人永恆的課題˙哲學的提問</a:t>
            </a: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611188" y="1844675"/>
            <a:ext cx="8229600" cy="2089150"/>
          </a:xfrm>
        </p:spPr>
        <p:txBody>
          <a:bodyPr/>
          <a:lstStyle/>
          <a:p>
            <a:pPr algn="ctr">
              <a:buNone/>
            </a:pP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古希臘雅典戴</a:t>
            </a:r>
            <a:r>
              <a:rPr lang="zh-TW" altLang="en-US" sz="4800" dirty="0">
                <a:latin typeface="微軟正黑體" pitchFamily="34" charset="-120"/>
                <a:ea typeface="微軟正黑體" pitchFamily="34" charset="-120"/>
              </a:rPr>
              <a:t>爾菲</a:t>
            </a: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神廟</a:t>
            </a:r>
            <a:endParaRPr lang="en-US" altLang="zh-TW" sz="48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en-US" sz="4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認識你自己</a:t>
            </a:r>
            <a:r>
              <a:rPr lang="en-US" altLang="zh-TW" sz="4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=&gt;</a:t>
            </a:r>
            <a:r>
              <a:rPr lang="zh-TW" altLang="en-US" sz="4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成為一個人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46DFB-FF8D-4A99-888D-84687EB43844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11560" y="38610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123906" name="Picture 2" descr="C:\Users\user\Desktop\20101229025321431_83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7" y="3861048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894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11"/>
          <p:cNvSpPr>
            <a:spLocks/>
          </p:cNvSpPr>
          <p:nvPr/>
        </p:nvSpPr>
        <p:spPr bwMode="auto">
          <a:xfrm rot="21292169">
            <a:off x="6647338" y="2382067"/>
            <a:ext cx="1940701" cy="1265723"/>
          </a:xfrm>
          <a:custGeom>
            <a:avLst/>
            <a:gdLst/>
            <a:ahLst/>
            <a:cxnLst>
              <a:cxn ang="0">
                <a:pos x="0" y="620"/>
              </a:cxn>
              <a:cxn ang="0">
                <a:pos x="725" y="1028"/>
              </a:cxn>
              <a:cxn ang="0">
                <a:pos x="1705" y="321"/>
              </a:cxn>
              <a:cxn ang="0">
                <a:pos x="852" y="0"/>
              </a:cxn>
              <a:cxn ang="0">
                <a:pos x="0" y="620"/>
              </a:cxn>
            </a:cxnLst>
            <a:rect l="0" t="0" r="r" b="b"/>
            <a:pathLst>
              <a:path w="1705" h="1028">
                <a:moveTo>
                  <a:pt x="0" y="620"/>
                </a:moveTo>
                <a:lnTo>
                  <a:pt x="725" y="1028"/>
                </a:lnTo>
                <a:lnTo>
                  <a:pt x="1705" y="321"/>
                </a:lnTo>
                <a:lnTo>
                  <a:pt x="852" y="0"/>
                </a:lnTo>
                <a:lnTo>
                  <a:pt x="0" y="62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38914" name="Freeform 3"/>
          <p:cNvSpPr>
            <a:spLocks/>
          </p:cNvSpPr>
          <p:nvPr/>
        </p:nvSpPr>
        <p:spPr bwMode="auto">
          <a:xfrm>
            <a:off x="4860925" y="3074988"/>
            <a:ext cx="2305050" cy="503237"/>
          </a:xfrm>
          <a:custGeom>
            <a:avLst/>
            <a:gdLst>
              <a:gd name="T0" fmla="*/ 0 w 1452"/>
              <a:gd name="T1" fmla="*/ 142875 h 317"/>
              <a:gd name="T2" fmla="*/ 1008063 w 1452"/>
              <a:gd name="T3" fmla="*/ 503237 h 317"/>
              <a:gd name="T4" fmla="*/ 2305050 w 1452"/>
              <a:gd name="T5" fmla="*/ 358775 h 317"/>
              <a:gd name="T6" fmla="*/ 1295400 w 1452"/>
              <a:gd name="T7" fmla="*/ 0 h 317"/>
              <a:gd name="T8" fmla="*/ 0 w 1452"/>
              <a:gd name="T9" fmla="*/ 142875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2"/>
              <a:gd name="T16" fmla="*/ 0 h 317"/>
              <a:gd name="T17" fmla="*/ 1452 w 1452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2" h="317">
                <a:moveTo>
                  <a:pt x="0" y="90"/>
                </a:moveTo>
                <a:lnTo>
                  <a:pt x="635" y="317"/>
                </a:lnTo>
                <a:lnTo>
                  <a:pt x="1452" y="226"/>
                </a:lnTo>
                <a:lnTo>
                  <a:pt x="816" y="0"/>
                </a:lnTo>
                <a:lnTo>
                  <a:pt x="0" y="90"/>
                </a:lnTo>
                <a:close/>
              </a:path>
            </a:pathLst>
          </a:custGeom>
          <a:solidFill>
            <a:srgbClr val="EAEAEA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915" name="Freeform 4"/>
          <p:cNvSpPr>
            <a:spLocks/>
          </p:cNvSpPr>
          <p:nvPr/>
        </p:nvSpPr>
        <p:spPr bwMode="auto">
          <a:xfrm>
            <a:off x="3492500" y="3217863"/>
            <a:ext cx="2376488" cy="1152525"/>
          </a:xfrm>
          <a:custGeom>
            <a:avLst/>
            <a:gdLst>
              <a:gd name="T0" fmla="*/ 0 w 1497"/>
              <a:gd name="T1" fmla="*/ 720725 h 726"/>
              <a:gd name="T2" fmla="*/ 1081088 w 1497"/>
              <a:gd name="T3" fmla="*/ 1152525 h 726"/>
              <a:gd name="T4" fmla="*/ 2376488 w 1497"/>
              <a:gd name="T5" fmla="*/ 360362 h 726"/>
              <a:gd name="T6" fmla="*/ 1368425 w 1497"/>
              <a:gd name="T7" fmla="*/ 0 h 726"/>
              <a:gd name="T8" fmla="*/ 0 w 1497"/>
              <a:gd name="T9" fmla="*/ 720725 h 7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7"/>
              <a:gd name="T16" fmla="*/ 0 h 726"/>
              <a:gd name="T17" fmla="*/ 1497 w 1497"/>
              <a:gd name="T18" fmla="*/ 726 h 7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7" h="726">
                <a:moveTo>
                  <a:pt x="0" y="454"/>
                </a:moveTo>
                <a:lnTo>
                  <a:pt x="681" y="726"/>
                </a:lnTo>
                <a:lnTo>
                  <a:pt x="1497" y="227"/>
                </a:lnTo>
                <a:lnTo>
                  <a:pt x="862" y="0"/>
                </a:lnTo>
                <a:lnTo>
                  <a:pt x="0" y="454"/>
                </a:lnTo>
                <a:close/>
              </a:path>
            </a:pathLst>
          </a:custGeom>
          <a:solidFill>
            <a:srgbClr val="EAEAEA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916" name="Freeform 5"/>
          <p:cNvSpPr>
            <a:spLocks/>
          </p:cNvSpPr>
          <p:nvPr/>
        </p:nvSpPr>
        <p:spPr bwMode="auto">
          <a:xfrm>
            <a:off x="1898650" y="3938588"/>
            <a:ext cx="2663825" cy="884237"/>
          </a:xfrm>
          <a:custGeom>
            <a:avLst/>
            <a:gdLst>
              <a:gd name="T0" fmla="*/ 0 w 1678"/>
              <a:gd name="T1" fmla="*/ 358775 h 557"/>
              <a:gd name="T2" fmla="*/ 1333500 w 1678"/>
              <a:gd name="T3" fmla="*/ 884237 h 557"/>
              <a:gd name="T4" fmla="*/ 2663825 w 1678"/>
              <a:gd name="T5" fmla="*/ 431800 h 557"/>
              <a:gd name="T6" fmla="*/ 1584325 w 1678"/>
              <a:gd name="T7" fmla="*/ 0 h 557"/>
              <a:gd name="T8" fmla="*/ 0 w 1678"/>
              <a:gd name="T9" fmla="*/ 358775 h 5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78"/>
              <a:gd name="T16" fmla="*/ 0 h 557"/>
              <a:gd name="T17" fmla="*/ 1678 w 1678"/>
              <a:gd name="T18" fmla="*/ 557 h 5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78" h="557">
                <a:moveTo>
                  <a:pt x="0" y="226"/>
                </a:moveTo>
                <a:lnTo>
                  <a:pt x="840" y="557"/>
                </a:lnTo>
                <a:lnTo>
                  <a:pt x="1678" y="272"/>
                </a:lnTo>
                <a:lnTo>
                  <a:pt x="998" y="0"/>
                </a:lnTo>
                <a:lnTo>
                  <a:pt x="0" y="226"/>
                </a:lnTo>
                <a:close/>
              </a:path>
            </a:pathLst>
          </a:custGeom>
          <a:solidFill>
            <a:srgbClr val="EAEAEA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917" name="Freeform 6"/>
          <p:cNvSpPr>
            <a:spLocks/>
          </p:cNvSpPr>
          <p:nvPr/>
        </p:nvSpPr>
        <p:spPr bwMode="auto">
          <a:xfrm>
            <a:off x="539750" y="4298950"/>
            <a:ext cx="2706688" cy="1631950"/>
          </a:xfrm>
          <a:custGeom>
            <a:avLst/>
            <a:gdLst>
              <a:gd name="T0" fmla="*/ 0 w 1705"/>
              <a:gd name="T1" fmla="*/ 984250 h 1028"/>
              <a:gd name="T2" fmla="*/ 1150938 w 1705"/>
              <a:gd name="T3" fmla="*/ 1631950 h 1028"/>
              <a:gd name="T4" fmla="*/ 2706688 w 1705"/>
              <a:gd name="T5" fmla="*/ 509587 h 1028"/>
              <a:gd name="T6" fmla="*/ 1352550 w 1705"/>
              <a:gd name="T7" fmla="*/ 0 h 1028"/>
              <a:gd name="T8" fmla="*/ 0 w 1705"/>
              <a:gd name="T9" fmla="*/ 984250 h 10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5"/>
              <a:gd name="T16" fmla="*/ 0 h 1028"/>
              <a:gd name="T17" fmla="*/ 1705 w 1705"/>
              <a:gd name="T18" fmla="*/ 1028 h 10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5" h="1028">
                <a:moveTo>
                  <a:pt x="0" y="620"/>
                </a:moveTo>
                <a:lnTo>
                  <a:pt x="725" y="1028"/>
                </a:lnTo>
                <a:lnTo>
                  <a:pt x="1705" y="321"/>
                </a:lnTo>
                <a:lnTo>
                  <a:pt x="852" y="0"/>
                </a:lnTo>
                <a:lnTo>
                  <a:pt x="0" y="620"/>
                </a:lnTo>
                <a:close/>
              </a:path>
            </a:pathLst>
          </a:custGeom>
          <a:solidFill>
            <a:srgbClr val="EAEAEA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 rot="20624818">
            <a:off x="7475197" y="1430894"/>
            <a:ext cx="1615134" cy="1026776"/>
          </a:xfrm>
          <a:custGeom>
            <a:avLst/>
            <a:gdLst/>
            <a:ahLst/>
            <a:cxnLst>
              <a:cxn ang="0">
                <a:pos x="0" y="549"/>
              </a:cxn>
              <a:cxn ang="0">
                <a:pos x="636" y="775"/>
              </a:cxn>
              <a:cxn ang="0">
                <a:pos x="1038" y="324"/>
              </a:cxn>
              <a:cxn ang="0">
                <a:pos x="1230" y="360"/>
              </a:cxn>
              <a:cxn ang="0">
                <a:pos x="1074" y="0"/>
              </a:cxn>
              <a:cxn ang="0">
                <a:pos x="462" y="156"/>
              </a:cxn>
              <a:cxn ang="0">
                <a:pos x="618" y="216"/>
              </a:cxn>
              <a:cxn ang="0">
                <a:pos x="0" y="549"/>
              </a:cxn>
            </a:cxnLst>
            <a:rect l="0" t="0" r="r" b="b"/>
            <a:pathLst>
              <a:path w="1230" h="775">
                <a:moveTo>
                  <a:pt x="0" y="549"/>
                </a:moveTo>
                <a:lnTo>
                  <a:pt x="636" y="775"/>
                </a:lnTo>
                <a:lnTo>
                  <a:pt x="1038" y="324"/>
                </a:lnTo>
                <a:lnTo>
                  <a:pt x="1230" y="360"/>
                </a:lnTo>
                <a:lnTo>
                  <a:pt x="1074" y="0"/>
                </a:lnTo>
                <a:lnTo>
                  <a:pt x="462" y="156"/>
                </a:lnTo>
                <a:lnTo>
                  <a:pt x="618" y="216"/>
                </a:lnTo>
                <a:lnTo>
                  <a:pt x="0" y="549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38919" name="Freeform 8"/>
          <p:cNvSpPr>
            <a:spLocks/>
          </p:cNvSpPr>
          <p:nvPr/>
        </p:nvSpPr>
        <p:spPr bwMode="auto">
          <a:xfrm rot="21008830">
            <a:off x="4389216" y="3471342"/>
            <a:ext cx="3276727" cy="601664"/>
          </a:xfrm>
          <a:custGeom>
            <a:avLst/>
            <a:gdLst>
              <a:gd name="T0" fmla="*/ 0 w 1452"/>
              <a:gd name="T1" fmla="*/ 142875 h 317"/>
              <a:gd name="T2" fmla="*/ 1008063 w 1452"/>
              <a:gd name="T3" fmla="*/ 503237 h 317"/>
              <a:gd name="T4" fmla="*/ 2305050 w 1452"/>
              <a:gd name="T5" fmla="*/ 358775 h 317"/>
              <a:gd name="T6" fmla="*/ 1295400 w 1452"/>
              <a:gd name="T7" fmla="*/ 0 h 317"/>
              <a:gd name="T8" fmla="*/ 0 w 1452"/>
              <a:gd name="T9" fmla="*/ 142875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2"/>
              <a:gd name="T16" fmla="*/ 0 h 317"/>
              <a:gd name="T17" fmla="*/ 1452 w 1452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2" h="317">
                <a:moveTo>
                  <a:pt x="0" y="90"/>
                </a:moveTo>
                <a:lnTo>
                  <a:pt x="635" y="317"/>
                </a:lnTo>
                <a:lnTo>
                  <a:pt x="1452" y="226"/>
                </a:lnTo>
                <a:lnTo>
                  <a:pt x="816" y="0"/>
                </a:lnTo>
                <a:lnTo>
                  <a:pt x="0" y="9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Bottom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endParaRPr lang="zh-TW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3209303" y="3782632"/>
            <a:ext cx="2539764" cy="1233687"/>
          </a:xfrm>
          <a:custGeom>
            <a:avLst/>
            <a:gdLst/>
            <a:ahLst/>
            <a:cxnLst>
              <a:cxn ang="0">
                <a:pos x="0" y="454"/>
              </a:cxn>
              <a:cxn ang="0">
                <a:pos x="681" y="726"/>
              </a:cxn>
              <a:cxn ang="0">
                <a:pos x="1497" y="227"/>
              </a:cxn>
              <a:cxn ang="0">
                <a:pos x="862" y="0"/>
              </a:cxn>
              <a:cxn ang="0">
                <a:pos x="0" y="454"/>
              </a:cxn>
            </a:cxnLst>
            <a:rect l="0" t="0" r="r" b="b"/>
            <a:pathLst>
              <a:path w="1497" h="726">
                <a:moveTo>
                  <a:pt x="0" y="454"/>
                </a:moveTo>
                <a:lnTo>
                  <a:pt x="681" y="726"/>
                </a:lnTo>
                <a:lnTo>
                  <a:pt x="1497" y="227"/>
                </a:lnTo>
                <a:lnTo>
                  <a:pt x="862" y="0"/>
                </a:lnTo>
                <a:lnTo>
                  <a:pt x="0" y="45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38921" name="Freeform 10"/>
          <p:cNvSpPr>
            <a:spLocks/>
          </p:cNvSpPr>
          <p:nvPr/>
        </p:nvSpPr>
        <p:spPr bwMode="auto">
          <a:xfrm>
            <a:off x="1668332" y="4599508"/>
            <a:ext cx="2663825" cy="884237"/>
          </a:xfrm>
          <a:custGeom>
            <a:avLst/>
            <a:gdLst>
              <a:gd name="T0" fmla="*/ 0 w 1678"/>
              <a:gd name="T1" fmla="*/ 358775 h 557"/>
              <a:gd name="T2" fmla="*/ 1333500 w 1678"/>
              <a:gd name="T3" fmla="*/ 884237 h 557"/>
              <a:gd name="T4" fmla="*/ 2663825 w 1678"/>
              <a:gd name="T5" fmla="*/ 431800 h 557"/>
              <a:gd name="T6" fmla="*/ 1584325 w 1678"/>
              <a:gd name="T7" fmla="*/ 0 h 557"/>
              <a:gd name="T8" fmla="*/ 0 w 1678"/>
              <a:gd name="T9" fmla="*/ 358775 h 5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78"/>
              <a:gd name="T16" fmla="*/ 0 h 557"/>
              <a:gd name="T17" fmla="*/ 1678 w 1678"/>
              <a:gd name="T18" fmla="*/ 557 h 5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78" h="557">
                <a:moveTo>
                  <a:pt x="0" y="226"/>
                </a:moveTo>
                <a:lnTo>
                  <a:pt x="840" y="557"/>
                </a:lnTo>
                <a:lnTo>
                  <a:pt x="1678" y="272"/>
                </a:lnTo>
                <a:lnTo>
                  <a:pt x="998" y="0"/>
                </a:lnTo>
                <a:lnTo>
                  <a:pt x="0" y="226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Bottom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endParaRPr lang="zh-TW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66328" y="4912684"/>
            <a:ext cx="2706688" cy="1631950"/>
          </a:xfrm>
          <a:custGeom>
            <a:avLst/>
            <a:gdLst/>
            <a:ahLst/>
            <a:cxnLst>
              <a:cxn ang="0">
                <a:pos x="0" y="620"/>
              </a:cxn>
              <a:cxn ang="0">
                <a:pos x="725" y="1028"/>
              </a:cxn>
              <a:cxn ang="0">
                <a:pos x="1705" y="321"/>
              </a:cxn>
              <a:cxn ang="0">
                <a:pos x="852" y="0"/>
              </a:cxn>
              <a:cxn ang="0">
                <a:pos x="0" y="620"/>
              </a:cxn>
            </a:cxnLst>
            <a:rect l="0" t="0" r="r" b="b"/>
            <a:pathLst>
              <a:path w="1705" h="1028">
                <a:moveTo>
                  <a:pt x="0" y="620"/>
                </a:moveTo>
                <a:lnTo>
                  <a:pt x="725" y="1028"/>
                </a:lnTo>
                <a:lnTo>
                  <a:pt x="1705" y="321"/>
                </a:lnTo>
                <a:lnTo>
                  <a:pt x="852" y="0"/>
                </a:lnTo>
                <a:lnTo>
                  <a:pt x="0" y="62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67545" y="4366551"/>
            <a:ext cx="1872207" cy="2027362"/>
            <a:chOff x="2562" y="1979"/>
            <a:chExt cx="1074" cy="1188"/>
          </a:xfrm>
        </p:grpSpPr>
        <p:sp>
          <p:nvSpPr>
            <p:cNvPr id="38965" name="Oval 13"/>
            <p:cNvSpPr>
              <a:spLocks noChangeArrowheads="1"/>
            </p:cNvSpPr>
            <p:nvPr/>
          </p:nvSpPr>
          <p:spPr bwMode="gray">
            <a:xfrm rot="-723406">
              <a:off x="2605" y="2747"/>
              <a:ext cx="906" cy="42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66" name="Oval 14"/>
            <p:cNvSpPr>
              <a:spLocks noChangeArrowheads="1"/>
            </p:cNvSpPr>
            <p:nvPr/>
          </p:nvSpPr>
          <p:spPr bwMode="gray">
            <a:xfrm>
              <a:off x="2562" y="1979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67" name="Oval 15"/>
            <p:cNvSpPr>
              <a:spLocks noChangeArrowheads="1"/>
            </p:cNvSpPr>
            <p:nvPr/>
          </p:nvSpPr>
          <p:spPr bwMode="gray">
            <a:xfrm>
              <a:off x="2575" y="1985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68" name="Oval 16"/>
            <p:cNvSpPr>
              <a:spLocks noChangeArrowheads="1"/>
            </p:cNvSpPr>
            <p:nvPr/>
          </p:nvSpPr>
          <p:spPr bwMode="gray">
            <a:xfrm>
              <a:off x="2586" y="1995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69" name="Oval 17"/>
            <p:cNvSpPr>
              <a:spLocks noChangeArrowheads="1"/>
            </p:cNvSpPr>
            <p:nvPr/>
          </p:nvSpPr>
          <p:spPr bwMode="gray">
            <a:xfrm>
              <a:off x="2644" y="2023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70" name="Text Box 18"/>
            <p:cNvSpPr txBox="1">
              <a:spLocks noChangeArrowheads="1"/>
            </p:cNvSpPr>
            <p:nvPr/>
          </p:nvSpPr>
          <p:spPr bwMode="gray">
            <a:xfrm>
              <a:off x="3037" y="2149"/>
              <a:ext cx="108" cy="1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kumimoji="0" lang="zh-TW" altLang="zh-TW" sz="1400">
                <a:solidFill>
                  <a:srgbClr val="000000"/>
                </a:solidFill>
                <a:latin typeface="HY헤드라인M"/>
                <a:ea typeface="HY헤드라인M"/>
                <a:cs typeface="HY헤드라인M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747881" y="3238650"/>
            <a:ext cx="1728192" cy="1584175"/>
            <a:chOff x="2562" y="1979"/>
            <a:chExt cx="1074" cy="1188"/>
          </a:xfrm>
        </p:grpSpPr>
        <p:sp>
          <p:nvSpPr>
            <p:cNvPr id="38953" name="Oval 27"/>
            <p:cNvSpPr>
              <a:spLocks noChangeArrowheads="1"/>
            </p:cNvSpPr>
            <p:nvPr/>
          </p:nvSpPr>
          <p:spPr bwMode="gray">
            <a:xfrm rot="-723406">
              <a:off x="2605" y="2747"/>
              <a:ext cx="906" cy="42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54" name="Oval 28"/>
            <p:cNvSpPr>
              <a:spLocks noChangeArrowheads="1"/>
            </p:cNvSpPr>
            <p:nvPr/>
          </p:nvSpPr>
          <p:spPr bwMode="gray">
            <a:xfrm>
              <a:off x="2562" y="1979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55" name="Oval 29"/>
            <p:cNvSpPr>
              <a:spLocks noChangeArrowheads="1"/>
            </p:cNvSpPr>
            <p:nvPr/>
          </p:nvSpPr>
          <p:spPr bwMode="gray">
            <a:xfrm>
              <a:off x="2575" y="1985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56" name="Oval 30"/>
            <p:cNvSpPr>
              <a:spLocks noChangeArrowheads="1"/>
            </p:cNvSpPr>
            <p:nvPr/>
          </p:nvSpPr>
          <p:spPr bwMode="gray">
            <a:xfrm>
              <a:off x="2586" y="1995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57" name="Oval 31"/>
            <p:cNvSpPr>
              <a:spLocks noChangeArrowheads="1"/>
            </p:cNvSpPr>
            <p:nvPr/>
          </p:nvSpPr>
          <p:spPr bwMode="gray">
            <a:xfrm>
              <a:off x="2644" y="2023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58" name="Text Box 32"/>
            <p:cNvSpPr txBox="1">
              <a:spLocks noChangeArrowheads="1"/>
            </p:cNvSpPr>
            <p:nvPr/>
          </p:nvSpPr>
          <p:spPr bwMode="gray">
            <a:xfrm>
              <a:off x="2990" y="2150"/>
              <a:ext cx="200" cy="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kumimoji="0" lang="zh-TW" altLang="zh-TW" sz="1400">
                <a:solidFill>
                  <a:srgbClr val="000000"/>
                </a:solidFill>
                <a:latin typeface="HY헤드라인M"/>
                <a:ea typeface="HY헤드라인M"/>
                <a:cs typeface="HY헤드라인M"/>
              </a:endParaRP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2124600" y="3687367"/>
            <a:ext cx="1778432" cy="1804942"/>
            <a:chOff x="1701" y="2024"/>
            <a:chExt cx="677" cy="735"/>
          </a:xfrm>
        </p:grpSpPr>
        <p:sp>
          <p:nvSpPr>
            <p:cNvPr id="38947" name="Oval 34"/>
            <p:cNvSpPr>
              <a:spLocks noChangeArrowheads="1"/>
            </p:cNvSpPr>
            <p:nvPr/>
          </p:nvSpPr>
          <p:spPr bwMode="gray">
            <a:xfrm>
              <a:off x="1818" y="2499"/>
              <a:ext cx="560" cy="26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48" name="Oval 35"/>
            <p:cNvSpPr>
              <a:spLocks noChangeArrowheads="1"/>
            </p:cNvSpPr>
            <p:nvPr/>
          </p:nvSpPr>
          <p:spPr bwMode="gray">
            <a:xfrm>
              <a:off x="1701" y="2024"/>
              <a:ext cx="664" cy="66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49" name="Oval 36"/>
            <p:cNvSpPr>
              <a:spLocks noChangeArrowheads="1"/>
            </p:cNvSpPr>
            <p:nvPr/>
          </p:nvSpPr>
          <p:spPr bwMode="gray">
            <a:xfrm>
              <a:off x="1709" y="2028"/>
              <a:ext cx="649" cy="6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50" name="Oval 37"/>
            <p:cNvSpPr>
              <a:spLocks noChangeArrowheads="1"/>
            </p:cNvSpPr>
            <p:nvPr/>
          </p:nvSpPr>
          <p:spPr bwMode="gray">
            <a:xfrm>
              <a:off x="1716" y="2034"/>
              <a:ext cx="617" cy="606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51" name="Oval 38"/>
            <p:cNvSpPr>
              <a:spLocks noChangeArrowheads="1"/>
            </p:cNvSpPr>
            <p:nvPr/>
          </p:nvSpPr>
          <p:spPr bwMode="gray">
            <a:xfrm>
              <a:off x="1752" y="2051"/>
              <a:ext cx="549" cy="4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52" name="Text Box 39"/>
            <p:cNvSpPr txBox="1">
              <a:spLocks noChangeArrowheads="1"/>
            </p:cNvSpPr>
            <p:nvPr/>
          </p:nvSpPr>
          <p:spPr bwMode="gray">
            <a:xfrm>
              <a:off x="1978" y="2129"/>
              <a:ext cx="99" cy="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kumimoji="0" lang="zh-TW" altLang="zh-TW" sz="1400">
                <a:solidFill>
                  <a:srgbClr val="000000"/>
                </a:solidFill>
                <a:latin typeface="HY헤드라인M"/>
                <a:ea typeface="HY헤드라인M"/>
                <a:cs typeface="HY헤드라인M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5255162" y="2667550"/>
            <a:ext cx="1920338" cy="1428347"/>
            <a:chOff x="1701" y="2024"/>
            <a:chExt cx="677" cy="735"/>
          </a:xfrm>
        </p:grpSpPr>
        <p:sp>
          <p:nvSpPr>
            <p:cNvPr id="38941" name="Oval 41"/>
            <p:cNvSpPr>
              <a:spLocks noChangeArrowheads="1"/>
            </p:cNvSpPr>
            <p:nvPr/>
          </p:nvSpPr>
          <p:spPr bwMode="gray">
            <a:xfrm>
              <a:off x="1818" y="2499"/>
              <a:ext cx="560" cy="26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42" name="Oval 42"/>
            <p:cNvSpPr>
              <a:spLocks noChangeArrowheads="1"/>
            </p:cNvSpPr>
            <p:nvPr/>
          </p:nvSpPr>
          <p:spPr bwMode="gray">
            <a:xfrm>
              <a:off x="1701" y="2024"/>
              <a:ext cx="664" cy="66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43" name="Oval 43"/>
            <p:cNvSpPr>
              <a:spLocks noChangeArrowheads="1"/>
            </p:cNvSpPr>
            <p:nvPr/>
          </p:nvSpPr>
          <p:spPr bwMode="gray">
            <a:xfrm>
              <a:off x="1709" y="2028"/>
              <a:ext cx="649" cy="6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44" name="Oval 44"/>
            <p:cNvSpPr>
              <a:spLocks noChangeArrowheads="1"/>
            </p:cNvSpPr>
            <p:nvPr/>
          </p:nvSpPr>
          <p:spPr bwMode="gray">
            <a:xfrm>
              <a:off x="1716" y="2034"/>
              <a:ext cx="617" cy="606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45" name="Oval 45"/>
            <p:cNvSpPr>
              <a:spLocks noChangeArrowheads="1"/>
            </p:cNvSpPr>
            <p:nvPr/>
          </p:nvSpPr>
          <p:spPr bwMode="gray">
            <a:xfrm>
              <a:off x="1752" y="2051"/>
              <a:ext cx="549" cy="4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46" name="Text Box 46"/>
            <p:cNvSpPr txBox="1">
              <a:spLocks noChangeArrowheads="1"/>
            </p:cNvSpPr>
            <p:nvPr/>
          </p:nvSpPr>
          <p:spPr bwMode="gray">
            <a:xfrm>
              <a:off x="1951" y="2129"/>
              <a:ext cx="154" cy="2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kumimoji="0" lang="zh-TW" altLang="zh-TW" sz="1400">
                <a:solidFill>
                  <a:srgbClr val="000000"/>
                </a:solidFill>
                <a:latin typeface="HY헤드라인M"/>
                <a:ea typeface="HY헤드라인M"/>
                <a:cs typeface="HY헤드라인M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684440" y="4808850"/>
            <a:ext cx="144016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教育哲學</a:t>
            </a:r>
            <a:endParaRPr lang="en-US" altLang="zh-TW" sz="2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b="1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全人教育</a:t>
            </a:r>
            <a:endParaRPr lang="en-US" altLang="zh-TW" sz="2000" b="1" dirty="0" smtClean="0">
              <a:solidFill>
                <a:schemeClr val="bg2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b="1" dirty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素養導向</a:t>
            </a:r>
          </a:p>
        </p:txBody>
      </p:sp>
      <p:sp>
        <p:nvSpPr>
          <p:cNvPr id="61" name="矩形 60"/>
          <p:cNvSpPr/>
          <p:nvPr/>
        </p:nvSpPr>
        <p:spPr>
          <a:xfrm>
            <a:off x="2317779" y="4033514"/>
            <a:ext cx="144016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課程設計</a:t>
            </a:r>
            <a:endParaRPr lang="en-US" altLang="zh-TW" sz="2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b="1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彈性多元適性揚才</a:t>
            </a:r>
            <a:endParaRPr lang="zh-TW" altLang="en-US" sz="2000" b="1" dirty="0">
              <a:solidFill>
                <a:schemeClr val="bg2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915100" y="3413181"/>
            <a:ext cx="144016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教學實踐    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統整實作拔尖扶弱</a:t>
            </a:r>
            <a:endParaRPr lang="zh-TW" altLang="en-US" sz="20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" name="Freeform 4"/>
          <p:cNvSpPr>
            <a:spLocks/>
          </p:cNvSpPr>
          <p:nvPr/>
        </p:nvSpPr>
        <p:spPr bwMode="auto">
          <a:xfrm>
            <a:off x="4799012" y="5124097"/>
            <a:ext cx="2376488" cy="1152525"/>
          </a:xfrm>
          <a:custGeom>
            <a:avLst/>
            <a:gdLst>
              <a:gd name="T0" fmla="*/ 0 w 1497"/>
              <a:gd name="T1" fmla="*/ 720725 h 726"/>
              <a:gd name="T2" fmla="*/ 1081088 w 1497"/>
              <a:gd name="T3" fmla="*/ 1152525 h 726"/>
              <a:gd name="T4" fmla="*/ 2376488 w 1497"/>
              <a:gd name="T5" fmla="*/ 360362 h 726"/>
              <a:gd name="T6" fmla="*/ 1368425 w 1497"/>
              <a:gd name="T7" fmla="*/ 0 h 726"/>
              <a:gd name="T8" fmla="*/ 0 w 1497"/>
              <a:gd name="T9" fmla="*/ 720725 h 7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7"/>
              <a:gd name="T16" fmla="*/ 0 h 726"/>
              <a:gd name="T17" fmla="*/ 1497 w 1497"/>
              <a:gd name="T18" fmla="*/ 726 h 7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7" h="726">
                <a:moveTo>
                  <a:pt x="0" y="454"/>
                </a:moveTo>
                <a:lnTo>
                  <a:pt x="681" y="726"/>
                </a:lnTo>
                <a:lnTo>
                  <a:pt x="1497" y="227"/>
                </a:lnTo>
                <a:lnTo>
                  <a:pt x="862" y="0"/>
                </a:lnTo>
                <a:lnTo>
                  <a:pt x="0" y="454"/>
                </a:lnTo>
                <a:close/>
              </a:path>
            </a:pathLst>
          </a:custGeom>
          <a:solidFill>
            <a:srgbClr val="EAEAEA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6895606" y="2005846"/>
            <a:ext cx="1849951" cy="1428347"/>
            <a:chOff x="1701" y="2024"/>
            <a:chExt cx="677" cy="735"/>
          </a:xfrm>
        </p:grpSpPr>
        <p:sp>
          <p:nvSpPr>
            <p:cNvPr id="50" name="Oval 41"/>
            <p:cNvSpPr>
              <a:spLocks noChangeArrowheads="1"/>
            </p:cNvSpPr>
            <p:nvPr/>
          </p:nvSpPr>
          <p:spPr bwMode="gray">
            <a:xfrm>
              <a:off x="1818" y="2499"/>
              <a:ext cx="560" cy="26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1" name="Oval 42"/>
            <p:cNvSpPr>
              <a:spLocks noChangeArrowheads="1"/>
            </p:cNvSpPr>
            <p:nvPr/>
          </p:nvSpPr>
          <p:spPr bwMode="gray">
            <a:xfrm>
              <a:off x="1701" y="2024"/>
              <a:ext cx="664" cy="66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2" name="Oval 43"/>
            <p:cNvSpPr>
              <a:spLocks noChangeArrowheads="1"/>
            </p:cNvSpPr>
            <p:nvPr/>
          </p:nvSpPr>
          <p:spPr bwMode="gray">
            <a:xfrm>
              <a:off x="1709" y="2028"/>
              <a:ext cx="649" cy="6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3" name="Oval 44"/>
            <p:cNvSpPr>
              <a:spLocks noChangeArrowheads="1"/>
            </p:cNvSpPr>
            <p:nvPr/>
          </p:nvSpPr>
          <p:spPr bwMode="gray">
            <a:xfrm>
              <a:off x="1716" y="2034"/>
              <a:ext cx="617" cy="606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4" name="Oval 45"/>
            <p:cNvSpPr>
              <a:spLocks noChangeArrowheads="1"/>
            </p:cNvSpPr>
            <p:nvPr/>
          </p:nvSpPr>
          <p:spPr bwMode="gray">
            <a:xfrm>
              <a:off x="1752" y="2051"/>
              <a:ext cx="549" cy="4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5" name="Text Box 46"/>
            <p:cNvSpPr txBox="1">
              <a:spLocks noChangeArrowheads="1"/>
            </p:cNvSpPr>
            <p:nvPr/>
          </p:nvSpPr>
          <p:spPr bwMode="gray">
            <a:xfrm>
              <a:off x="1951" y="2129"/>
              <a:ext cx="154" cy="2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kumimoji="0" lang="zh-TW" altLang="zh-TW" sz="1400">
                <a:solidFill>
                  <a:srgbClr val="000000"/>
                </a:solidFill>
                <a:latin typeface="HY헤드라인M"/>
                <a:ea typeface="HY헤드라인M"/>
                <a:cs typeface="HY헤드라인M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7125973" y="2076886"/>
            <a:ext cx="161958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教育目標</a:t>
            </a:r>
            <a:endParaRPr lang="en-US" altLang="zh-TW" sz="2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終身學習</a:t>
            </a:r>
            <a:endParaRPr lang="en-US" altLang="zh-TW" sz="2000" b="1" dirty="0" smtClean="0">
              <a:solidFill>
                <a:schemeClr val="bg2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 世界公民</a:t>
            </a:r>
            <a:endParaRPr lang="zh-TW" altLang="en-US" sz="2000" b="1" dirty="0">
              <a:solidFill>
                <a:schemeClr val="bg2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514342" y="2800292"/>
            <a:ext cx="1533513" cy="666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升學進路</a:t>
            </a:r>
            <a:endParaRPr lang="en-US" altLang="zh-TW" sz="2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 多元選才 </a:t>
            </a:r>
            <a:endParaRPr lang="en-US" altLang="zh-TW" sz="2000" b="1" dirty="0" smtClean="0">
              <a:solidFill>
                <a:schemeClr val="bg2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 優質銜接</a:t>
            </a:r>
            <a:endParaRPr lang="zh-TW" altLang="en-US" sz="2000" b="1" dirty="0">
              <a:solidFill>
                <a:schemeClr val="bg2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b="1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參、</a:t>
            </a:r>
            <a:r>
              <a:rPr lang="en-US" altLang="zh-TW" b="1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b="1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課綱的設計理念與規劃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359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9"/>
          <p:cNvGrpSpPr/>
          <p:nvPr/>
        </p:nvGrpSpPr>
        <p:grpSpPr>
          <a:xfrm>
            <a:off x="336760" y="1372620"/>
            <a:ext cx="8895913" cy="902199"/>
            <a:chOff x="743112" y="1417639"/>
            <a:chExt cx="7137167" cy="1051515"/>
          </a:xfrm>
        </p:grpSpPr>
        <p:sp>
          <p:nvSpPr>
            <p:cNvPr id="5" name="Rectangle 23"/>
            <p:cNvSpPr>
              <a:spLocks noChangeArrowheads="1"/>
            </p:cNvSpPr>
            <p:nvPr/>
          </p:nvSpPr>
          <p:spPr bwMode="auto">
            <a:xfrm>
              <a:off x="2252076" y="1709243"/>
              <a:ext cx="5503413" cy="759911"/>
            </a:xfrm>
            <a:prstGeom prst="rect">
              <a:avLst/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0"/>
            </a:gra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r>
                <a:rPr kumimoji="0" lang="zh-TW" altLang="en-US" sz="1900" b="1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kumimoji="0" lang="zh-TW" altLang="en-US" sz="2000" b="1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新增</a:t>
              </a:r>
              <a:r>
                <a:rPr kumimoji="0"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學生需修習跨領域統整、專題、探索體驗</a:t>
              </a:r>
              <a:r>
                <a:rPr kumimoji="0" lang="en-US" altLang="zh-TW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4</a:t>
              </a:r>
              <a:r>
                <a:rPr kumimoji="0"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學分</a:t>
              </a:r>
              <a:endParaRPr kumimoji="0"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" name="AutoShape 24"/>
            <p:cNvSpPr>
              <a:spLocks noChangeArrowheads="1"/>
            </p:cNvSpPr>
            <p:nvPr/>
          </p:nvSpPr>
          <p:spPr bwMode="auto">
            <a:xfrm>
              <a:off x="801384" y="1417639"/>
              <a:ext cx="7078895" cy="307656"/>
            </a:xfrm>
            <a:prstGeom prst="parallelogram">
              <a:avLst>
                <a:gd name="adj" fmla="val 179976"/>
              </a:avLst>
            </a:prstGeom>
            <a:solidFill>
              <a:schemeClr val="bg2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7" name="AutoShape 25"/>
            <p:cNvSpPr>
              <a:spLocks noChangeArrowheads="1"/>
            </p:cNvSpPr>
            <p:nvPr/>
          </p:nvSpPr>
          <p:spPr bwMode="auto">
            <a:xfrm>
              <a:off x="1005624" y="1465792"/>
              <a:ext cx="6556155" cy="172971"/>
            </a:xfrm>
            <a:prstGeom prst="parallelogram">
              <a:avLst>
                <a:gd name="adj" fmla="val 202153"/>
              </a:avLst>
            </a:prstGeom>
            <a:gradFill rotWithShape="1">
              <a:gsLst>
                <a:gs pos="0">
                  <a:schemeClr val="tx1">
                    <a:alpha val="39998"/>
                  </a:schemeClr>
                </a:gs>
                <a:gs pos="100000">
                  <a:srgbClr val="800000">
                    <a:alpha val="0"/>
                  </a:srgbClr>
                </a:gs>
              </a:gsLst>
              <a:lin ang="5400000" scaled="1"/>
            </a:gra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43112" y="1725295"/>
              <a:ext cx="1508966" cy="69559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全人教育</a:t>
              </a:r>
              <a:endPara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強化通識</a:t>
              </a:r>
              <a:endPara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" name="群組 10"/>
          <p:cNvGrpSpPr/>
          <p:nvPr/>
        </p:nvGrpSpPr>
        <p:grpSpPr>
          <a:xfrm>
            <a:off x="366669" y="2482884"/>
            <a:ext cx="8740377" cy="897687"/>
            <a:chOff x="801384" y="1417639"/>
            <a:chExt cx="7078895" cy="1051515"/>
          </a:xfrm>
        </p:grpSpPr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2265836" y="1709243"/>
              <a:ext cx="5590217" cy="759911"/>
            </a:xfrm>
            <a:prstGeom prst="rect">
              <a:avLst/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0"/>
            </a:gra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r>
                <a:rPr kumimoji="0" lang="zh-TW" altLang="en-US" sz="2000" b="1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增加</a:t>
              </a:r>
              <a:r>
                <a:rPr kumimoji="0"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學生</a:t>
              </a:r>
              <a:r>
                <a:rPr kumimoji="0"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選修課程</a:t>
              </a:r>
              <a:r>
                <a:rPr kumimoji="0"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空間</a:t>
              </a:r>
              <a:r>
                <a:rPr kumimoji="0" lang="en-US" altLang="zh-TW" sz="2000" b="1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kumimoji="0"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降必修增選修</a:t>
              </a:r>
              <a:r>
                <a:rPr kumimoji="0" lang="en-US" altLang="zh-TW" sz="2000" b="1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kumimoji="0"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，</a:t>
              </a:r>
              <a:r>
                <a:rPr kumimoji="0"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跑班選修</a:t>
              </a:r>
              <a:r>
                <a:rPr kumimoji="0" lang="en-US" altLang="zh-TW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1.2</a:t>
              </a:r>
              <a:r>
                <a:rPr kumimoji="0"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倍</a:t>
              </a:r>
              <a:endParaRPr kumimoji="0"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AutoShape 24"/>
            <p:cNvSpPr>
              <a:spLocks noChangeArrowheads="1"/>
            </p:cNvSpPr>
            <p:nvPr/>
          </p:nvSpPr>
          <p:spPr bwMode="auto">
            <a:xfrm>
              <a:off x="801384" y="1417639"/>
              <a:ext cx="7078895" cy="307656"/>
            </a:xfrm>
            <a:prstGeom prst="parallelogram">
              <a:avLst>
                <a:gd name="adj" fmla="val 179976"/>
              </a:avLst>
            </a:prstGeom>
            <a:solidFill>
              <a:schemeClr val="bg2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4" name="AutoShape 25"/>
            <p:cNvSpPr>
              <a:spLocks noChangeArrowheads="1"/>
            </p:cNvSpPr>
            <p:nvPr/>
          </p:nvSpPr>
          <p:spPr bwMode="auto">
            <a:xfrm>
              <a:off x="1005624" y="1465792"/>
              <a:ext cx="6556155" cy="172971"/>
            </a:xfrm>
            <a:prstGeom prst="parallelogram">
              <a:avLst>
                <a:gd name="adj" fmla="val 202153"/>
              </a:avLst>
            </a:prstGeom>
            <a:gradFill rotWithShape="1">
              <a:gsLst>
                <a:gs pos="0">
                  <a:schemeClr val="tx1">
                    <a:alpha val="39998"/>
                  </a:schemeClr>
                </a:gs>
                <a:gs pos="100000">
                  <a:srgbClr val="800000">
                    <a:alpha val="0"/>
                  </a:srgbClr>
                </a:gs>
              </a:gsLst>
              <a:lin ang="5400000" scaled="1"/>
            </a:gra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01384" y="1725295"/>
              <a:ext cx="1464453" cy="69559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適性揚材</a:t>
              </a:r>
              <a:endPara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0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尊重差異</a:t>
              </a:r>
            </a:p>
          </p:txBody>
        </p:sp>
      </p:grpSp>
      <p:grpSp>
        <p:nvGrpSpPr>
          <p:cNvPr id="4" name="群組 20"/>
          <p:cNvGrpSpPr/>
          <p:nvPr/>
        </p:nvGrpSpPr>
        <p:grpSpPr>
          <a:xfrm>
            <a:off x="336759" y="3587008"/>
            <a:ext cx="8740377" cy="897687"/>
            <a:chOff x="801384" y="1417639"/>
            <a:chExt cx="7078895" cy="1051515"/>
          </a:xfrm>
        </p:grpSpPr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265836" y="1709243"/>
              <a:ext cx="5614443" cy="759911"/>
            </a:xfrm>
            <a:prstGeom prst="rect">
              <a:avLst/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0"/>
            </a:gra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r>
                <a:rPr kumimoji="0" lang="zh-TW" altLang="en-US" sz="2000" b="1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新增</a:t>
              </a:r>
              <a:r>
                <a:rPr kumimoji="0"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彈性學習時間</a:t>
              </a:r>
              <a:r>
                <a:rPr kumimoji="0"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每週</a:t>
              </a:r>
              <a:r>
                <a:rPr kumimoji="0" lang="en-US" altLang="zh-TW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2-3</a:t>
              </a:r>
              <a:r>
                <a:rPr kumimoji="0"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節</a:t>
              </a:r>
              <a:r>
                <a:rPr kumimoji="0" lang="zh-TW" altLang="en-US" sz="2000" b="1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，</a:t>
              </a:r>
              <a:r>
                <a:rPr kumimoji="0"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包含學生</a:t>
              </a:r>
              <a:r>
                <a:rPr kumimoji="0"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自主學習</a:t>
              </a:r>
              <a:endParaRPr kumimoji="0"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801384" y="1417639"/>
              <a:ext cx="7078895" cy="307656"/>
            </a:xfrm>
            <a:prstGeom prst="parallelogram">
              <a:avLst>
                <a:gd name="adj" fmla="val 179976"/>
              </a:avLst>
            </a:prstGeom>
            <a:solidFill>
              <a:schemeClr val="bg2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005624" y="1465792"/>
              <a:ext cx="6556155" cy="172971"/>
            </a:xfrm>
            <a:prstGeom prst="parallelogram">
              <a:avLst>
                <a:gd name="adj" fmla="val 202153"/>
              </a:avLst>
            </a:prstGeom>
            <a:gradFill rotWithShape="1">
              <a:gsLst>
                <a:gs pos="0">
                  <a:schemeClr val="tx1">
                    <a:alpha val="39998"/>
                  </a:schemeClr>
                </a:gs>
                <a:gs pos="100000">
                  <a:srgbClr val="800000">
                    <a:alpha val="0"/>
                  </a:srgbClr>
                </a:gs>
              </a:gsLst>
              <a:lin ang="5400000" scaled="1"/>
            </a:gra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01384" y="1725295"/>
              <a:ext cx="1464453" cy="69559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學生自主</a:t>
              </a:r>
              <a:endPara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0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彈性</a:t>
              </a:r>
              <a:r>
                <a:rPr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課程</a:t>
              </a:r>
              <a:endPara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8" name="群組 25"/>
          <p:cNvGrpSpPr/>
          <p:nvPr/>
        </p:nvGrpSpPr>
        <p:grpSpPr>
          <a:xfrm>
            <a:off x="379635" y="4643183"/>
            <a:ext cx="8740378" cy="897687"/>
            <a:chOff x="801384" y="1417639"/>
            <a:chExt cx="7078895" cy="1051515"/>
          </a:xfrm>
        </p:grpSpPr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2265836" y="1709243"/>
              <a:ext cx="5579716" cy="759911"/>
            </a:xfrm>
            <a:prstGeom prst="rect">
              <a:avLst/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0"/>
            </a:gra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r>
                <a:rPr kumimoji="0" lang="zh-TW" altLang="en-US" sz="2000" b="1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新增</a:t>
              </a:r>
              <a:r>
                <a:rPr kumimoji="0"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學校應設置</a:t>
              </a:r>
              <a:r>
                <a:rPr kumimoji="0"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課程輔導諮詢</a:t>
              </a:r>
              <a:r>
                <a:rPr kumimoji="0"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教師，發展</a:t>
              </a:r>
              <a:r>
                <a:rPr kumimoji="0"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課程</a:t>
              </a:r>
              <a:r>
                <a:rPr kumimoji="0"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地圖</a:t>
              </a:r>
              <a:endParaRPr kumimoji="0"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8" name="AutoShape 24"/>
            <p:cNvSpPr>
              <a:spLocks noChangeArrowheads="1"/>
            </p:cNvSpPr>
            <p:nvPr/>
          </p:nvSpPr>
          <p:spPr bwMode="auto">
            <a:xfrm>
              <a:off x="801384" y="1417639"/>
              <a:ext cx="7078895" cy="307656"/>
            </a:xfrm>
            <a:prstGeom prst="parallelogram">
              <a:avLst>
                <a:gd name="adj" fmla="val 179976"/>
              </a:avLst>
            </a:prstGeom>
            <a:solidFill>
              <a:schemeClr val="bg2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9" name="AutoShape 25"/>
            <p:cNvSpPr>
              <a:spLocks noChangeArrowheads="1"/>
            </p:cNvSpPr>
            <p:nvPr/>
          </p:nvSpPr>
          <p:spPr bwMode="auto">
            <a:xfrm>
              <a:off x="1005624" y="1465792"/>
              <a:ext cx="6556155" cy="172971"/>
            </a:xfrm>
            <a:prstGeom prst="parallelogram">
              <a:avLst>
                <a:gd name="adj" fmla="val 202153"/>
              </a:avLst>
            </a:prstGeom>
            <a:gradFill rotWithShape="1">
              <a:gsLst>
                <a:gs pos="0">
                  <a:schemeClr val="tx1">
                    <a:alpha val="39998"/>
                  </a:schemeClr>
                </a:gs>
                <a:gs pos="100000">
                  <a:srgbClr val="800000">
                    <a:alpha val="0"/>
                  </a:srgbClr>
                </a:gs>
              </a:gsLst>
              <a:lin ang="5400000" scaled="1"/>
            </a:gra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01384" y="1725295"/>
              <a:ext cx="1464453" cy="69559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多元進路</a:t>
              </a:r>
              <a:endPara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0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選課輔導</a:t>
              </a:r>
            </a:p>
          </p:txBody>
        </p:sp>
      </p:grpSp>
      <p:grpSp>
        <p:nvGrpSpPr>
          <p:cNvPr id="10" name="群組 32"/>
          <p:cNvGrpSpPr/>
          <p:nvPr/>
        </p:nvGrpSpPr>
        <p:grpSpPr>
          <a:xfrm>
            <a:off x="352813" y="5767089"/>
            <a:ext cx="8740378" cy="897687"/>
            <a:chOff x="801384" y="1417639"/>
            <a:chExt cx="7078895" cy="1051515"/>
          </a:xfrm>
        </p:grpSpPr>
        <p:sp>
          <p:nvSpPr>
            <p:cNvPr id="34" name="Rectangle 23"/>
            <p:cNvSpPr>
              <a:spLocks noChangeArrowheads="1"/>
            </p:cNvSpPr>
            <p:nvPr/>
          </p:nvSpPr>
          <p:spPr bwMode="auto">
            <a:xfrm>
              <a:off x="2265836" y="1709243"/>
              <a:ext cx="5601440" cy="759911"/>
            </a:xfrm>
            <a:prstGeom prst="rect">
              <a:avLst/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0"/>
            </a:gra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r>
                <a:rPr kumimoji="0" lang="zh-TW" altLang="en-US" sz="2000" b="1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新增</a:t>
              </a:r>
              <a:r>
                <a:rPr kumimoji="0"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校訂必修</a:t>
              </a:r>
              <a:r>
                <a:rPr kumimoji="0" lang="en-US" altLang="zh-TW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4-8</a:t>
              </a:r>
              <a:r>
                <a:rPr kumimoji="0"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學分</a:t>
              </a:r>
              <a:r>
                <a:rPr kumimoji="0"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發展學校特色，強化學生</a:t>
              </a:r>
              <a:r>
                <a:rPr kumimoji="0"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知識應用能</a:t>
              </a:r>
              <a:r>
                <a:rPr kumimoji="0" lang="zh-TW" altLang="en-US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力</a:t>
              </a:r>
              <a:endParaRPr kumimoji="0"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5" name="AutoShape 24"/>
            <p:cNvSpPr>
              <a:spLocks noChangeArrowheads="1"/>
            </p:cNvSpPr>
            <p:nvPr/>
          </p:nvSpPr>
          <p:spPr bwMode="auto">
            <a:xfrm>
              <a:off x="801384" y="1417639"/>
              <a:ext cx="7078895" cy="307656"/>
            </a:xfrm>
            <a:prstGeom prst="parallelogram">
              <a:avLst>
                <a:gd name="adj" fmla="val 179976"/>
              </a:avLst>
            </a:prstGeom>
            <a:solidFill>
              <a:schemeClr val="bg2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6" name="AutoShape 25"/>
            <p:cNvSpPr>
              <a:spLocks noChangeArrowheads="1"/>
            </p:cNvSpPr>
            <p:nvPr/>
          </p:nvSpPr>
          <p:spPr bwMode="auto">
            <a:xfrm>
              <a:off x="1005624" y="1465792"/>
              <a:ext cx="6556155" cy="172971"/>
            </a:xfrm>
            <a:prstGeom prst="parallelogram">
              <a:avLst>
                <a:gd name="adj" fmla="val 202153"/>
              </a:avLst>
            </a:prstGeom>
            <a:gradFill rotWithShape="1">
              <a:gsLst>
                <a:gs pos="0">
                  <a:schemeClr val="tx1">
                    <a:alpha val="39998"/>
                  </a:schemeClr>
                </a:gs>
                <a:gs pos="100000">
                  <a:srgbClr val="800000">
                    <a:alpha val="0"/>
                  </a:srgbClr>
                </a:gs>
              </a:gsLst>
              <a:lin ang="5400000" scaled="1"/>
            </a:gra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801384" y="1725295"/>
              <a:ext cx="1464453" cy="69559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高中優質</a:t>
              </a:r>
              <a:endPara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0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校本特色</a:t>
              </a:r>
            </a:p>
          </p:txBody>
        </p:sp>
      </p:grp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2438488" y="620688"/>
            <a:ext cx="6638644" cy="507987"/>
          </a:xfrm>
          <a:prstGeom prst="rect">
            <a:avLst/>
          </a:prstGeom>
          <a:solidFill>
            <a:srgbClr val="0000FF"/>
          </a:solidFill>
          <a:ln w="3175" algn="ctr">
            <a:noFill/>
            <a:miter lim="800000"/>
            <a:headEnd/>
            <a:tailEnd/>
          </a:ln>
        </p:spPr>
        <p:txBody>
          <a:bodyPr wrap="none" lIns="87313" tIns="44450" rIns="87313" bIns="44450" anchor="ctr"/>
          <a:lstStyle/>
          <a:p>
            <a:pPr algn="ctr"/>
            <a:r>
              <a:rPr kumimoji="0" lang="zh-TW" altLang="en-US" sz="19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kumimoji="0"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改變項目</a:t>
            </a:r>
            <a:endParaRPr kumimoji="0"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79635" y="620688"/>
            <a:ext cx="1869801" cy="465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目的</a:t>
            </a: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等腰三角形 38"/>
          <p:cNvSpPr/>
          <p:nvPr/>
        </p:nvSpPr>
        <p:spPr bwMode="auto">
          <a:xfrm rot="10800000">
            <a:off x="4706946" y="1165307"/>
            <a:ext cx="1521238" cy="207313"/>
          </a:xfrm>
          <a:prstGeom prst="triangl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>
            <a:solidFill>
              <a:schemeClr val="bg1">
                <a:alpha val="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/>
          </a:p>
        </p:txBody>
      </p:sp>
      <p:sp>
        <p:nvSpPr>
          <p:cNvPr id="40" name="等腰三角形 39"/>
          <p:cNvSpPr/>
          <p:nvPr/>
        </p:nvSpPr>
        <p:spPr bwMode="auto">
          <a:xfrm rot="10800000">
            <a:off x="755574" y="1165307"/>
            <a:ext cx="936105" cy="281248"/>
          </a:xfrm>
          <a:prstGeom prst="triangl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solidFill>
              <a:schemeClr val="bg1">
                <a:alpha val="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/>
          </a:p>
        </p:txBody>
      </p:sp>
      <p:sp>
        <p:nvSpPr>
          <p:cNvPr id="11" name="矩形 10"/>
          <p:cNvSpPr/>
          <p:nvPr/>
        </p:nvSpPr>
        <p:spPr>
          <a:xfrm>
            <a:off x="409391" y="116632"/>
            <a:ext cx="8667741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課綱重要的改變項目</a:t>
            </a:r>
            <a:endParaRPr lang="zh-TW" altLang="en-US" sz="3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5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文字方塊 20"/>
          <p:cNvSpPr txBox="1">
            <a:spLocks noChangeArrowheads="1"/>
          </p:cNvSpPr>
          <p:nvPr/>
        </p:nvSpPr>
        <p:spPr bwMode="auto">
          <a:xfrm>
            <a:off x="0" y="332656"/>
            <a:ext cx="8460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                課程類型架構與內涵</a:t>
            </a:r>
            <a:endParaRPr lang="zh-TW" altLang="en-US" sz="40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圓角矩形圖說文字 9"/>
          <p:cNvSpPr>
            <a:spLocks noChangeArrowheads="1"/>
          </p:cNvSpPr>
          <p:nvPr/>
        </p:nvSpPr>
        <p:spPr bwMode="auto">
          <a:xfrm>
            <a:off x="6395900" y="4653136"/>
            <a:ext cx="1224136" cy="1872208"/>
          </a:xfrm>
          <a:prstGeom prst="wedgeRoundRectCallout">
            <a:avLst>
              <a:gd name="adj1" fmla="val -27983"/>
              <a:gd name="adj2" fmla="val -72554"/>
              <a:gd name="adj3" fmla="val 16667"/>
            </a:avLst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提供適性與差異化教學，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確保學生基本學力</a:t>
            </a:r>
            <a:endParaRPr lang="en-US" altLang="zh-TW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 bwMode="auto">
          <a:xfrm>
            <a:off x="72190" y="3506346"/>
            <a:ext cx="8807115" cy="808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類別項目</a:t>
            </a:r>
          </a:p>
        </p:txBody>
      </p:sp>
      <p:sp>
        <p:nvSpPr>
          <p:cNvPr id="24" name="圓角矩形 23"/>
          <p:cNvSpPr/>
          <p:nvPr/>
        </p:nvSpPr>
        <p:spPr bwMode="auto">
          <a:xfrm>
            <a:off x="72192" y="2320614"/>
            <a:ext cx="8903366" cy="808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課程類別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圓角矩形 22"/>
          <p:cNvSpPr/>
          <p:nvPr/>
        </p:nvSpPr>
        <p:spPr bwMode="auto">
          <a:xfrm>
            <a:off x="96845" y="1170411"/>
            <a:ext cx="8782459" cy="808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學制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33" name="圓角矩形圖說文字 6"/>
          <p:cNvSpPr>
            <a:spLocks noChangeArrowheads="1"/>
          </p:cNvSpPr>
          <p:nvPr/>
        </p:nvSpPr>
        <p:spPr bwMode="auto">
          <a:xfrm>
            <a:off x="4945972" y="4651737"/>
            <a:ext cx="1361584" cy="1872207"/>
          </a:xfrm>
          <a:prstGeom prst="wedgeRoundRectCallout">
            <a:avLst>
              <a:gd name="adj1" fmla="val -9304"/>
              <a:gd name="adj2" fmla="val -68956"/>
              <a:gd name="adj3" fmla="val 16667"/>
            </a:avLst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1500" b="1" dirty="0" smtClean="0">
                <a:latin typeface="微軟正黑體" pitchFamily="34" charset="-120"/>
                <a:ea typeface="微軟正黑體" pitchFamily="34" charset="-120"/>
              </a:rPr>
              <a:t>提供學校發展校</a:t>
            </a:r>
            <a:r>
              <a:rPr lang="zh-TW" altLang="en-US" sz="1500" b="1" dirty="0">
                <a:latin typeface="微軟正黑體" pitchFamily="34" charset="-120"/>
                <a:ea typeface="微軟正黑體" pitchFamily="34" charset="-120"/>
              </a:rPr>
              <a:t>本特色</a:t>
            </a:r>
            <a:r>
              <a:rPr lang="zh-TW" altLang="en-US" sz="1500" b="1" dirty="0" smtClean="0">
                <a:latin typeface="微軟正黑體" pitchFamily="34" charset="-120"/>
                <a:ea typeface="微軟正黑體" pitchFamily="34" charset="-120"/>
              </a:rPr>
              <a:t>課程，以跨領域，</a:t>
            </a:r>
            <a:r>
              <a:rPr lang="zh-TW" altLang="en-US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知識統整應用類型之課程</a:t>
            </a:r>
            <a:r>
              <a:rPr lang="zh-TW" altLang="en-US" sz="1500" b="1" dirty="0" smtClean="0">
                <a:latin typeface="微軟正黑體" pitchFamily="34" charset="-120"/>
                <a:ea typeface="微軟正黑體" pitchFamily="34" charset="-120"/>
              </a:rPr>
              <a:t>為主</a:t>
            </a:r>
            <a:endParaRPr lang="zh-TW" altLang="en-US" sz="15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圓角矩形 11"/>
          <p:cNvSpPr/>
          <p:nvPr/>
        </p:nvSpPr>
        <p:spPr bwMode="auto">
          <a:xfrm>
            <a:off x="1547664" y="2284428"/>
            <a:ext cx="2736303" cy="796601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部定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圓角矩形 12"/>
          <p:cNvSpPr/>
          <p:nvPr/>
        </p:nvSpPr>
        <p:spPr bwMode="auto">
          <a:xfrm>
            <a:off x="5061464" y="3604265"/>
            <a:ext cx="906199" cy="699370"/>
          </a:xfrm>
          <a:prstGeom prst="roundRect">
            <a:avLst/>
          </a:prstGeom>
          <a:solidFill>
            <a:srgbClr val="FB58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校訂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必修</a:t>
            </a:r>
          </a:p>
        </p:txBody>
      </p:sp>
      <p:sp>
        <p:nvSpPr>
          <p:cNvPr id="14" name="圓角矩形 13"/>
          <p:cNvSpPr/>
          <p:nvPr/>
        </p:nvSpPr>
        <p:spPr bwMode="auto">
          <a:xfrm>
            <a:off x="2697035" y="3595179"/>
            <a:ext cx="1077897" cy="699370"/>
          </a:xfrm>
          <a:prstGeom prst="roundRect">
            <a:avLst/>
          </a:prstGeom>
          <a:solidFill>
            <a:srgbClr val="08A81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加深加廣選修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圓角矩形 14"/>
          <p:cNvSpPr/>
          <p:nvPr/>
        </p:nvSpPr>
        <p:spPr bwMode="auto">
          <a:xfrm>
            <a:off x="6131568" y="3573016"/>
            <a:ext cx="943000" cy="701077"/>
          </a:xfrm>
          <a:prstGeom prst="roundRect">
            <a:avLst/>
          </a:prstGeom>
          <a:solidFill>
            <a:srgbClr val="08A81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補強性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選修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圓角矩形 15"/>
          <p:cNvSpPr/>
          <p:nvPr/>
        </p:nvSpPr>
        <p:spPr bwMode="auto">
          <a:xfrm>
            <a:off x="4644008" y="2276872"/>
            <a:ext cx="4032448" cy="81365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校訂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圓角矩形 16"/>
          <p:cNvSpPr/>
          <p:nvPr/>
        </p:nvSpPr>
        <p:spPr bwMode="auto">
          <a:xfrm>
            <a:off x="1550010" y="3562423"/>
            <a:ext cx="1021779" cy="701076"/>
          </a:xfrm>
          <a:prstGeom prst="roundRect">
            <a:avLst/>
          </a:prstGeom>
          <a:solidFill>
            <a:srgbClr val="FB58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部定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必修</a:t>
            </a:r>
          </a:p>
        </p:txBody>
      </p:sp>
      <p:sp>
        <p:nvSpPr>
          <p:cNvPr id="18" name="圓角矩形 17"/>
          <p:cNvSpPr/>
          <p:nvPr/>
        </p:nvSpPr>
        <p:spPr bwMode="auto">
          <a:xfrm>
            <a:off x="1619672" y="1196752"/>
            <a:ext cx="7056784" cy="808541"/>
          </a:xfrm>
          <a:prstGeom prst="roundRect">
            <a:avLst/>
          </a:prstGeom>
          <a:solidFill>
            <a:srgbClr val="0000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普通型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高中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圓角矩形圖說文字 8"/>
          <p:cNvSpPr/>
          <p:nvPr/>
        </p:nvSpPr>
        <p:spPr bwMode="auto">
          <a:xfrm>
            <a:off x="1764998" y="4684384"/>
            <a:ext cx="1361583" cy="1876100"/>
          </a:xfrm>
          <a:prstGeom prst="wedgeRoundRectCallout">
            <a:avLst>
              <a:gd name="adj1" fmla="val 34922"/>
              <a:gd name="adj2" fmla="val -6650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延伸部定必修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訂有領域選修課綱</a:t>
            </a:r>
            <a:r>
              <a:rPr lang="zh-TW" altLang="zh-TW" sz="1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銜接</a:t>
            </a:r>
            <a:r>
              <a:rPr lang="zh-TW" altLang="zh-T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不同進路的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大學教育</a:t>
            </a:r>
            <a:endParaRPr lang="zh-TW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36" name="圓角矩形圖說文字 10"/>
          <p:cNvSpPr>
            <a:spLocks noChangeArrowheads="1"/>
          </p:cNvSpPr>
          <p:nvPr/>
        </p:nvSpPr>
        <p:spPr bwMode="auto">
          <a:xfrm>
            <a:off x="331751" y="4684384"/>
            <a:ext cx="1350147" cy="1872207"/>
          </a:xfrm>
          <a:prstGeom prst="wedgeRoundRectCallout">
            <a:avLst>
              <a:gd name="adj1" fmla="val 38743"/>
              <a:gd name="adj2" fmla="val -71411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培養核心素養，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鞏固基本學力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，落實全人教育</a:t>
            </a:r>
          </a:p>
        </p:txBody>
      </p:sp>
      <p:sp>
        <p:nvSpPr>
          <p:cNvPr id="1035" name="圓角矩形圖說文字 9"/>
          <p:cNvSpPr>
            <a:spLocks noChangeArrowheads="1"/>
          </p:cNvSpPr>
          <p:nvPr/>
        </p:nvSpPr>
        <p:spPr bwMode="auto">
          <a:xfrm>
            <a:off x="3198243" y="4684384"/>
            <a:ext cx="1638451" cy="1884858"/>
          </a:xfrm>
          <a:prstGeom prst="wedgeRoundRectCallout">
            <a:avLst>
              <a:gd name="adj1" fmla="val 21276"/>
              <a:gd name="adj2" fmla="val -68322"/>
              <a:gd name="adj3" fmla="val 16667"/>
            </a:avLst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TW" altLang="zh-TW" sz="1600" b="1" dirty="0">
                <a:latin typeface="微軟正黑體" pitchFamily="34" charset="-120"/>
                <a:ea typeface="微軟正黑體" pitchFamily="34" charset="-120"/>
              </a:rPr>
              <a:t>提供</a:t>
            </a:r>
            <a:r>
              <a:rPr lang="zh-TW" altLang="zh-TW" sz="1600" b="1" dirty="0" smtClean="0">
                <a:latin typeface="微軟正黑體" pitchFamily="34" charset="-120"/>
                <a:ea typeface="微軟正黑體" pitchFamily="34" charset="-120"/>
              </a:rPr>
              <a:t>更個別</a:t>
            </a:r>
            <a:r>
              <a:rPr lang="zh-TW" altLang="zh-TW" sz="1600" b="1" dirty="0">
                <a:latin typeface="微軟正黑體" pitchFamily="34" charset="-120"/>
                <a:ea typeface="微軟正黑體" pitchFamily="34" charset="-120"/>
              </a:rPr>
              <a:t>化與差異化之適性課程</a:t>
            </a:r>
            <a:r>
              <a:rPr lang="zh-TW" altLang="zh-TW" sz="16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通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識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應用、職業試探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、大學預修等</a:t>
            </a:r>
            <a:endParaRPr lang="zh-TW" altLang="en-US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圓角矩形 20"/>
          <p:cNvSpPr/>
          <p:nvPr/>
        </p:nvSpPr>
        <p:spPr bwMode="auto">
          <a:xfrm>
            <a:off x="3843633" y="3595178"/>
            <a:ext cx="995348" cy="697803"/>
          </a:xfrm>
          <a:prstGeom prst="roundRect">
            <a:avLst/>
          </a:prstGeom>
          <a:solidFill>
            <a:srgbClr val="08A81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多元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選修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3" name="直線接點 32"/>
          <p:cNvCxnSpPr/>
          <p:nvPr/>
        </p:nvCxnSpPr>
        <p:spPr>
          <a:xfrm>
            <a:off x="2708239" y="3146211"/>
            <a:ext cx="0" cy="2249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V="1">
            <a:off x="1886126" y="3344473"/>
            <a:ext cx="1417289" cy="208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H="1">
            <a:off x="3310920" y="3347840"/>
            <a:ext cx="1" cy="24689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1892883" y="3373528"/>
            <a:ext cx="1887" cy="2132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 flipV="1">
            <a:off x="5166767" y="3284984"/>
            <a:ext cx="3581697" cy="14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 flipH="1">
            <a:off x="5205217" y="3295469"/>
            <a:ext cx="7469" cy="2249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6234083" y="3136084"/>
            <a:ext cx="743" cy="1760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群組 42"/>
          <p:cNvGrpSpPr/>
          <p:nvPr/>
        </p:nvGrpSpPr>
        <p:grpSpPr>
          <a:xfrm>
            <a:off x="3347864" y="3284984"/>
            <a:ext cx="1812311" cy="354396"/>
            <a:chOff x="3347864" y="3284984"/>
            <a:chExt cx="1812311" cy="354396"/>
          </a:xfrm>
        </p:grpSpPr>
        <p:cxnSp>
          <p:nvCxnSpPr>
            <p:cNvPr id="47" name="直線接點 46"/>
            <p:cNvCxnSpPr/>
            <p:nvPr/>
          </p:nvCxnSpPr>
          <p:spPr>
            <a:xfrm>
              <a:off x="3347864" y="3356992"/>
              <a:ext cx="766483" cy="0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flipH="1">
              <a:off x="4211960" y="3356992"/>
              <a:ext cx="2613" cy="282388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>
              <a:off x="4499992" y="3356992"/>
              <a:ext cx="660183" cy="6385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/>
            <p:nvPr/>
          </p:nvCxnSpPr>
          <p:spPr>
            <a:xfrm>
              <a:off x="4499992" y="3284984"/>
              <a:ext cx="6667" cy="266109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圓角矩形 44"/>
          <p:cNvSpPr/>
          <p:nvPr/>
        </p:nvSpPr>
        <p:spPr bwMode="auto">
          <a:xfrm>
            <a:off x="7336767" y="3556345"/>
            <a:ext cx="747184" cy="701077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團體活動</a:t>
            </a:r>
            <a:endParaRPr lang="zh-TW" altLang="en-US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" name="圓角矩形 45"/>
          <p:cNvSpPr/>
          <p:nvPr/>
        </p:nvSpPr>
        <p:spPr bwMode="auto">
          <a:xfrm>
            <a:off x="8316207" y="3553060"/>
            <a:ext cx="747184" cy="701077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彈性學習</a:t>
            </a:r>
            <a:endParaRPr lang="zh-TW" altLang="en-US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1" name="直線接點 50"/>
          <p:cNvCxnSpPr/>
          <p:nvPr/>
        </p:nvCxnSpPr>
        <p:spPr>
          <a:xfrm>
            <a:off x="8748464" y="3284984"/>
            <a:ext cx="0" cy="2249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7740352" y="3284984"/>
            <a:ext cx="0" cy="2249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6804248" y="3284984"/>
            <a:ext cx="0" cy="2249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>
            <a:stCxn id="18" idx="2"/>
          </p:cNvCxnSpPr>
          <p:nvPr/>
        </p:nvCxnSpPr>
        <p:spPr>
          <a:xfrm flipH="1">
            <a:off x="2915816" y="2005293"/>
            <a:ext cx="2232248" cy="2715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18" idx="2"/>
            <a:endCxn id="16" idx="0"/>
          </p:cNvCxnSpPr>
          <p:nvPr/>
        </p:nvCxnSpPr>
        <p:spPr>
          <a:xfrm>
            <a:off x="5148064" y="2005293"/>
            <a:ext cx="1512168" cy="2715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圓角矩形圖說文字 9"/>
          <p:cNvSpPr>
            <a:spLocks noChangeArrowheads="1"/>
          </p:cNvSpPr>
          <p:nvPr/>
        </p:nvSpPr>
        <p:spPr bwMode="auto">
          <a:xfrm>
            <a:off x="8100392" y="4725144"/>
            <a:ext cx="792088" cy="1728192"/>
          </a:xfrm>
          <a:prstGeom prst="wedgeRoundRectCallout">
            <a:avLst>
              <a:gd name="adj1" fmla="val 7911"/>
              <a:gd name="adj2" fmla="val -76994"/>
              <a:gd name="adj3" fmla="val 16667"/>
            </a:avLst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包含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自主學習時間</a:t>
            </a:r>
            <a:endParaRPr lang="zh-TW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7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高級中等學校各類學校課程規劃</a:t>
            </a:r>
          </a:p>
        </p:txBody>
      </p:sp>
      <p:pic>
        <p:nvPicPr>
          <p:cNvPr id="5" name="內容版面配置區 4" descr="螢幕快照 2014-11-17 上午10.09.53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1190" r="-21190"/>
          <a:stretch>
            <a:fillRect/>
          </a:stretch>
        </p:blipFill>
        <p:spPr>
          <a:xfrm>
            <a:off x="-252536" y="1142946"/>
            <a:ext cx="9584760" cy="5271249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419872" y="1484784"/>
            <a:ext cx="1080120" cy="4824536"/>
          </a:xfrm>
          <a:prstGeom prst="roundRect">
            <a:avLst/>
          </a:prstGeom>
          <a:solidFill>
            <a:srgbClr val="FFCC99">
              <a:alpha val="27000"/>
            </a:srgbClr>
          </a:solidFill>
          <a:ln w="41275">
            <a:solidFill>
              <a:schemeClr val="accent1">
                <a:shade val="95000"/>
                <a:satMod val="105000"/>
                <a:alpha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1587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螢幕快照 2014-12-01 下午2.14.07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0425" r="-20425"/>
          <a:stretch>
            <a:fillRect/>
          </a:stretch>
        </p:blipFill>
        <p:spPr>
          <a:xfrm>
            <a:off x="865565" y="836712"/>
            <a:ext cx="8278435" cy="568863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zh-TW" altLang="en-US" sz="3200" dirty="0" smtClean="0">
                <a:latin typeface="微軟正黑體"/>
                <a:ea typeface="微軟正黑體"/>
                <a:cs typeface="微軟正黑體"/>
              </a:rPr>
              <a:t>普通型高級中等學校部定必修科目及學分數</a:t>
            </a:r>
            <a:endParaRPr kumimoji="1" lang="zh-TW" altLang="en-US" sz="32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  <p:sp>
        <p:nvSpPr>
          <p:cNvPr id="10" name="圓角矩形圖說文字 9"/>
          <p:cNvSpPr/>
          <p:nvPr/>
        </p:nvSpPr>
        <p:spPr>
          <a:xfrm>
            <a:off x="0" y="1988840"/>
            <a:ext cx="1691680" cy="792088"/>
          </a:xfrm>
          <a:prstGeom prst="wedgeRoundRectCallout">
            <a:avLst>
              <a:gd name="adj1" fmla="val 99148"/>
              <a:gd name="adj2" fmla="val 157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000000"/>
                </a:solidFill>
              </a:rPr>
              <a:t>數學高二分兩類不同課程</a:t>
            </a:r>
            <a:endParaRPr kumimoji="1" lang="zh-TW" altLang="en-US" dirty="0">
              <a:solidFill>
                <a:srgbClr val="000000"/>
              </a:solidFill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7884368" y="2276872"/>
            <a:ext cx="1259632" cy="1512168"/>
          </a:xfrm>
          <a:prstGeom prst="wedgeRoundRectCallout">
            <a:avLst>
              <a:gd name="adj1" fmla="val -179490"/>
              <a:gd name="adj2" fmla="val 432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0000"/>
                </a:solidFill>
              </a:rPr>
              <a:t>社會領域共</a:t>
            </a:r>
            <a:r>
              <a:rPr lang="en-US" altLang="zh-TW" dirty="0" smtClean="0">
                <a:solidFill>
                  <a:srgbClr val="000000"/>
                </a:solidFill>
              </a:rPr>
              <a:t>18</a:t>
            </a:r>
            <a:r>
              <a:rPr lang="zh-TW" altLang="en-US" dirty="0" smtClean="0">
                <a:solidFill>
                  <a:srgbClr val="000000"/>
                </a:solidFill>
              </a:rPr>
              <a:t>學分，建議每學期二科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0" y="2924944"/>
            <a:ext cx="1944216" cy="1584176"/>
          </a:xfrm>
          <a:prstGeom prst="wedgeRoundRectCallout">
            <a:avLst>
              <a:gd name="adj1" fmla="val 80578"/>
              <a:gd name="adj2" fmla="val -1239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0000"/>
                </a:solidFill>
              </a:rPr>
              <a:t>自然領域共</a:t>
            </a:r>
            <a:r>
              <a:rPr lang="en-US" altLang="zh-TW" dirty="0" smtClean="0">
                <a:solidFill>
                  <a:srgbClr val="000000"/>
                </a:solidFill>
              </a:rPr>
              <a:t>12</a:t>
            </a:r>
            <a:r>
              <a:rPr lang="zh-TW" altLang="en-US" dirty="0" smtClean="0">
                <a:solidFill>
                  <a:srgbClr val="000000"/>
                </a:solidFill>
              </a:rPr>
              <a:t>學分，第一、二學期，每科</a:t>
            </a:r>
            <a:r>
              <a:rPr lang="en-US" altLang="zh-TW" dirty="0" smtClean="0">
                <a:solidFill>
                  <a:srgbClr val="000000"/>
                </a:solidFill>
              </a:rPr>
              <a:t>2</a:t>
            </a:r>
            <a:r>
              <a:rPr lang="zh-TW" altLang="en-US" dirty="0" smtClean="0">
                <a:solidFill>
                  <a:srgbClr val="000000"/>
                </a:solidFill>
              </a:rPr>
              <a:t>學分，上下學期對開；高二共計</a:t>
            </a:r>
            <a:r>
              <a:rPr lang="en-US" altLang="zh-TW" dirty="0" smtClean="0">
                <a:solidFill>
                  <a:srgbClr val="000000"/>
                </a:solidFill>
              </a:rPr>
              <a:t>4</a:t>
            </a:r>
            <a:r>
              <a:rPr lang="zh-TW" altLang="en-US" dirty="0" smtClean="0">
                <a:solidFill>
                  <a:srgbClr val="000000"/>
                </a:solidFill>
              </a:rPr>
              <a:t>學分實作、實驗課程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6948264" y="4725144"/>
            <a:ext cx="2088232" cy="792088"/>
          </a:xfrm>
          <a:prstGeom prst="wedgeRoundRectCallout">
            <a:avLst>
              <a:gd name="adj1" fmla="val -87868"/>
              <a:gd name="adj2" fmla="val -3455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0000"/>
                </a:solidFill>
              </a:rPr>
              <a:t>生命教育、生涯規劃列為部定必修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107504" y="5877272"/>
            <a:ext cx="1800200" cy="648072"/>
          </a:xfrm>
          <a:prstGeom prst="wedgeRoundRectCallout">
            <a:avLst>
              <a:gd name="adj1" fmla="val 151514"/>
              <a:gd name="adj2" fmla="val 4297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0000"/>
                </a:solidFill>
              </a:rPr>
              <a:t>部定必修降為</a:t>
            </a:r>
            <a:r>
              <a:rPr lang="en-US" altLang="zh-TW" dirty="0" smtClean="0">
                <a:solidFill>
                  <a:srgbClr val="000000"/>
                </a:solidFill>
              </a:rPr>
              <a:t>118</a:t>
            </a:r>
            <a:r>
              <a:rPr lang="zh-TW" altLang="en-US" dirty="0" smtClean="0">
                <a:solidFill>
                  <a:srgbClr val="000000"/>
                </a:solidFill>
              </a:rPr>
              <a:t>學分</a:t>
            </a:r>
            <a:endParaRPr lang="zh-TW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32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861448" cy="778098"/>
          </a:xfrm>
        </p:spPr>
        <p:txBody>
          <a:bodyPr/>
          <a:lstStyle/>
          <a:p>
            <a:r>
              <a:rPr kumimoji="1" lang="zh-TW" altLang="en-US" sz="3600" b="1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部定必修</a:t>
            </a:r>
            <a:r>
              <a:rPr kumimoji="1" lang="zh-TW" altLang="en-US" sz="3600" dirty="0" smtClean="0">
                <a:latin typeface="微軟正黑體"/>
                <a:ea typeface="微軟正黑體"/>
                <a:cs typeface="微軟正黑體"/>
              </a:rPr>
              <a:t>之課程實施說明</a:t>
            </a:r>
            <a:endParaRPr kumimoji="1" lang="zh-TW" altLang="en-US" sz="3600" dirty="0">
              <a:latin typeface="微軟正黑體"/>
              <a:ea typeface="微軟正黑體"/>
              <a:cs typeface="微軟正黑體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00804451"/>
              </p:ext>
            </p:extLst>
          </p:nvPr>
        </p:nvGraphicFramePr>
        <p:xfrm>
          <a:off x="457200" y="908050"/>
          <a:ext cx="8229600" cy="547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83568" y="1412776"/>
            <a:ext cx="1008112" cy="936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b="1" dirty="0" smtClean="0">
                <a:solidFill>
                  <a:schemeClr val="tx1"/>
                </a:solidFill>
              </a:rPr>
              <a:t>課程</a:t>
            </a:r>
          </a:p>
          <a:p>
            <a:pPr algn="ctr"/>
            <a:r>
              <a:rPr kumimoji="1" lang="zh-TW" altLang="en-US" sz="2800" b="1" dirty="0" smtClean="0">
                <a:solidFill>
                  <a:schemeClr val="tx1"/>
                </a:solidFill>
              </a:rPr>
              <a:t>依據</a:t>
            </a:r>
            <a:endParaRPr kumimoji="1" lang="en-US" altLang="zh-TW" sz="2800" b="1" dirty="0" smtClean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3356992"/>
            <a:ext cx="1008112" cy="7920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b="1" dirty="0" smtClean="0">
                <a:solidFill>
                  <a:schemeClr val="tx1"/>
                </a:solidFill>
              </a:rPr>
              <a:t>課程組合</a:t>
            </a:r>
            <a:endParaRPr kumimoji="1"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568" y="4941168"/>
            <a:ext cx="1008112" cy="936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b="1" dirty="0" smtClean="0">
                <a:solidFill>
                  <a:schemeClr val="tx1"/>
                </a:solidFill>
              </a:rPr>
              <a:t>適性設計</a:t>
            </a:r>
            <a:endParaRPr kumimoji="1" lang="zh-TW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89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螢幕快照 2014-12-01 下午2.16.5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7936" b="-27936"/>
          <a:stretch>
            <a:fillRect/>
          </a:stretch>
        </p:blipFill>
        <p:spPr/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校訂必修</a:t>
            </a:r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課程</a:t>
            </a:r>
            <a:r>
              <a:rPr kumimoji="1" lang="en-US" altLang="zh-TW" dirty="0" smtClean="0">
                <a:latin typeface="微軟正黑體"/>
                <a:ea typeface="微軟正黑體"/>
                <a:cs typeface="微軟正黑體"/>
              </a:rPr>
              <a:t>4-8</a:t>
            </a:r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學分</a:t>
            </a:r>
            <a:r>
              <a:rPr kumimoji="1" lang="en-US" altLang="zh-TW" dirty="0" smtClean="0"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dirty="0" smtClean="0"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600" b="1" dirty="0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知識統整與學校特色</a:t>
            </a:r>
            <a:endParaRPr kumimoji="1" lang="zh-TW" altLang="en-US" sz="3600" b="1" dirty="0">
              <a:solidFill>
                <a:srgbClr val="0000CC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179512" y="5589240"/>
            <a:ext cx="1368152" cy="648072"/>
          </a:xfrm>
          <a:prstGeom prst="wedgeRoundRectCallout">
            <a:avLst>
              <a:gd name="adj1" fmla="val 163581"/>
              <a:gd name="adj2" fmla="val -9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chemeClr val="tx1"/>
                </a:solidFill>
              </a:rPr>
              <a:t>校訂必修</a:t>
            </a:r>
            <a:r>
              <a:rPr kumimoji="1" lang="en-US" altLang="zh-TW" dirty="0" smtClean="0">
                <a:solidFill>
                  <a:schemeClr val="tx1"/>
                </a:solidFill>
              </a:rPr>
              <a:t>4-8</a:t>
            </a:r>
            <a:r>
              <a:rPr kumimoji="1" lang="zh-TW" altLang="en-US" dirty="0" smtClean="0">
                <a:solidFill>
                  <a:schemeClr val="tx1"/>
                </a:solidFill>
              </a:rPr>
              <a:t>學分</a:t>
            </a:r>
            <a:endParaRPr kumimoji="1"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641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kumimoji="1" lang="zh-TW" altLang="en-US" b="1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校訂必修</a:t>
            </a:r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課程規劃說明</a:t>
            </a:r>
            <a:endParaRPr kumimoji="1" lang="zh-TW" altLang="en-US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7853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3600" baseline="30000" dirty="0" smtClean="0">
                <a:latin typeface="微軟正黑體" pitchFamily="34" charset="-120"/>
                <a:ea typeface="微軟正黑體" pitchFamily="34" charset="-120"/>
              </a:rPr>
              <a:t>A.</a:t>
            </a:r>
            <a:r>
              <a:rPr lang="zh-TW" altLang="en-US" sz="3600" b="1" baseline="300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校訂必修課程係依學校願景與特色發展</a:t>
            </a:r>
            <a:r>
              <a:rPr lang="zh-TW" altLang="en-US" sz="3600" baseline="30000" dirty="0" smtClean="0">
                <a:latin typeface="微軟正黑體" pitchFamily="34" charset="-120"/>
                <a:ea typeface="微軟正黑體" pitchFamily="34" charset="-120"/>
              </a:rPr>
              <a:t>之校本</a:t>
            </a:r>
            <a:r>
              <a:rPr lang="zh-TW" altLang="en-US" sz="3600" baseline="30000" dirty="0">
                <a:latin typeface="微軟正黑體" pitchFamily="34" charset="-120"/>
                <a:ea typeface="微軟正黑體" pitchFamily="34" charset="-120"/>
              </a:rPr>
              <a:t>特色</a:t>
            </a:r>
            <a:r>
              <a:rPr lang="zh-TW" altLang="en-US" sz="3600" baseline="30000" dirty="0" smtClean="0">
                <a:latin typeface="微軟正黑體" pitchFamily="34" charset="-120"/>
                <a:ea typeface="微軟正黑體" pitchFamily="34" charset="-120"/>
              </a:rPr>
              <a:t>課程</a:t>
            </a:r>
            <a:endParaRPr lang="en-US" altLang="zh-TW" sz="3600" baseline="30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600" baseline="30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3600" baseline="30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baseline="30000" dirty="0" smtClean="0"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en-US" altLang="zh-TW" sz="3600" baseline="30000" dirty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3600" baseline="30000" dirty="0">
                <a:latin typeface="微軟正黑體" pitchFamily="34" charset="-120"/>
                <a:ea typeface="微軟正黑體" pitchFamily="34" charset="-120"/>
              </a:rPr>
              <a:t>校訂必修課程係延伸各領域</a:t>
            </a:r>
            <a:r>
              <a:rPr lang="en-US" altLang="zh-TW" sz="3600" baseline="30000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600" baseline="30000" dirty="0">
                <a:latin typeface="微軟正黑體" pitchFamily="34" charset="-120"/>
                <a:ea typeface="微軟正黑體" pitchFamily="34" charset="-120"/>
              </a:rPr>
              <a:t>科目之學習</a:t>
            </a:r>
            <a:r>
              <a:rPr lang="en-US" altLang="zh-TW" sz="3600" baseline="30000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baseline="30000" dirty="0" smtClean="0">
                <a:solidFill>
                  <a:srgbClr val="632523"/>
                </a:solidFill>
                <a:latin typeface="微軟正黑體" pitchFamily="34" charset="-120"/>
                <a:ea typeface="微軟正黑體" pitchFamily="34" charset="-120"/>
              </a:rPr>
              <a:t>以專題、跨領域</a:t>
            </a:r>
            <a:r>
              <a:rPr lang="en-US" altLang="zh-TW" sz="3600" b="1" baseline="30000" dirty="0" smtClean="0">
                <a:solidFill>
                  <a:srgbClr val="632523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600" b="1" baseline="30000" dirty="0" smtClean="0">
                <a:solidFill>
                  <a:srgbClr val="632523"/>
                </a:solidFill>
                <a:latin typeface="微軟正黑體" pitchFamily="34" charset="-120"/>
                <a:ea typeface="微軟正黑體" pitchFamily="34" charset="-120"/>
              </a:rPr>
              <a:t>科目統、實作（實驗）、探索體驗</a:t>
            </a:r>
            <a:r>
              <a:rPr lang="zh-TW" altLang="en-US" sz="3600" baseline="30000" dirty="0" smtClean="0">
                <a:latin typeface="微軟正黑體" pitchFamily="34" charset="-120"/>
                <a:ea typeface="微軟正黑體" pitchFamily="34" charset="-120"/>
              </a:rPr>
              <a:t>或為特殊需</a:t>
            </a:r>
            <a:r>
              <a:rPr lang="zh-TW" altLang="en-US" sz="3600" baseline="30000" dirty="0">
                <a:latin typeface="微軟正黑體" pitchFamily="34" charset="-120"/>
                <a:ea typeface="微軟正黑體" pitchFamily="34" charset="-120"/>
              </a:rPr>
              <a:t>求者設計等課程類型為主</a:t>
            </a:r>
            <a:r>
              <a:rPr lang="en-US" altLang="zh-TW" sz="3600" baseline="30000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aseline="30000" dirty="0">
                <a:latin typeface="微軟正黑體" pitchFamily="34" charset="-120"/>
                <a:ea typeface="微軟正黑體" pitchFamily="34" charset="-120"/>
              </a:rPr>
              <a:t>用以強化學生知能整合與生活應用之 能力。例如</a:t>
            </a:r>
            <a:r>
              <a:rPr lang="en-US" altLang="zh-TW" sz="3600" baseline="300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600" baseline="30000" dirty="0">
                <a:latin typeface="微軟正黑體" pitchFamily="34" charset="-120"/>
                <a:ea typeface="微軟正黑體" pitchFamily="34" charset="-120"/>
              </a:rPr>
              <a:t>英語文寫作專題、第二外國語文、自然科學實驗、社區服務學習、</a:t>
            </a:r>
            <a:r>
              <a:rPr lang="zh-TW" altLang="en-US" sz="3600" baseline="30000" dirty="0" smtClean="0">
                <a:latin typeface="微軟正黑體" pitchFamily="34" charset="-120"/>
                <a:ea typeface="微軟正黑體" pitchFamily="34" charset="-120"/>
              </a:rPr>
              <a:t>戶外教育體驗</a:t>
            </a:r>
            <a:r>
              <a:rPr lang="zh-TW" altLang="en-US" sz="3600" baseline="30000" dirty="0">
                <a:latin typeface="微軟正黑體" pitchFamily="34" charset="-120"/>
                <a:ea typeface="微軟正黑體" pitchFamily="34" charset="-120"/>
              </a:rPr>
              <a:t>課程、公民實踐、學習策略、小論文研究、本土語文、議題</a:t>
            </a:r>
            <a:r>
              <a:rPr lang="zh-TW" altLang="en-US" sz="3600" baseline="30000" dirty="0" smtClean="0">
                <a:latin typeface="微軟正黑體" pitchFamily="34" charset="-120"/>
                <a:ea typeface="微軟正黑體" pitchFamily="34" charset="-120"/>
              </a:rPr>
              <a:t>探索或特殊</a:t>
            </a:r>
            <a:r>
              <a:rPr lang="zh-TW" altLang="en-US" sz="3600" baseline="30000" dirty="0">
                <a:latin typeface="微軟正黑體" pitchFamily="34" charset="-120"/>
                <a:ea typeface="微軟正黑體" pitchFamily="34" charset="-120"/>
              </a:rPr>
              <a:t>需</a:t>
            </a:r>
            <a:r>
              <a:rPr lang="zh-TW" altLang="en-US" sz="3600" baseline="30000" dirty="0" smtClean="0">
                <a:latin typeface="微軟正黑體" pitchFamily="34" charset="-120"/>
                <a:ea typeface="微軟正黑體" pitchFamily="34" charset="-120"/>
              </a:rPr>
              <a:t>求領域</a:t>
            </a:r>
            <a:r>
              <a:rPr lang="zh-TW" altLang="en-US" sz="3600" baseline="30000" dirty="0">
                <a:latin typeface="微軟正黑體" pitchFamily="34" charset="-120"/>
                <a:ea typeface="微軟正黑體" pitchFamily="34" charset="-120"/>
              </a:rPr>
              <a:t>課程等。</a:t>
            </a:r>
            <a:endParaRPr kumimoji="1" lang="zh-TW" altLang="en-US" sz="3600" dirty="0">
              <a:latin typeface="微軟正黑體" pitchFamily="34" charset="-120"/>
              <a:ea typeface="微軟正黑體" pitchFamily="34" charset="-120"/>
            </a:endParaRPr>
          </a:p>
          <a:p>
            <a:endParaRPr kumimoji="1"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47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877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校訂必修</a:t>
            </a:r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課程規劃說明</a:t>
            </a:r>
            <a:endParaRPr kumimoji="1" lang="zh-TW" altLang="en-US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校訂必修課程由</a:t>
            </a:r>
            <a:r>
              <a:rPr lang="zh-TW" altLang="en-US" sz="28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學校依其特色發展之需要自主設計課程為原則</a:t>
            </a:r>
            <a:r>
              <a:rPr lang="zh-TW" altLang="en-US" sz="28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部分課程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本土語文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、第二外國語文、實作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實驗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議題探究或特殊需求領域等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課程可由領域課程綱要研修小組、</a:t>
            </a:r>
            <a:r>
              <a:rPr lang="zh-TW" altLang="en-US" sz="28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普通高級中學學科</a:t>
            </a:r>
            <a:r>
              <a:rPr lang="zh-TW" altLang="en-US" sz="28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中心</a:t>
            </a:r>
            <a:r>
              <a:rPr lang="zh-TW" altLang="en-US" sz="28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教育專業團體或校際教師社群等研發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經各該主管機關或學校課程發展委員會通過後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由學校自主選用。 </a:t>
            </a:r>
          </a:p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D.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校訂必修以通識、知識應用或校本特色課程為原則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8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不得為部定必修課程之重複或加強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。學校得依其發展特色、師資結構及相關條件開設之。 </a:t>
            </a:r>
          </a:p>
          <a:p>
            <a:endParaRPr kumimoji="1"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48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7559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 descr="螢幕快照 2014-12-01 下午2.06.28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5074" r="-25074"/>
          <a:stretch>
            <a:fillRect/>
          </a:stretch>
        </p:blipFill>
        <p:spPr>
          <a:xfrm>
            <a:off x="457200" y="692696"/>
            <a:ext cx="8229600" cy="543346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975"/>
            <a:ext cx="8229600" cy="706090"/>
          </a:xfrm>
        </p:spPr>
        <p:txBody>
          <a:bodyPr/>
          <a:lstStyle/>
          <a:p>
            <a:r>
              <a:rPr kumimoji="1" lang="zh-TW" altLang="en-US" sz="3600" b="1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選修課程</a:t>
            </a:r>
            <a:r>
              <a:rPr kumimoji="1" lang="zh-TW" altLang="en-US" sz="3600" dirty="0" smtClean="0">
                <a:latin typeface="微軟正黑體"/>
                <a:ea typeface="微軟正黑體"/>
                <a:cs typeface="微軟正黑體"/>
              </a:rPr>
              <a:t>架構</a:t>
            </a:r>
            <a:endParaRPr kumimoji="1" lang="zh-TW" altLang="en-US" sz="36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107504" y="5445224"/>
            <a:ext cx="2088232" cy="720080"/>
          </a:xfrm>
          <a:prstGeom prst="wedgeRoundRectCallout">
            <a:avLst>
              <a:gd name="adj1" fmla="val 61347"/>
              <a:gd name="adj2" fmla="val -3497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000000"/>
                </a:solidFill>
              </a:rPr>
              <a:t>選修學分共計</a:t>
            </a:r>
            <a:r>
              <a:rPr kumimoji="1" lang="en-US" altLang="zh-TW" dirty="0" smtClean="0">
                <a:solidFill>
                  <a:srgbClr val="000000"/>
                </a:solidFill>
              </a:rPr>
              <a:t>54-58</a:t>
            </a:r>
            <a:r>
              <a:rPr kumimoji="1" lang="zh-TW" altLang="en-US" dirty="0" smtClean="0">
                <a:solidFill>
                  <a:srgbClr val="000000"/>
                </a:solidFill>
              </a:rPr>
              <a:t>學分</a:t>
            </a:r>
            <a:endParaRPr kumimoji="1" lang="zh-TW" altLang="en-US" dirty="0">
              <a:solidFill>
                <a:srgbClr val="000000"/>
              </a:solidFill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6732240" y="4653136"/>
            <a:ext cx="1944216" cy="792088"/>
          </a:xfrm>
          <a:prstGeom prst="wedgeRoundRectCallout">
            <a:avLst>
              <a:gd name="adj1" fmla="val -167346"/>
              <a:gd name="adj2" fmla="val 5948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000000"/>
                </a:solidFill>
              </a:rPr>
              <a:t>高一選修學分需開設共計</a:t>
            </a:r>
            <a:r>
              <a:rPr kumimoji="1" lang="en-US" altLang="zh-TW" dirty="0" smtClean="0">
                <a:solidFill>
                  <a:srgbClr val="000000"/>
                </a:solidFill>
              </a:rPr>
              <a:t>2-10</a:t>
            </a:r>
            <a:r>
              <a:rPr kumimoji="1" lang="zh-TW" altLang="en-US" dirty="0" smtClean="0">
                <a:solidFill>
                  <a:srgbClr val="000000"/>
                </a:solidFill>
              </a:rPr>
              <a:t>學分</a:t>
            </a:r>
            <a:endParaRPr kumimoji="1" lang="zh-TW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937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3412"/>
          </a:xfrm>
        </p:spPr>
        <p:txBody>
          <a:bodyPr/>
          <a:lstStyle/>
          <a:p>
            <a:r>
              <a:rPr lang="zh-TW" altLang="zh-TW" sz="3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壹、</a:t>
            </a:r>
            <a:r>
              <a:rPr lang="zh-TW" altLang="en-US" sz="36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臺灣高中教育面臨的問題與</a:t>
            </a:r>
            <a:r>
              <a:rPr lang="zh-TW" altLang="en-US" sz="36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挑戰</a:t>
            </a:r>
            <a:r>
              <a:rPr lang="en-US" altLang="zh-TW" sz="36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36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179512" y="1052512"/>
            <a:ext cx="8856984" cy="5472831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zh-TW" altLang="zh-TW" sz="26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一、從</a:t>
            </a:r>
            <a:r>
              <a:rPr lang="zh-TW" altLang="zh-TW" sz="2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菁英</a:t>
            </a:r>
            <a:r>
              <a:rPr lang="zh-TW" altLang="zh-TW" sz="26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教育到</a:t>
            </a:r>
            <a:r>
              <a:rPr lang="zh-TW" altLang="zh-TW" sz="2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普及</a:t>
            </a:r>
            <a:r>
              <a:rPr lang="zh-TW" altLang="zh-TW" sz="26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教育</a:t>
            </a:r>
            <a:r>
              <a:rPr lang="zh-TW" altLang="en-US" sz="26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的轉變</a:t>
            </a:r>
            <a:endParaRPr lang="en-US" altLang="zh-TW" sz="26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</a:rPr>
              <a:t>高中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與大學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</a:rPr>
              <a:t>教育的再概念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</a:rPr>
              <a:t>高中與大學</a:t>
            </a:r>
            <a:r>
              <a:rPr lang="zh-TW" altLang="zh-TW" sz="2600" b="1" dirty="0" smtClean="0">
                <a:solidFill>
                  <a:srgbClr val="9900FF"/>
                </a:solidFill>
                <a:latin typeface="微軟正黑體" pitchFamily="34" charset="-120"/>
                <a:ea typeface="微軟正黑體" pitchFamily="34" charset="-120"/>
              </a:rPr>
              <a:t>性質的轉變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600" b="1" dirty="0" smtClean="0">
                <a:solidFill>
                  <a:srgbClr val="9900FF"/>
                </a:solidFill>
                <a:latin typeface="微軟正黑體" pitchFamily="34" charset="-120"/>
                <a:ea typeface="微軟正黑體" pitchFamily="34" charset="-120"/>
              </a:rPr>
              <a:t>差異化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2600" b="1" dirty="0" smtClean="0">
                <a:solidFill>
                  <a:srgbClr val="9900FF"/>
                </a:solidFill>
                <a:latin typeface="微軟正黑體" pitchFamily="34" charset="-120"/>
                <a:ea typeface="微軟正黑體" pitchFamily="34" charset="-120"/>
              </a:rPr>
              <a:t>世俗化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</a:rPr>
              <a:t>的挑戰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zh-TW" altLang="zh-TW" sz="26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lang="zh-TW" altLang="zh-TW" sz="2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人的</a:t>
            </a:r>
            <a:r>
              <a:rPr lang="zh-TW" altLang="zh-TW" sz="26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教育與</a:t>
            </a:r>
            <a:r>
              <a:rPr lang="zh-TW" altLang="zh-TW" sz="2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人才</a:t>
            </a:r>
            <a:r>
              <a:rPr lang="zh-TW" altLang="zh-TW" sz="26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培養</a:t>
            </a:r>
            <a:r>
              <a:rPr lang="zh-TW" altLang="en-US" sz="26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雙重使命</a:t>
            </a:r>
            <a:endParaRPr lang="en-US" altLang="zh-TW" sz="26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</a:rPr>
              <a:t>全球化下國民</a:t>
            </a:r>
            <a:r>
              <a:rPr lang="zh-TW" altLang="zh-TW" sz="2600" b="1" dirty="0" smtClean="0">
                <a:solidFill>
                  <a:srgbClr val="9900FF"/>
                </a:solidFill>
                <a:latin typeface="微軟正黑體" pitchFamily="34" charset="-120"/>
                <a:ea typeface="微軟正黑體" pitchFamily="34" charset="-120"/>
              </a:rPr>
              <a:t>素養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</a:rPr>
              <a:t>的確保與</a:t>
            </a:r>
            <a:r>
              <a:rPr lang="zh-TW" altLang="zh-TW" sz="2600" b="1" dirty="0" smtClean="0">
                <a:solidFill>
                  <a:srgbClr val="9900FF"/>
                </a:solidFill>
                <a:latin typeface="微軟正黑體" pitchFamily="34" charset="-120"/>
                <a:ea typeface="微軟正黑體" pitchFamily="34" charset="-120"/>
              </a:rPr>
              <a:t>人才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</a:rPr>
              <a:t>的競爭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600" b="1" dirty="0" smtClean="0">
                <a:solidFill>
                  <a:srgbClr val="9900FF"/>
                </a:solidFill>
                <a:latin typeface="微軟正黑體" pitchFamily="34" charset="-120"/>
                <a:ea typeface="微軟正黑體" pitchFamily="34" charset="-120"/>
              </a:rPr>
              <a:t>人才培育觀的轉變</a:t>
            </a:r>
            <a:r>
              <a:rPr lang="en-US" altLang="zh-TW" sz="26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</a:rPr>
              <a:t>跨界能力、通識素養、全人教育、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</a:rPr>
              <a:t>公民責任…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zh-TW" altLang="zh-TW" sz="26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三、</a:t>
            </a:r>
            <a:r>
              <a:rPr lang="zh-TW" altLang="zh-TW" sz="2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適性揚才</a:t>
            </a:r>
            <a:r>
              <a:rPr lang="zh-TW" altLang="zh-TW" sz="26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zh-TW" sz="2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優質銜接</a:t>
            </a:r>
            <a:r>
              <a:rPr lang="zh-TW" altLang="zh-TW" sz="26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的確保</a:t>
            </a:r>
            <a:endParaRPr lang="en-US" altLang="zh-TW" sz="26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</a:rPr>
              <a:t>十二年國民基本教育下高中課程設計與大學考招的連動</a:t>
            </a:r>
          </a:p>
          <a:p>
            <a:pPr marL="0" indent="0">
              <a:buFont typeface="Arial" pitchFamily="34" charset="0"/>
              <a:buNone/>
            </a:pP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</a:rPr>
              <a:t> 少子女化下大學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考招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</a:rPr>
              <a:t>的困境、高中教學正常化、適性揚才與厚植國家競爭力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 typeface="Arial" pitchFamily="34" charset="0"/>
              <a:buNone/>
            </a:pPr>
            <a:endParaRPr lang="zh-TW" altLang="en-US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198A8-679C-444A-AAF5-10297BC69DED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5967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選修課程</a:t>
            </a:r>
            <a:r>
              <a:rPr lang="en-US" altLang="zh-TW" sz="4200" b="1" dirty="0" smtClean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200" b="1" dirty="0" smtClean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6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差異與適性</a:t>
            </a:r>
            <a:r>
              <a:rPr lang="en-US" altLang="zh-TW" sz="36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3600" b="1" dirty="0" smtClean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選修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課程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包括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en-US" altLang="zh-TW" sz="4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4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加深</a:t>
            </a:r>
            <a:r>
              <a:rPr lang="zh-TW" altLang="en-US" sz="4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加</a:t>
            </a:r>
            <a:r>
              <a:rPr lang="zh-TW" altLang="en-US" sz="4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廣</a:t>
            </a:r>
            <a:endParaRPr lang="en-US" altLang="zh-TW" sz="40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en-US" altLang="zh-TW" sz="4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4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補強性</a:t>
            </a:r>
            <a:endParaRPr lang="en-US" altLang="zh-TW" sz="40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en-US" altLang="zh-TW" sz="4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sz="4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多元</a:t>
            </a:r>
            <a:r>
              <a:rPr lang="zh-TW" altLang="en-US" sz="4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選修</a:t>
            </a:r>
            <a:r>
              <a:rPr lang="zh-TW" altLang="en-US" sz="4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課程</a:t>
            </a:r>
            <a:endParaRPr lang="en-US" altLang="zh-TW" sz="40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由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學生自主選修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65613-8C85-4F53-A242-2FBD2A67BEB5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00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/>
          <a:lstStyle/>
          <a:p>
            <a:r>
              <a:rPr kumimoji="1" lang="zh-TW" altLang="en-US" sz="36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加深加廣選修</a:t>
            </a:r>
            <a:endParaRPr kumimoji="1" lang="zh-TW" altLang="en-US" sz="3600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供學生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加深加廣學習課程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以滿足銜接不同進路大學院校教育之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需要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本類選修之課程名稱、學分數與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課程綱要由教育部研訂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各領域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科目選修課綱 可規劃之學分數原則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如下表所示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由學生依其生涯進路及興趣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自主挑選領域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科 目之課程選修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惟國語文、英語文及第二外國語文等特別規定者除外。 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459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kumimoji="1" lang="zh-TW" altLang="en-US" sz="3600" b="1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加深加廣選修</a:t>
            </a:r>
            <a:endParaRPr kumimoji="1" lang="zh-TW" altLang="en-US" sz="3600" b="1" dirty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5" name="內容版面配置區 4" descr="螢幕快照 2014-11-17 上午11.04.49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5598" b="-15598"/>
          <a:stretch>
            <a:fillRect/>
          </a:stretch>
        </p:blipFill>
        <p:spPr>
          <a:xfrm>
            <a:off x="33524" y="548680"/>
            <a:ext cx="8921218" cy="557748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52</a:t>
            </a:fld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5652120" y="2924944"/>
            <a:ext cx="3203848" cy="864096"/>
          </a:xfrm>
          <a:prstGeom prst="wedgeRoundRectCallout">
            <a:avLst>
              <a:gd name="adj1" fmla="val -78695"/>
              <a:gd name="adj2" fmla="val 3929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000" b="1" dirty="0" smtClean="0">
                <a:solidFill>
                  <a:schemeClr val="tx1"/>
                </a:solidFill>
              </a:rPr>
              <a:t>社會領域選修共計</a:t>
            </a:r>
            <a:r>
              <a:rPr kumimoji="1" lang="en-US" altLang="zh-TW" sz="2000" b="1" dirty="0" smtClean="0">
                <a:solidFill>
                  <a:schemeClr val="tx1"/>
                </a:solidFill>
              </a:rPr>
              <a:t>24</a:t>
            </a:r>
            <a:r>
              <a:rPr kumimoji="1" lang="zh-TW" altLang="en-US" sz="2000" b="1" dirty="0" smtClean="0">
                <a:solidFill>
                  <a:schemeClr val="tx1"/>
                </a:solidFill>
              </a:rPr>
              <a:t>學分</a:t>
            </a:r>
            <a:endParaRPr kumimoji="1" lang="en-US" altLang="zh-TW" sz="20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自然領域選修共計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32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學分</a:t>
            </a:r>
            <a:endParaRPr kumimoji="1"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51520" y="2204864"/>
            <a:ext cx="8496944" cy="864096"/>
          </a:xfrm>
          <a:prstGeom prst="roundRect">
            <a:avLst/>
          </a:prstGeom>
          <a:solidFill>
            <a:schemeClr val="accent3">
              <a:lumMod val="40000"/>
              <a:lumOff val="60000"/>
              <a:alpha val="27000"/>
            </a:schemeClr>
          </a:solidFill>
          <a:ln w="53975">
            <a:solidFill>
              <a:schemeClr val="tx1">
                <a:alpha val="16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5652120" y="5517232"/>
            <a:ext cx="3203848" cy="864096"/>
          </a:xfrm>
          <a:prstGeom prst="wedgeRoundRectCallout">
            <a:avLst>
              <a:gd name="adj1" fmla="val -18198"/>
              <a:gd name="adj2" fmla="val -18698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000" b="1" dirty="0" smtClean="0">
                <a:solidFill>
                  <a:schemeClr val="tx1"/>
                </a:solidFill>
              </a:rPr>
              <a:t>學生自主選修</a:t>
            </a:r>
            <a:endParaRPr kumimoji="1" lang="zh-TW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177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634082"/>
          </a:xfrm>
        </p:spPr>
        <p:txBody>
          <a:bodyPr/>
          <a:lstStyle/>
          <a:p>
            <a:r>
              <a:rPr kumimoji="1" lang="zh-TW" altLang="en-US" sz="3600" b="1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補強性選修、多元選修</a:t>
            </a:r>
            <a:endParaRPr kumimoji="1" lang="zh-TW" altLang="en-US" sz="3600" b="1" dirty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/>
          <a:lstStyle/>
          <a:p>
            <a:r>
              <a:rPr lang="zh-TW" altLang="en-US" b="1" u="sng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補</a:t>
            </a:r>
            <a:r>
              <a:rPr lang="zh-TW" altLang="en-US" b="1" u="sng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強性選修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因應學生學習差異與個別學習需要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如轉銜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),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補強學生在部定必修課 程學習之不足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確保學生的基本學力。 </a:t>
            </a:r>
          </a:p>
          <a:p>
            <a:r>
              <a:rPr lang="zh-TW" altLang="en-US" b="1" u="sng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多元</a:t>
            </a:r>
            <a:r>
              <a:rPr lang="zh-TW" altLang="en-US" b="1" u="sng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選修</a:t>
            </a:r>
            <a:r>
              <a:rPr lang="en-US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本類課程由各校依照學生興趣、性向、能力與需求開設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u="sng" dirty="0">
                <a:solidFill>
                  <a:srgbClr val="632523"/>
                </a:solidFill>
                <a:latin typeface="微軟正黑體" pitchFamily="34" charset="-120"/>
                <a:ea typeface="微軟正黑體" pitchFamily="34" charset="-120"/>
              </a:rPr>
              <a:t>各校至</a:t>
            </a:r>
            <a:r>
              <a:rPr lang="zh-TW" altLang="en-US" b="1" u="sng" dirty="0" smtClean="0">
                <a:solidFill>
                  <a:srgbClr val="632523"/>
                </a:solidFill>
                <a:latin typeface="微軟正黑體" pitchFamily="34" charset="-120"/>
                <a:ea typeface="微軟正黑體" pitchFamily="34" charset="-120"/>
              </a:rPr>
              <a:t>少供 </a:t>
            </a:r>
            <a:r>
              <a:rPr lang="en-US" altLang="zh-TW" b="1" u="sng" dirty="0">
                <a:solidFill>
                  <a:srgbClr val="632523"/>
                </a:solidFill>
                <a:latin typeface="微軟正黑體" pitchFamily="34" charset="-120"/>
                <a:ea typeface="微軟正黑體" pitchFamily="34" charset="-120"/>
              </a:rPr>
              <a:t>6 </a:t>
            </a:r>
            <a:r>
              <a:rPr lang="zh-TW" altLang="en-US" b="1" u="sng" dirty="0">
                <a:solidFill>
                  <a:srgbClr val="632523"/>
                </a:solidFill>
                <a:latin typeface="微軟正黑體" pitchFamily="34" charset="-120"/>
                <a:ea typeface="微軟正黑體" pitchFamily="34" charset="-120"/>
              </a:rPr>
              <a:t>學分課程供學生選修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。本類課程可包括本土語文、第二外國語文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含新住民語文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 全民國防教育、通識性課程、跨領域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科目專題、實作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實驗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及探索體驗、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大學預修課程或職涯試探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等各類課程。 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606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861448" cy="778098"/>
          </a:xfrm>
        </p:spPr>
        <p:txBody>
          <a:bodyPr/>
          <a:lstStyle/>
          <a:p>
            <a:r>
              <a:rPr kumimoji="1" lang="zh-TW" altLang="en-US" sz="3600" b="1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選修課程實施說明</a:t>
            </a:r>
            <a:endParaRPr kumimoji="1" lang="zh-TW" altLang="en-US" sz="3600" b="1" dirty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79283124"/>
              </p:ext>
            </p:extLst>
          </p:nvPr>
        </p:nvGraphicFramePr>
        <p:xfrm>
          <a:off x="457200" y="908050"/>
          <a:ext cx="8229600" cy="547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83568" y="1412776"/>
            <a:ext cx="1008112" cy="936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b="1" dirty="0" smtClean="0">
                <a:solidFill>
                  <a:schemeClr val="tx1"/>
                </a:solidFill>
              </a:rPr>
              <a:t>課程</a:t>
            </a:r>
            <a:endParaRPr kumimoji="1" lang="en-US" altLang="zh-TW" sz="28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zh-TW" altLang="en-US" sz="2800" b="1" dirty="0" smtClean="0">
                <a:solidFill>
                  <a:schemeClr val="tx1"/>
                </a:solidFill>
              </a:rPr>
              <a:t>審查</a:t>
            </a:r>
            <a:endParaRPr kumimoji="1"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3356992"/>
            <a:ext cx="1008112" cy="7920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開課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倍數</a:t>
            </a:r>
            <a:endParaRPr kumimoji="1"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568" y="4941168"/>
            <a:ext cx="1008112" cy="936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開課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人數</a:t>
            </a:r>
            <a:endParaRPr kumimoji="1" lang="zh-TW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3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696744" cy="778098"/>
          </a:xfrm>
        </p:spPr>
        <p:txBody>
          <a:bodyPr/>
          <a:lstStyle/>
          <a:p>
            <a:r>
              <a:rPr kumimoji="1" lang="zh-TW" altLang="en-US" sz="3600" b="1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選課輔導</a:t>
            </a:r>
            <a:endParaRPr kumimoji="1" lang="zh-TW" altLang="en-US" sz="3600" b="1" dirty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8937252"/>
              </p:ext>
            </p:extLst>
          </p:nvPr>
        </p:nvGraphicFramePr>
        <p:xfrm>
          <a:off x="0" y="548680"/>
          <a:ext cx="8820472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95536" y="1340768"/>
            <a:ext cx="1008112" cy="936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b="1" dirty="0" smtClean="0">
                <a:solidFill>
                  <a:schemeClr val="tx1"/>
                </a:solidFill>
              </a:rPr>
              <a:t>選課</a:t>
            </a:r>
            <a:endParaRPr kumimoji="1" lang="en-US" altLang="zh-TW" sz="28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zh-TW" altLang="en-US" sz="2800" b="1" dirty="0" smtClean="0">
                <a:solidFill>
                  <a:schemeClr val="tx1"/>
                </a:solidFill>
              </a:rPr>
              <a:t>手冊</a:t>
            </a:r>
            <a:endParaRPr kumimoji="1"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7584" y="3284984"/>
            <a:ext cx="1008112" cy="7920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b="1" dirty="0" smtClean="0">
                <a:solidFill>
                  <a:schemeClr val="tx1"/>
                </a:solidFill>
              </a:rPr>
              <a:t>課程輔導諮詢</a:t>
            </a:r>
            <a:endParaRPr kumimoji="1"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5157192"/>
            <a:ext cx="1008112" cy="1008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免修學分規定</a:t>
            </a:r>
            <a:endParaRPr kumimoji="1" lang="zh-TW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4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99412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專題、實作及職涯試探</a:t>
            </a:r>
            <a:endParaRPr lang="zh-TW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200"/>
              </a:lnSpc>
              <a:spcBef>
                <a:spcPts val="1800"/>
              </a:spcBef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學生需修習</a:t>
            </a: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zh-TW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跨領域</a:t>
            </a:r>
            <a:r>
              <a:rPr lang="en-US" altLang="zh-TW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科目專題</a:t>
            </a: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」、「</a:t>
            </a:r>
            <a:r>
              <a:rPr lang="zh-TW" altLang="zh-TW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實作</a:t>
            </a:r>
            <a:r>
              <a:rPr lang="en-US" altLang="zh-TW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實驗</a:t>
            </a:r>
            <a:r>
              <a:rPr lang="en-US" altLang="zh-TW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」或「</a:t>
            </a:r>
            <a:r>
              <a:rPr lang="zh-TW" altLang="zh-TW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探索體驗</a:t>
            </a: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等課程類型之相關課程</a:t>
            </a:r>
            <a:r>
              <a:rPr lang="zh-TW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至少合計</a:t>
            </a:r>
            <a:r>
              <a:rPr lang="en-US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。若學生於校訂必修修習同類課程則可合併計算。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200"/>
              </a:lnSpc>
              <a:spcBef>
                <a:spcPts val="1800"/>
              </a:spcBef>
            </a:pPr>
            <a:r>
              <a:rPr lang="zh-TW" altLang="zh-TW" sz="4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職</a:t>
            </a:r>
            <a:r>
              <a:rPr lang="zh-TW" altLang="en-US" sz="4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涯</a:t>
            </a:r>
            <a:r>
              <a:rPr lang="zh-TW" altLang="zh-TW" sz="4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試探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提供學生試探機會，可於選修課程開設，或融入各領域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科目之各類型課程設計中。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65613-8C85-4F53-A242-2FBD2A67BEB5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183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專題及跨領域課程之課程實施</a:t>
            </a:r>
            <a:endParaRPr kumimoji="1" lang="zh-TW" altLang="en-US" dirty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A.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各校開設跨領域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科目專題類課程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其</a:t>
            </a:r>
            <a:r>
              <a:rPr lang="zh-TW" altLang="en-US" b="1" u="sng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專題小組人數及每位教師配置小組組數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所需經費 及相關規定由各該主管機關訂定之。 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教師進行跨領域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科目統整課程之</a:t>
            </a:r>
            <a:r>
              <a:rPr lang="zh-TW" altLang="en-US" b="1" u="sng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協同教學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經校內課程發展委員會審查通過後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其</a:t>
            </a:r>
            <a:r>
              <a:rPr lang="zh-TW" altLang="en-US" b="1" u="sng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協同教學節數可採計為教師教學節數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其所需經費及相關規定由各該主管機關訂定 之。 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57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103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彈性學習時間 </a:t>
            </a:r>
            <a:r>
              <a:rPr lang="en-US" altLang="zh-TW" sz="2800" b="1" dirty="0" smtClean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每週</a:t>
            </a:r>
            <a:r>
              <a:rPr lang="en-US" altLang="zh-TW" sz="2800" b="1" dirty="0" smtClean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800" b="1" dirty="0" smtClean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節→自發與創造</a:t>
            </a:r>
            <a:r>
              <a:rPr lang="en-US" altLang="zh-TW" sz="2800" b="1" dirty="0" smtClean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800" b="1" dirty="0">
              <a:solidFill>
                <a:srgbClr val="A5002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071546"/>
            <a:ext cx="8715436" cy="5214974"/>
          </a:xfrm>
        </p:spPr>
        <p:txBody>
          <a:bodyPr>
            <a:noAutofit/>
          </a:bodyPr>
          <a:lstStyle/>
          <a:p>
            <a:pPr marL="271463" indent="-271463">
              <a:buNone/>
            </a:pP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彈性學習時間包括</a:t>
            </a:r>
            <a:r>
              <a:rPr lang="zh-TW" altLang="zh-TW" sz="3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學生自主學習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3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選手培訓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3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充實（增廣）</a:t>
            </a:r>
            <a:r>
              <a:rPr lang="en-US" altLang="zh-TW" sz="3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sz="3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補強性課程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3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學校特色活動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彈性學習時間得安排教師授課或指導</a:t>
            </a:r>
            <a:r>
              <a:rPr lang="en-US" altLang="zh-TW" sz="3000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並列入教師教學節數或支給鐘點費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sz="3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全學期性授課列入教學節數</a:t>
            </a:r>
            <a:r>
              <a:rPr lang="en-US" altLang="zh-TW" sz="3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短期性授課或指導支給鐘點費。 </a:t>
            </a:r>
          </a:p>
          <a:p>
            <a:pPr marL="271463" indent="-271463">
              <a:spcBef>
                <a:spcPts val="1800"/>
              </a:spcBef>
              <a:buNone/>
            </a:pP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充實</a:t>
            </a:r>
            <a:r>
              <a:rPr lang="en-US" altLang="zh-TW" sz="3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增廣</a:t>
            </a:r>
            <a:r>
              <a:rPr lang="en-US" altLang="zh-TW" sz="3000" dirty="0">
                <a:latin typeface="微軟正黑體" pitchFamily="34" charset="-120"/>
                <a:ea typeface="微軟正黑體" pitchFamily="34" charset="-120"/>
              </a:rPr>
              <a:t>)/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補強性教學採全學期授課者</a:t>
            </a:r>
            <a:r>
              <a:rPr lang="en-US" altLang="zh-TW" sz="3000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高 一、高二每週至多 </a:t>
            </a:r>
            <a:r>
              <a:rPr lang="en-US" altLang="zh-TW" sz="3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 </a:t>
            </a:r>
            <a:r>
              <a:rPr lang="zh-TW" altLang="en-US" sz="3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節。</a:t>
            </a:r>
            <a:endParaRPr lang="en-US" altLang="zh-TW" sz="30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-271463">
              <a:spcBef>
                <a:spcPts val="1800"/>
              </a:spcBef>
              <a:buNone/>
            </a:pP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為發揮學生「自發」規劃學習內容的精神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3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各校對「學生自主學習」精神的保障與作法，應納入年度課程計畫備查、校務評鑑及輔導訪視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之重點項目。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65613-8C85-4F53-A242-2FBD2A67BEB5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335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學校特色活動規劃</a:t>
            </a:r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說明</a:t>
            </a:r>
            <a:endParaRPr kumimoji="1" lang="zh-TW" altLang="en-US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依據學生興趣與身心發展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階段、學校背景與現況、家長期望、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社區資源辦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理的例行性或獨創性活動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例如教學參觀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、媒體識讀、學習成果發表、節日慶祝、 健康體適能、國內外交流、聯誼活動、校際活動、始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畢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業活動、親職活動及其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他創意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活動。 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354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096375" cy="62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923928" y="6234113"/>
            <a:ext cx="3384376" cy="54721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資料來源：教育部教育統計簡訊</a:t>
            </a:r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1284" y="53210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中華民國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8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kumimoji="1" lang="zh-TW" altLang="en-US" dirty="0" smtClean="0">
                <a:latin typeface="微軟正黑體" pitchFamily="34" charset="-120"/>
                <a:ea typeface="微軟正黑體" pitchFamily="34" charset="-120"/>
                <a:cs typeface="微軟正黑體"/>
              </a:rPr>
              <a:t>學生應修習條件</a:t>
            </a:r>
            <a:endParaRPr kumimoji="1" lang="zh-TW" altLang="en-US" dirty="0"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3285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部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定必修、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校訂必修及選修課程可修習學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上限 </a:t>
            </a:r>
            <a:r>
              <a:rPr lang="en-US" altLang="zh-TW" b="1" u="sng" dirty="0">
                <a:solidFill>
                  <a:srgbClr val="632523"/>
                </a:solidFill>
                <a:latin typeface="微軟正黑體" pitchFamily="34" charset="-120"/>
                <a:ea typeface="微軟正黑體" pitchFamily="34" charset="-120"/>
              </a:rPr>
              <a:t>180 </a:t>
            </a:r>
            <a:r>
              <a:rPr lang="zh-TW" altLang="en-US" b="1" u="sng" dirty="0" smtClean="0">
                <a:solidFill>
                  <a:srgbClr val="632523"/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，每學期</a:t>
            </a:r>
            <a:r>
              <a:rPr lang="en-US" altLang="zh-TW" b="1" u="sng" dirty="0" smtClean="0">
                <a:solidFill>
                  <a:srgbClr val="632523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b="1" u="sng" dirty="0" smtClean="0">
                <a:solidFill>
                  <a:srgbClr val="632523"/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國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語文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含中華文化基本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教材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部定必修及選修至少須 </a:t>
            </a:r>
            <a:r>
              <a:rPr lang="en-US" altLang="zh-TW" b="1" u="sng" dirty="0">
                <a:solidFill>
                  <a:srgbClr val="632523"/>
                </a:solidFill>
                <a:latin typeface="微軟正黑體" pitchFamily="34" charset="-120"/>
                <a:ea typeface="微軟正黑體" pitchFamily="34" charset="-120"/>
              </a:rPr>
              <a:t>24 </a:t>
            </a:r>
            <a:r>
              <a:rPr lang="zh-TW" altLang="en-US" b="1" u="sng" dirty="0">
                <a:solidFill>
                  <a:srgbClr val="632523"/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。 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英語文必修及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選修或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加第二外國語文選修至少須 </a:t>
            </a:r>
            <a:r>
              <a:rPr lang="en-US" altLang="zh-TW" b="1" u="sng" dirty="0">
                <a:solidFill>
                  <a:srgbClr val="632523"/>
                </a:solidFill>
                <a:latin typeface="微軟正黑體" pitchFamily="34" charset="-120"/>
                <a:ea typeface="微軟正黑體" pitchFamily="34" charset="-120"/>
              </a:rPr>
              <a:t>24 </a:t>
            </a:r>
            <a:r>
              <a:rPr lang="zh-TW" altLang="en-US" b="1" u="sng" dirty="0">
                <a:solidFill>
                  <a:srgbClr val="632523"/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。 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學生需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修習「跨領域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科目專 題」、「實作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實驗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」或「探索 體驗」等課程類型之相關課程 至少合計</a:t>
            </a:r>
            <a:r>
              <a:rPr lang="zh-TW" altLang="en-US" b="1" u="sng" dirty="0">
                <a:solidFill>
                  <a:srgbClr val="632523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u="sng" dirty="0">
                <a:solidFill>
                  <a:srgbClr val="632523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u="sng" dirty="0">
                <a:solidFill>
                  <a:srgbClr val="632523"/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。若學生於校 訂必修修習同類課程則可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合併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計算。 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60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32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學生畢業條件</a:t>
            </a:r>
            <a:endParaRPr kumimoji="1" lang="zh-TW" altLang="en-US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應修習總學分： </a:t>
            </a:r>
            <a:r>
              <a:rPr lang="en-US" altLang="zh-TW" b="1" u="sng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180 </a:t>
            </a:r>
            <a:r>
              <a:rPr lang="zh-TW" altLang="en-US" b="1" u="sng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endParaRPr lang="en-US" altLang="zh-TW" b="1" u="sng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畢業之最低學分數： </a:t>
            </a:r>
            <a:r>
              <a:rPr lang="en-US" altLang="zh-TW" b="1" u="sng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150 </a:t>
            </a:r>
            <a:r>
              <a:rPr lang="zh-TW" altLang="en-US" b="1" u="sng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成績及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格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必修及選修學分：部定必修及校訂必修至少需 </a:t>
            </a:r>
            <a:r>
              <a:rPr lang="en-US" altLang="zh-TW" b="1" u="sng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102 </a:t>
            </a:r>
            <a:r>
              <a:rPr lang="zh-TW" altLang="en-US" b="1" u="sng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且成績及格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;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同時選修學分至少需修習 </a:t>
            </a:r>
            <a:r>
              <a:rPr lang="en-US" altLang="zh-TW" b="1" u="sng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40 </a:t>
            </a:r>
            <a:r>
              <a:rPr lang="zh-TW" altLang="en-US" b="1" u="sng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且成績及格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不綁高級中等學校共同核心</a:t>
            </a:r>
            <a:r>
              <a:rPr lang="en-US" altLang="zh-TW" b="1" u="sng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32</a:t>
            </a:r>
            <a:r>
              <a:rPr lang="zh-TW" altLang="en-US" b="1" u="sng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endParaRPr kumimoji="1"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0822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>
          <a:xfrm>
            <a:off x="5857884" y="5500702"/>
            <a:ext cx="1071570" cy="11430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07B3D-551E-414B-BEA9-6CE95595BA99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  <p:graphicFrame>
        <p:nvGraphicFramePr>
          <p:cNvPr id="5" name="圖表 4"/>
          <p:cNvGraphicFramePr/>
          <p:nvPr>
            <p:extLst>
              <p:ext uri="{D42A27DB-BD31-4B8C-83A1-F6EECF244321}">
                <p14:modId xmlns="" xmlns:p14="http://schemas.microsoft.com/office/powerpoint/2010/main" val="4041022369"/>
              </p:ext>
            </p:extLst>
          </p:nvPr>
        </p:nvGraphicFramePr>
        <p:xfrm>
          <a:off x="69477" y="214290"/>
          <a:ext cx="9074523" cy="6531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8851" name="文字方塊 1"/>
          <p:cNvSpPr txBox="1">
            <a:spLocks noChangeArrowheads="1"/>
          </p:cNvSpPr>
          <p:nvPr/>
        </p:nvSpPr>
        <p:spPr bwMode="auto">
          <a:xfrm>
            <a:off x="5929322" y="1928802"/>
            <a:ext cx="2643206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2000" dirty="0">
                <a:solidFill>
                  <a:srgbClr val="FF0000"/>
                </a:solidFill>
                <a:latin typeface="Calibri" pitchFamily="34" charset="0"/>
              </a:rPr>
              <a:t>必修</a:t>
            </a:r>
            <a:r>
              <a:rPr lang="en-US" altLang="zh-TW" sz="2000" dirty="0">
                <a:solidFill>
                  <a:srgbClr val="FF0000"/>
                </a:solidFill>
                <a:latin typeface="Calibri" pitchFamily="34" charset="0"/>
              </a:rPr>
              <a:t>: 138</a:t>
            </a:r>
            <a:r>
              <a:rPr lang="zh-TW" altLang="en-US" sz="2000" dirty="0">
                <a:solidFill>
                  <a:srgbClr val="FF0000"/>
                </a:solidFill>
                <a:latin typeface="Calibri" pitchFamily="34" charset="0"/>
              </a:rPr>
              <a:t> 降至</a:t>
            </a:r>
            <a:r>
              <a:rPr lang="en-US" altLang="zh-TW" sz="2000" dirty="0" smtClean="0">
                <a:solidFill>
                  <a:srgbClr val="FF0000"/>
                </a:solidFill>
                <a:latin typeface="Calibri" pitchFamily="34" charset="0"/>
              </a:rPr>
              <a:t>118</a:t>
            </a:r>
            <a:endParaRPr lang="en-US" altLang="zh-TW" sz="2000" dirty="0">
              <a:solidFill>
                <a:srgbClr val="FF0000"/>
              </a:solidFill>
              <a:latin typeface="Calibri" pitchFamily="34" charset="0"/>
            </a:endParaRPr>
          </a:p>
          <a:p>
            <a:pPr marL="271463"/>
            <a:r>
              <a:rPr lang="zh-TW" altLang="en-US" sz="2000" dirty="0" smtClean="0">
                <a:solidFill>
                  <a:srgbClr val="FF0000"/>
                </a:solidFill>
                <a:latin typeface="Calibri" pitchFamily="34" charset="0"/>
              </a:rPr>
              <a:t>      </a:t>
            </a:r>
            <a:r>
              <a:rPr lang="en-US" altLang="zh-TW" sz="2000" dirty="0" smtClean="0">
                <a:solidFill>
                  <a:srgbClr val="FF0000"/>
                </a:solidFill>
                <a:latin typeface="Calibri" pitchFamily="34" charset="0"/>
              </a:rPr>
              <a:t>70%</a:t>
            </a:r>
            <a:r>
              <a:rPr lang="zh-TW" altLang="en-US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zh-TW" altLang="en-US" sz="2000" dirty="0">
                <a:solidFill>
                  <a:srgbClr val="FF0000"/>
                </a:solidFill>
                <a:latin typeface="Calibri" pitchFamily="34" charset="0"/>
              </a:rPr>
              <a:t>降至</a:t>
            </a:r>
            <a:r>
              <a:rPr lang="en-US" altLang="zh-TW" sz="2000" dirty="0" smtClean="0">
                <a:solidFill>
                  <a:srgbClr val="FF0000"/>
                </a:solidFill>
                <a:latin typeface="Calibri" pitchFamily="34" charset="0"/>
              </a:rPr>
              <a:t>66%</a:t>
            </a:r>
            <a:endParaRPr lang="zh-TW" alt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8852" name="文字方塊 6"/>
          <p:cNvSpPr txBox="1">
            <a:spLocks noChangeArrowheads="1"/>
          </p:cNvSpPr>
          <p:nvPr/>
        </p:nvSpPr>
        <p:spPr bwMode="auto">
          <a:xfrm>
            <a:off x="1928794" y="2500306"/>
            <a:ext cx="2757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新增校必</a:t>
            </a:r>
            <a:r>
              <a:rPr lang="en-US" altLang="zh-TW" sz="2000" dirty="0">
                <a:solidFill>
                  <a:srgbClr val="FF0000"/>
                </a:solidFill>
              </a:rPr>
              <a:t>:</a:t>
            </a:r>
            <a:r>
              <a:rPr lang="zh-TW" altLang="en-US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4-8</a:t>
            </a:r>
            <a:r>
              <a:rPr lang="zh-TW" altLang="en-US" sz="2000" dirty="0">
                <a:solidFill>
                  <a:srgbClr val="FF0000"/>
                </a:solidFill>
              </a:rPr>
              <a:t>學分</a:t>
            </a:r>
          </a:p>
        </p:txBody>
      </p:sp>
      <p:sp>
        <p:nvSpPr>
          <p:cNvPr id="78853" name="文字方塊 7"/>
          <p:cNvSpPr txBox="1">
            <a:spLocks noChangeArrowheads="1"/>
          </p:cNvSpPr>
          <p:nvPr/>
        </p:nvSpPr>
        <p:spPr bwMode="auto">
          <a:xfrm>
            <a:off x="3571868" y="2928934"/>
            <a:ext cx="194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選修</a:t>
            </a:r>
            <a:r>
              <a:rPr lang="en-US" altLang="zh-TW" sz="2000" dirty="0" smtClean="0">
                <a:solidFill>
                  <a:srgbClr val="FF0000"/>
                </a:solidFill>
              </a:rPr>
              <a:t>54-58</a:t>
            </a:r>
            <a:r>
              <a:rPr lang="zh-TW" altLang="en-US" sz="2000" dirty="0" smtClean="0">
                <a:solidFill>
                  <a:srgbClr val="FF0000"/>
                </a:solidFill>
              </a:rPr>
              <a:t>學分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78854" name="文字方塊 2"/>
          <p:cNvSpPr txBox="1">
            <a:spLocks noChangeArrowheads="1"/>
          </p:cNvSpPr>
          <p:nvPr/>
        </p:nvSpPr>
        <p:spPr bwMode="auto">
          <a:xfrm>
            <a:off x="2285984" y="3500438"/>
            <a:ext cx="285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Calibri" pitchFamily="34" charset="0"/>
              </a:rPr>
              <a:t>每週增</a:t>
            </a:r>
            <a:r>
              <a:rPr lang="en-US" altLang="zh-TW" sz="20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zh-TW" altLang="en-US" sz="2000" dirty="0">
                <a:solidFill>
                  <a:srgbClr val="FF0000"/>
                </a:solidFill>
                <a:latin typeface="Calibri" pitchFamily="34" charset="0"/>
              </a:rPr>
              <a:t>節彈性學習</a:t>
            </a:r>
          </a:p>
        </p:txBody>
      </p:sp>
      <p:sp>
        <p:nvSpPr>
          <p:cNvPr id="78855" name="文字方塊 1"/>
          <p:cNvSpPr txBox="1">
            <a:spLocks noChangeArrowheads="1"/>
          </p:cNvSpPr>
          <p:nvPr/>
        </p:nvSpPr>
        <p:spPr bwMode="auto">
          <a:xfrm>
            <a:off x="7451725" y="4357694"/>
            <a:ext cx="16922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2000" dirty="0">
                <a:solidFill>
                  <a:srgbClr val="FF0000"/>
                </a:solidFill>
                <a:latin typeface="Calibri" pitchFamily="34" charset="0"/>
              </a:rPr>
              <a:t>198</a:t>
            </a:r>
            <a:r>
              <a:rPr lang="zh-TW" altLang="en-US" sz="2000" dirty="0">
                <a:solidFill>
                  <a:srgbClr val="FF0000"/>
                </a:solidFill>
                <a:latin typeface="Calibri" pitchFamily="34" charset="0"/>
              </a:rPr>
              <a:t>降至</a:t>
            </a:r>
            <a:r>
              <a:rPr lang="en-US" altLang="zh-TW" sz="2000" dirty="0">
                <a:solidFill>
                  <a:srgbClr val="FF0000"/>
                </a:solidFill>
                <a:latin typeface="Calibri" pitchFamily="34" charset="0"/>
              </a:rPr>
              <a:t>180</a:t>
            </a:r>
          </a:p>
        </p:txBody>
      </p:sp>
      <p:sp>
        <p:nvSpPr>
          <p:cNvPr id="78856" name="文字方塊 1"/>
          <p:cNvSpPr txBox="1">
            <a:spLocks noChangeArrowheads="1"/>
          </p:cNvSpPr>
          <p:nvPr/>
        </p:nvSpPr>
        <p:spPr bwMode="auto">
          <a:xfrm>
            <a:off x="7786710" y="4929198"/>
            <a:ext cx="119856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維持</a:t>
            </a:r>
            <a:r>
              <a:rPr lang="en-US" altLang="zh-TW" dirty="0">
                <a:solidFill>
                  <a:srgbClr val="FF0000"/>
                </a:solidFill>
                <a:latin typeface="Calibri" pitchFamily="34" charset="0"/>
              </a:rPr>
              <a:t>210</a:t>
            </a:r>
          </a:p>
        </p:txBody>
      </p:sp>
    </p:spTree>
    <p:extLst>
      <p:ext uri="{BB962C8B-B14F-4D97-AF65-F5344CB8AC3E}">
        <p14:creationId xmlns="" xmlns:p14="http://schemas.microsoft.com/office/powerpoint/2010/main" val="27428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0"/>
            <a:ext cx="8856663" cy="548680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BiauKai"/>
              </a:rPr>
              <a:t>99v.s107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BiauKai"/>
              </a:rPr>
              <a:t>課綱 必修與加深加廣選修比較</a:t>
            </a:r>
            <a:endParaRPr kumimoji="1" lang="zh-TW" altLang="en-US" sz="32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BiauKai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02238439"/>
              </p:ext>
            </p:extLst>
          </p:nvPr>
        </p:nvGraphicFramePr>
        <p:xfrm>
          <a:off x="327567" y="620688"/>
          <a:ext cx="8564915" cy="5727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711"/>
                <a:gridCol w="1547983"/>
                <a:gridCol w="2434409"/>
                <a:gridCol w="3373812"/>
              </a:tblGrid>
              <a:tr h="408207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領域</a:t>
                      </a:r>
                      <a:r>
                        <a:rPr lang="en-US" alt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科目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99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課綱必修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十二年國教</a:t>
                      </a:r>
                      <a:r>
                        <a:rPr lang="en-US" altLang="zh-TW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(107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課綱</a:t>
                      </a:r>
                      <a:r>
                        <a:rPr lang="en-US" altLang="zh-TW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8000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rgbClr val="CC3300"/>
                    </a:solidFill>
                  </a:tcPr>
                </a:tc>
              </a:tr>
              <a:tr h="45588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部定必修學分數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bg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加深加廣選修</a:t>
                      </a:r>
                      <a:r>
                        <a:rPr lang="en-US" altLang="zh-TW" sz="2000" b="1" dirty="0" smtClean="0">
                          <a:solidFill>
                            <a:schemeClr val="bg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000" b="1" dirty="0" smtClean="0">
                          <a:solidFill>
                            <a:schemeClr val="bg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升學進路</a:t>
                      </a:r>
                      <a:r>
                        <a:rPr lang="en-US" altLang="zh-TW" sz="2000" b="1" dirty="0" smtClean="0">
                          <a:solidFill>
                            <a:schemeClr val="bg2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000" b="1" dirty="0">
                        <a:solidFill>
                          <a:schemeClr val="bg2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CC3300"/>
                    </a:solidFill>
                  </a:tcPr>
                </a:tc>
              </a:tr>
              <a:tr h="4666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國語文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24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8(</a:t>
                      </a:r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必選</a:t>
                      </a:r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4)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786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英語文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24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18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6(</a:t>
                      </a:r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英文</a:t>
                      </a:r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6(</a:t>
                      </a:r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二外</a:t>
                      </a:r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algn="ctr"/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以上任一或合計必選</a:t>
                      </a:r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6)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245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數學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16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16(8+8)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342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自然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16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32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401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社會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24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18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24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143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藝術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104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綜合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科技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健體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14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14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7668344" y="2938798"/>
            <a:ext cx="1180969" cy="331236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課綱規劃學分數，學生自主選修。非每生必須修習學分</a:t>
            </a:r>
            <a:endParaRPr lang="zh-TW" altLang="en-US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6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課程結構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6455949"/>
              </p:ext>
            </p:extLst>
          </p:nvPr>
        </p:nvGraphicFramePr>
        <p:xfrm>
          <a:off x="82550" y="1454150"/>
          <a:ext cx="8978900" cy="5099050"/>
        </p:xfrm>
        <a:graphic>
          <a:graphicData uri="http://schemas.openxmlformats.org/presentationml/2006/ole">
            <p:oleObj spid="_x0000_s125956" name="文件" r:id="rId3" imgW="9083678" imgH="5165546" progId="Word.Document.12">
              <p:embed/>
            </p:oleObj>
          </a:graphicData>
        </a:graphic>
      </p:graphicFrame>
      <p:sp>
        <p:nvSpPr>
          <p:cNvPr id="14" name="矩形 13"/>
          <p:cNvSpPr/>
          <p:nvPr/>
        </p:nvSpPr>
        <p:spPr>
          <a:xfrm>
            <a:off x="6156176" y="2636912"/>
            <a:ext cx="2592288" cy="50405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國英必選及其他科必修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96136" y="5013176"/>
            <a:ext cx="1872208" cy="50405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</a:rPr>
              <a:t>含補強性選修</a:t>
            </a:r>
            <a:r>
              <a:rPr lang="en-US" altLang="zh-TW" b="1" dirty="0" smtClean="0">
                <a:solidFill>
                  <a:schemeClr val="tx1"/>
                </a:solidFill>
              </a:rPr>
              <a:t>)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39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肆、如何做好</a:t>
            </a:r>
            <a:r>
              <a:rPr lang="en-US" altLang="zh-TW" sz="40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40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課綱的實施準備與</a:t>
            </a:r>
            <a:r>
              <a:rPr lang="zh-TW" altLang="en-US" sz="40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轉化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452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user\桌面\20130514151711138708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076" y="3068959"/>
            <a:ext cx="6670291" cy="3764961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0" y="404664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一、一</a:t>
            </a: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棒接一</a:t>
            </a: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棒</a:t>
            </a:r>
            <a:endParaRPr lang="en-US" altLang="zh-TW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十二年國教普高課綱研修，不是翻天覆地，也不是斷裂式改革，而是延續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普通高中自</a:t>
            </a:r>
            <a:r>
              <a:rPr lang="en-US" altLang="zh-TW" sz="2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95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暫綱、</a:t>
            </a:r>
            <a:r>
              <a:rPr lang="en-US" altLang="zh-TW" sz="2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99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課綱以來的理念與精神，</a:t>
            </a:r>
            <a:r>
              <a:rPr lang="zh-TW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一棒接一棒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，朝向全人教育、通識素養、適性揚才、拔尖扶弱、卓越銜接、成就每一位學生，以達培養優質公民的道路前進。</a:t>
            </a:r>
            <a:endParaRPr lang="zh-TW" altLang="en-US" sz="24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9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kumimoji="1"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二、高中端對十二年國教高中課綱設計的看法</a:t>
            </a:r>
            <a:r>
              <a:rPr kumimoji="1"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1"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高中多元選修問卷調查</a:t>
            </a:r>
            <a:endParaRPr kumimoji="1"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algn="ctr"/>
            <a:r>
              <a:rPr kumimoji="1" lang="zh-TW" altLang="en-US" dirty="0" smtClean="0"/>
              <a:t>調查時間：</a:t>
            </a:r>
            <a:r>
              <a:rPr kumimoji="1" lang="en-US" altLang="zh-TW" dirty="0" smtClean="0"/>
              <a:t>103</a:t>
            </a:r>
            <a:r>
              <a:rPr kumimoji="1" lang="zh-TW" altLang="en-US" dirty="0" smtClean="0"/>
              <a:t>年</a:t>
            </a:r>
            <a:r>
              <a:rPr kumimoji="1" lang="en-US" altLang="zh-TW" dirty="0" smtClean="0"/>
              <a:t>8</a:t>
            </a:r>
            <a:r>
              <a:rPr kumimoji="1" lang="zh-TW" altLang="en-US" dirty="0" smtClean="0"/>
              <a:t>月</a:t>
            </a:r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650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311133815"/>
              </p:ext>
            </p:extLst>
          </p:nvPr>
        </p:nvGraphicFramePr>
        <p:xfrm>
          <a:off x="461577" y="-171400"/>
          <a:ext cx="6084168" cy="6783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897814" y="5107880"/>
            <a:ext cx="5328084" cy="11294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28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線上填答</a:t>
            </a:r>
            <a:endParaRPr lang="en-US" altLang="zh-TW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28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共計回收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1500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份</a:t>
            </a:r>
            <a:r>
              <a:rPr lang="zh-TW" altLang="en-US" sz="28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有效問卷</a:t>
            </a:r>
            <a:endParaRPr lang="zh-TW" altLang="en-US" sz="28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3131840" y="4962494"/>
            <a:ext cx="4639766" cy="44518"/>
          </a:xfrm>
          <a:prstGeom prst="straightConnector1">
            <a:avLst/>
          </a:prstGeom>
          <a:ln w="88900">
            <a:solidFill>
              <a:srgbClr val="0000CC"/>
            </a:solidFill>
            <a:headEnd type="none" w="med" len="med"/>
            <a:tailEnd type="triangle" w="med" len="med"/>
          </a:ln>
          <a:scene3d>
            <a:camera prst="perspectiveRelaxedModerately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7771606" y="4586279"/>
            <a:ext cx="119288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4000" b="1" dirty="0" smtClean="0"/>
              <a:t>8/15</a:t>
            </a:r>
            <a:endParaRPr lang="zh-TW" altLang="en-US" sz="400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907704" y="4586279"/>
            <a:ext cx="12241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4000" b="1" dirty="0" smtClean="0"/>
              <a:t>8/11</a:t>
            </a:r>
            <a:endParaRPr lang="zh-TW" altLang="en-US" sz="4000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503661" y="4464536"/>
            <a:ext cx="4279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國教院編製問卷；國教署協助</a:t>
            </a:r>
            <a:endParaRPr lang="zh-TW" altLang="en-US" sz="2400" b="1" dirty="0"/>
          </a:p>
        </p:txBody>
      </p:sp>
      <p:sp>
        <p:nvSpPr>
          <p:cNvPr id="21" name="矩形 20"/>
          <p:cNvSpPr/>
          <p:nvPr/>
        </p:nvSpPr>
        <p:spPr>
          <a:xfrm>
            <a:off x="4644009" y="3746010"/>
            <a:ext cx="158417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lvl="0">
              <a:lnSpc>
                <a:spcPct val="110000"/>
              </a:lnSpc>
              <a:spcBef>
                <a:spcPts val="0"/>
              </a:spcBef>
            </a:pPr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方法</a:t>
            </a:r>
            <a:endParaRPr lang="en-US" altLang="zh-TW" sz="3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3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調查問題</a:t>
            </a:r>
            <a:endParaRPr lang="zh-TW" altLang="en-US" sz="4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solidFill>
                  <a:srgbClr val="663366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高中第一線教育人員：</a:t>
            </a:r>
            <a:endParaRPr lang="en-US" altLang="zh-TW" sz="3200" dirty="0" smtClean="0">
              <a:solidFill>
                <a:srgbClr val="663366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3200" dirty="0" smtClean="0">
                <a:solidFill>
                  <a:srgbClr val="663366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對十二年國教相關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理念</a:t>
            </a:r>
            <a:r>
              <a:rPr lang="zh-TW" altLang="en-US" sz="3200" dirty="0" smtClean="0">
                <a:solidFill>
                  <a:srgbClr val="663366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的看法？</a:t>
            </a:r>
            <a:endParaRPr lang="en-US" altLang="zh-TW" sz="3200" dirty="0" smtClean="0">
              <a:solidFill>
                <a:srgbClr val="663366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3200" dirty="0" smtClean="0">
                <a:solidFill>
                  <a:srgbClr val="663366"/>
                </a:solidFill>
                <a:latin typeface="微軟正黑體" pitchFamily="34" charset="-120"/>
                <a:ea typeface="微軟正黑體" pitchFamily="34" charset="-120"/>
              </a:rPr>
              <a:t>對草案高中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課程架構設計</a:t>
            </a:r>
            <a:r>
              <a:rPr lang="zh-TW" altLang="en-US" sz="3200" dirty="0" smtClean="0">
                <a:solidFill>
                  <a:srgbClr val="663366"/>
                </a:solidFill>
                <a:latin typeface="微軟正黑體" pitchFamily="34" charset="-120"/>
                <a:ea typeface="微軟正黑體" pitchFamily="34" charset="-120"/>
              </a:rPr>
              <a:t>的看法</a:t>
            </a:r>
            <a:r>
              <a:rPr lang="zh-TW" altLang="en-US" sz="3200" dirty="0" smtClean="0">
                <a:solidFill>
                  <a:srgbClr val="663366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？</a:t>
            </a:r>
            <a:endParaRPr lang="en-US" altLang="zh-TW" sz="3200" dirty="0" smtClean="0">
              <a:solidFill>
                <a:srgbClr val="663366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3200" dirty="0" smtClean="0">
                <a:solidFill>
                  <a:srgbClr val="663366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落實多元選修，需要什麼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配套</a:t>
            </a:r>
            <a:r>
              <a:rPr lang="zh-TW" altLang="en-US" sz="3200" dirty="0" smtClean="0">
                <a:solidFill>
                  <a:srgbClr val="663366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？</a:t>
            </a:r>
            <a:endParaRPr lang="en-US" altLang="zh-TW" sz="3200" dirty="0" smtClean="0">
              <a:solidFill>
                <a:srgbClr val="663366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61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19268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/>
                <a:ea typeface="標楷體"/>
              </a:rPr>
              <a:t>█  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日本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(2010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)-107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萬應屆高中生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dirty="0" smtClean="0"/>
              <a:t>54.4%(</a:t>
            </a:r>
            <a:r>
              <a:rPr lang="zh-TW" altLang="en-US" dirty="0" smtClean="0"/>
              <a:t>大學、短大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/>
              <a:t>15.8</a:t>
            </a:r>
            <a:r>
              <a:rPr lang="en-US" altLang="zh-TW" dirty="0" smtClean="0"/>
              <a:t>%(</a:t>
            </a:r>
            <a:r>
              <a:rPr lang="zh-TW" altLang="en-US" dirty="0" smtClean="0"/>
              <a:t>專門學校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/>
              <a:t>15.8</a:t>
            </a:r>
            <a:r>
              <a:rPr lang="en-US" altLang="zh-TW" dirty="0" smtClean="0"/>
              <a:t>%(</a:t>
            </a:r>
            <a:r>
              <a:rPr lang="zh-TW" altLang="en-US" dirty="0" smtClean="0"/>
              <a:t>直接就業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/>
                <a:ea typeface="標楷體"/>
              </a:rPr>
              <a:t>█ 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南韓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1654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所普通高中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(2010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55.9%(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四年制大學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22.2%(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專科學校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(2012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52.3%(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四年制大學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23.7%(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專科學校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0" indent="0">
              <a:buNone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grpSp>
        <p:nvGrpSpPr>
          <p:cNvPr id="2" name="群組 9"/>
          <p:cNvGrpSpPr/>
          <p:nvPr/>
        </p:nvGrpSpPr>
        <p:grpSpPr>
          <a:xfrm>
            <a:off x="3995936" y="1232756"/>
            <a:ext cx="2736304" cy="857369"/>
            <a:chOff x="3995936" y="1232756"/>
            <a:chExt cx="2736304" cy="857369"/>
          </a:xfrm>
        </p:grpSpPr>
        <p:cxnSp>
          <p:nvCxnSpPr>
            <p:cNvPr id="6" name="直線接點 5"/>
            <p:cNvCxnSpPr/>
            <p:nvPr/>
          </p:nvCxnSpPr>
          <p:spPr>
            <a:xfrm>
              <a:off x="3995936" y="1232756"/>
              <a:ext cx="1152128" cy="50405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V="1">
              <a:off x="3995936" y="1736812"/>
              <a:ext cx="1152128" cy="28803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5292080" y="1484784"/>
              <a:ext cx="1440160" cy="60534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b="1" dirty="0" smtClean="0">
                  <a:solidFill>
                    <a:schemeClr val="tx1"/>
                  </a:solidFill>
                </a:rPr>
                <a:t>70.2%</a:t>
              </a:r>
              <a:endParaRPr lang="zh-TW" altLang="en-US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群組 10"/>
          <p:cNvGrpSpPr/>
          <p:nvPr/>
        </p:nvGrpSpPr>
        <p:grpSpPr>
          <a:xfrm>
            <a:off x="4148336" y="4005064"/>
            <a:ext cx="2736304" cy="857369"/>
            <a:chOff x="3995936" y="1232756"/>
            <a:chExt cx="2736304" cy="857369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3995936" y="1232756"/>
              <a:ext cx="1152128" cy="50405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V="1">
              <a:off x="3995936" y="1736812"/>
              <a:ext cx="1152128" cy="28803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5292080" y="1484784"/>
              <a:ext cx="1440160" cy="60534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b="1" dirty="0" smtClean="0">
                  <a:solidFill>
                    <a:schemeClr val="tx1"/>
                  </a:solidFill>
                </a:rPr>
                <a:t>78.1%</a:t>
              </a:r>
              <a:endParaRPr lang="zh-TW" altLang="en-US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群組 14"/>
          <p:cNvGrpSpPr/>
          <p:nvPr/>
        </p:nvGrpSpPr>
        <p:grpSpPr>
          <a:xfrm>
            <a:off x="4148336" y="5661248"/>
            <a:ext cx="2736304" cy="857369"/>
            <a:chOff x="3995936" y="1232756"/>
            <a:chExt cx="2736304" cy="857369"/>
          </a:xfrm>
        </p:grpSpPr>
        <p:cxnSp>
          <p:nvCxnSpPr>
            <p:cNvPr id="16" name="直線接點 15"/>
            <p:cNvCxnSpPr/>
            <p:nvPr/>
          </p:nvCxnSpPr>
          <p:spPr>
            <a:xfrm>
              <a:off x="3995936" y="1232756"/>
              <a:ext cx="1152128" cy="50405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V="1">
              <a:off x="3995936" y="1736812"/>
              <a:ext cx="1152128" cy="28803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5292080" y="1484784"/>
              <a:ext cx="1440160" cy="60534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b="1" dirty="0" smtClean="0">
                  <a:solidFill>
                    <a:schemeClr val="tx1"/>
                  </a:solidFill>
                </a:rPr>
                <a:t>76%</a:t>
              </a:r>
              <a:endParaRPr lang="zh-TW" altLang="en-US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7524328" y="5085184"/>
            <a:ext cx="1512168" cy="113076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資料來源：國家教育研究院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國外教育訊息</a:t>
            </a:r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189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783" y="126097"/>
            <a:ext cx="8675123" cy="1116106"/>
          </a:xfrm>
        </p:spPr>
        <p:txBody>
          <a:bodyPr>
            <a:normAutofit fontScale="90000"/>
          </a:bodyPr>
          <a:lstStyle/>
          <a:p>
            <a:r>
              <a:rPr kumimoji="1"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92-97%</a:t>
            </a:r>
            <a:r>
              <a:rPr kumimoji="1"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贊成十二年國教應面對這些挑戰！</a:t>
            </a:r>
            <a:endParaRPr kumimoji="1"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51738819"/>
              </p:ext>
            </p:extLst>
          </p:nvPr>
        </p:nvGraphicFramePr>
        <p:xfrm>
          <a:off x="498473" y="1242203"/>
          <a:ext cx="8375433" cy="544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1811"/>
                <a:gridCol w="3244861"/>
                <a:gridCol w="2338761"/>
              </a:tblGrid>
              <a:tr h="461044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rgbClr val="000000"/>
                          </a:solidFill>
                        </a:rPr>
                        <a:t>需因應挑戰</a:t>
                      </a:r>
                      <a:endParaRPr lang="zh-TW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rgbClr val="000000"/>
                          </a:solidFill>
                        </a:rPr>
                        <a:t>同意百分比及平均值</a:t>
                      </a:r>
                      <a:r>
                        <a:rPr lang="en-US" altLang="zh-TW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zh-TW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24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24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24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24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24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92%</a:t>
                      </a:r>
                      <a:r>
                        <a:rPr kumimoji="1" lang="zh-TW" alt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以上</a:t>
                      </a:r>
                      <a:endParaRPr kumimoji="1" lang="en-US" altLang="zh-TW" sz="28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贊同十二年國教總綱需因應這些挑戰</a:t>
                      </a:r>
                      <a:endParaRPr kumimoji="1" lang="en-US" altLang="zh-TW" sz="28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zh-TW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829881">
                <a:tc>
                  <a:txBody>
                    <a:bodyPr/>
                    <a:lstStyle/>
                    <a:p>
                      <a:r>
                        <a:rPr kumimoji="1" lang="zh-TW" altLang="en-US" sz="2400" dirty="0" smtClean="0"/>
                        <a:t>發展高中特色課程</a:t>
                      </a:r>
                      <a:endParaRPr lang="zh-TW" altLang="en-US" sz="2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dirty="0" smtClean="0"/>
                        <a:t>92.4%</a:t>
                      </a:r>
                      <a:r>
                        <a:rPr kumimoji="1" lang="zh-TW" altLang="en-US" sz="2400" dirty="0" smtClean="0"/>
                        <a:t>（</a:t>
                      </a:r>
                      <a:r>
                        <a:rPr kumimoji="1" lang="en-US" altLang="zh-TW" sz="2400" dirty="0" smtClean="0"/>
                        <a:t>M=4.42</a:t>
                      </a:r>
                      <a:r>
                        <a:rPr kumimoji="1" lang="zh-TW" altLang="en-US" sz="2400" dirty="0" smtClean="0"/>
                        <a:t>）</a:t>
                      </a:r>
                      <a:endParaRPr kumimoji="1" lang="en-US" altLang="zh-TW" sz="2400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829881">
                <a:tc>
                  <a:txBody>
                    <a:bodyPr/>
                    <a:lstStyle/>
                    <a:p>
                      <a:r>
                        <a:rPr kumimoji="1" lang="zh-TW" altLang="en-US" sz="2400" dirty="0" smtClean="0"/>
                        <a:t>適性揚才</a:t>
                      </a:r>
                      <a:endParaRPr lang="zh-TW" altLang="en-US" sz="2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dirty="0" smtClean="0"/>
                        <a:t>92.6%</a:t>
                      </a:r>
                      <a:r>
                        <a:rPr kumimoji="1" lang="zh-TW" altLang="en-US" sz="2400" dirty="0" smtClean="0"/>
                        <a:t>（</a:t>
                      </a:r>
                      <a:r>
                        <a:rPr kumimoji="1" lang="en-US" altLang="zh-TW" sz="2400" dirty="0" smtClean="0"/>
                        <a:t>M=4.39</a:t>
                      </a:r>
                      <a:r>
                        <a:rPr kumimoji="1" lang="zh-TW" altLang="en-US" sz="2400" dirty="0" smtClean="0"/>
                        <a:t>）</a:t>
                      </a:r>
                      <a:endParaRPr kumimoji="1" lang="en-US" altLang="zh-TW" sz="2400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829881">
                <a:tc>
                  <a:txBody>
                    <a:bodyPr/>
                    <a:lstStyle/>
                    <a:p>
                      <a:r>
                        <a:rPr kumimoji="1" lang="zh-TW" altLang="en-US" sz="2400" dirty="0" smtClean="0"/>
                        <a:t>確保基本學力</a:t>
                      </a:r>
                      <a:endParaRPr lang="zh-TW" altLang="en-US" sz="2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dirty="0" smtClean="0"/>
                        <a:t>97.1%</a:t>
                      </a:r>
                      <a:r>
                        <a:rPr kumimoji="1" lang="zh-TW" altLang="en-US" sz="2400" dirty="0" smtClean="0"/>
                        <a:t>（</a:t>
                      </a:r>
                      <a:r>
                        <a:rPr kumimoji="1" lang="en-US" altLang="zh-TW" sz="2400" dirty="0" smtClean="0"/>
                        <a:t>M=4.56</a:t>
                      </a:r>
                      <a:r>
                        <a:rPr kumimoji="1" lang="zh-TW" altLang="en-US" sz="2400" dirty="0" smtClean="0"/>
                        <a:t>）</a:t>
                      </a:r>
                      <a:endParaRPr kumimoji="1" lang="en-US" altLang="zh-TW" sz="2400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829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dirty="0" smtClean="0"/>
                        <a:t>協助學生適性選課</a:t>
                      </a:r>
                      <a:endParaRPr lang="zh-TW" altLang="en-US" sz="2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dirty="0" smtClean="0"/>
                        <a:t>92.4%</a:t>
                      </a:r>
                      <a:r>
                        <a:rPr kumimoji="1" lang="zh-TW" altLang="en-US" sz="2400" dirty="0" smtClean="0"/>
                        <a:t>（</a:t>
                      </a:r>
                      <a:r>
                        <a:rPr kumimoji="1" lang="en-US" altLang="zh-TW" sz="2400" dirty="0" smtClean="0"/>
                        <a:t>M=4.37</a:t>
                      </a:r>
                      <a:r>
                        <a:rPr kumimoji="1" lang="zh-TW" altLang="en-US" sz="2400" dirty="0" smtClean="0"/>
                        <a:t>）</a:t>
                      </a:r>
                      <a:endParaRPr kumimoji="1" lang="en-US" altLang="zh-TW" sz="2400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829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兼顧拔尖扶弱</a:t>
                      </a:r>
                      <a:endParaRPr lang="zh-TW" altLang="en-US" sz="2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dirty="0" smtClean="0"/>
                        <a:t>93.8%</a:t>
                      </a:r>
                      <a:r>
                        <a:rPr kumimoji="1" lang="zh-TW" altLang="en-US" sz="2400" dirty="0" smtClean="0"/>
                        <a:t>（</a:t>
                      </a:r>
                      <a:r>
                        <a:rPr kumimoji="1" lang="en-US" altLang="zh-TW" sz="2400" dirty="0" smtClean="0"/>
                        <a:t>M=4.48</a:t>
                      </a:r>
                      <a:r>
                        <a:rPr kumimoji="1" lang="zh-TW" altLang="en-US" sz="2400" dirty="0" smtClean="0"/>
                        <a:t>）</a:t>
                      </a:r>
                      <a:endParaRPr kumimoji="1" lang="en-US" altLang="zh-TW" sz="2400" dirty="0" smtClean="0"/>
                    </a:p>
                    <a:p>
                      <a:endParaRPr lang="zh-TW" altLang="en-US" sz="2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29881">
                <a:tc>
                  <a:txBody>
                    <a:bodyPr/>
                    <a:lstStyle/>
                    <a:p>
                      <a:r>
                        <a:rPr kumimoji="1" lang="zh-TW" altLang="en-US" sz="2400" dirty="0" smtClean="0"/>
                        <a:t>提昇教師課發能力</a:t>
                      </a:r>
                      <a:endParaRPr lang="zh-TW" altLang="en-US" sz="2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dirty="0" smtClean="0"/>
                        <a:t>95.4%</a:t>
                      </a:r>
                      <a:r>
                        <a:rPr kumimoji="1" lang="zh-TW" altLang="en-US" sz="2400" dirty="0" smtClean="0"/>
                        <a:t>（</a:t>
                      </a:r>
                      <a:r>
                        <a:rPr kumimoji="1" lang="en-US" altLang="zh-TW" sz="2400" dirty="0" smtClean="0"/>
                        <a:t>M=4.51</a:t>
                      </a:r>
                      <a:r>
                        <a:rPr kumimoji="1" lang="zh-TW" altLang="en-US" sz="2400" dirty="0" smtClean="0"/>
                        <a:t>）</a:t>
                      </a:r>
                      <a:endParaRPr kumimoji="1" lang="en-US" altLang="zh-TW" sz="2400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向右箭號 5"/>
          <p:cNvSpPr/>
          <p:nvPr/>
        </p:nvSpPr>
        <p:spPr>
          <a:xfrm>
            <a:off x="5933661" y="3752725"/>
            <a:ext cx="713522" cy="5773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910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00216309"/>
              </p:ext>
            </p:extLst>
          </p:nvPr>
        </p:nvGraphicFramePr>
        <p:xfrm>
          <a:off x="351995" y="1567006"/>
          <a:ext cx="8711213" cy="4728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124"/>
                <a:gridCol w="208280"/>
                <a:gridCol w="4363259"/>
                <a:gridCol w="2104550"/>
              </a:tblGrid>
              <a:tr h="5418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需因應挑戰</a:t>
                      </a:r>
                      <a:endParaRPr lang="zh-TW" alt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課程架構設計</a:t>
                      </a:r>
                      <a:endParaRPr lang="zh-TW" altLang="en-US" sz="24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同意百分比</a:t>
                      </a:r>
                      <a:endParaRPr lang="zh-TW" altLang="en-US" sz="24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2112">
                <a:tc>
                  <a:txBody>
                    <a:bodyPr/>
                    <a:lstStyle/>
                    <a:p>
                      <a:r>
                        <a:rPr kumimoji="1" lang="zh-TW" alt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發展特色課程</a:t>
                      </a:r>
                      <a:endParaRPr lang="zh-TW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1"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校訂必修</a:t>
                      </a:r>
                      <a:endParaRPr kumimoji="1" lang="en-US" altLang="zh-TW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87.5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02738">
                <a:tc>
                  <a:txBody>
                    <a:bodyPr/>
                    <a:lstStyle/>
                    <a:p>
                      <a:r>
                        <a:rPr kumimoji="1" lang="zh-TW" alt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適性揚才</a:t>
                      </a:r>
                      <a:endParaRPr lang="zh-TW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2400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1"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加深加廣選修</a:t>
                      </a:r>
                      <a:endParaRPr kumimoji="1" lang="en-US" altLang="zh-TW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1"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多元選修</a:t>
                      </a:r>
                      <a:endParaRPr kumimoji="1" lang="en-US" altLang="zh-TW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1" lang="zh-TW" altLang="en-US" sz="2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減少必修、增加選修</a:t>
                      </a:r>
                      <a:endParaRPr kumimoji="1" lang="en-US" altLang="zh-TW" sz="2400" b="1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68288" marR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1"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跨領域</a:t>
                      </a:r>
                      <a:r>
                        <a:rPr kumimoji="1"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kumimoji="1"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科目專題、實作（實驗）、探索體驗</a:t>
                      </a:r>
                      <a:r>
                        <a:rPr kumimoji="1"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kumimoji="1"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學分</a:t>
                      </a:r>
                      <a:endParaRPr kumimoji="1" lang="en-US" altLang="zh-TW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1"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大學預修課程</a:t>
                      </a:r>
                      <a:endParaRPr kumimoji="1" lang="en-US" altLang="zh-TW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86.3</a:t>
                      </a:r>
                    </a:p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85.9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72.3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71.8</a:t>
                      </a:r>
                      <a:endParaRPr lang="zh-TW" altLang="en-US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endParaRPr lang="en-US" altLang="zh-TW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67.8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45424">
                <a:tc>
                  <a:txBody>
                    <a:bodyPr/>
                    <a:lstStyle/>
                    <a:p>
                      <a:r>
                        <a:rPr kumimoji="1" lang="zh-TW" alt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確保基本學力</a:t>
                      </a:r>
                      <a:endParaRPr lang="zh-TW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2400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  <a:lumOff val="2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1"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部定必修</a:t>
                      </a:r>
                      <a:endParaRPr kumimoji="1" lang="en-US" altLang="zh-TW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  <a:lumOff val="2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1"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補強性選修</a:t>
                      </a:r>
                      <a:endParaRPr kumimoji="1" lang="en-US" altLang="zh-TW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  <a:lumOff val="2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1"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彈性學習時間</a:t>
                      </a:r>
                      <a:endParaRPr kumimoji="1" lang="en-US" altLang="zh-TW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94.2</a:t>
                      </a:r>
                    </a:p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84.4</a:t>
                      </a:r>
                    </a:p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74.1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79512" y="405431"/>
            <a:ext cx="8964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七成以上</a:t>
            </a:r>
            <a:r>
              <a:rPr kumimoji="1" lang="zh-TW" altLang="en-US" sz="3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贊同十二年國教高中課綱架構設計</a:t>
            </a:r>
            <a:endParaRPr lang="zh-TW" alt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1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4403035" y="2820836"/>
            <a:ext cx="2951922" cy="29239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8474" y="587611"/>
            <a:ext cx="7556313" cy="939264"/>
          </a:xfrm>
        </p:spPr>
        <p:txBody>
          <a:bodyPr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72.3%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支持降必修、增選修！</a:t>
            </a:r>
            <a:endParaRPr lang="zh-TW" altLang="en-US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V="1">
            <a:off x="-444914" y="2820836"/>
            <a:ext cx="12774985" cy="5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7" name="物件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24578160"/>
              </p:ext>
            </p:extLst>
          </p:nvPr>
        </p:nvGraphicFramePr>
        <p:xfrm>
          <a:off x="611560" y="1916832"/>
          <a:ext cx="7256463" cy="4640263"/>
        </p:xfrm>
        <a:graphic>
          <a:graphicData uri="http://schemas.openxmlformats.org/presentationml/2006/ole">
            <p:oleObj spid="_x0000_s126980" name="工作表" r:id="rId3" imgW="4676812" imgH="2990790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3812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>
                <a:latin typeface="微軟正黑體" pitchFamily="34" charset="-120"/>
                <a:ea typeface="微軟正黑體" pitchFamily="34" charset="-120"/>
              </a:rPr>
              <a:t>怎樣落實多元選修？配套</a:t>
            </a:r>
            <a:r>
              <a:rPr kumimoji="1" lang="zh-TW" altLang="en-US" b="1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kumimoji="1" lang="en-US" altLang="zh-TW" b="1" dirty="0" smtClean="0">
                <a:latin typeface="微軟正黑體" pitchFamily="34" charset="-120"/>
                <a:ea typeface="微軟正黑體" pitchFamily="34" charset="-120"/>
              </a:rPr>
              <a:t>(1)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95635409"/>
              </p:ext>
            </p:extLst>
          </p:nvPr>
        </p:nvGraphicFramePr>
        <p:xfrm>
          <a:off x="611560" y="1556792"/>
          <a:ext cx="8136904" cy="4707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4176464"/>
              </a:tblGrid>
              <a:tr h="79787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落實多元選修配套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現行課綱選修</a:t>
                      </a:r>
                      <a:endParaRPr lang="en-US" altLang="zh-TW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難以落實的原因</a:t>
                      </a:r>
                      <a:endParaRPr lang="zh-TW" altLang="en-US" sz="2400" dirty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659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師資調配方式</a:t>
                      </a:r>
                      <a:endParaRPr lang="zh-TW" altLang="en-US" sz="2800" b="1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81.9%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606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大學考招的配合</a:t>
                      </a:r>
                      <a:endParaRPr lang="zh-TW" altLang="en-US" sz="2800" b="1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63.2</a:t>
                      </a:r>
                      <a:r>
                        <a:rPr lang="en-US" altLang="zh-TW" sz="3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%</a:t>
                      </a:r>
                      <a:endParaRPr lang="zh-TW" altLang="en-US" sz="32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764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選修開課的規劃及操作方式</a:t>
                      </a:r>
                      <a:endParaRPr lang="zh-TW" altLang="en-US" sz="2400" b="1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61.1</a:t>
                      </a:r>
                      <a:r>
                        <a:rPr lang="en-US" altLang="zh-TW" sz="3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%</a:t>
                      </a:r>
                      <a:endParaRPr lang="zh-TW" altLang="en-US" sz="32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</a:tr>
              <a:tr h="520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經費設備需</a:t>
                      </a:r>
                      <a:r>
                        <a:rPr kumimoji="1"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求</a:t>
                      </a:r>
                      <a:endParaRPr lang="zh-TW" altLang="en-US" sz="2000" b="1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57.2</a:t>
                      </a:r>
                      <a:r>
                        <a:rPr lang="en-US" altLang="zh-TW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%</a:t>
                      </a:r>
                      <a:endParaRPr lang="zh-TW" altLang="en-US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520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上課空間需求</a:t>
                      </a:r>
                      <a:endParaRPr lang="zh-TW" altLang="en-US" sz="2000" b="1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50.7</a:t>
                      </a:r>
                      <a:r>
                        <a:rPr lang="en-US" altLang="zh-TW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%</a:t>
                      </a:r>
                      <a:endParaRPr lang="zh-TW" altLang="en-US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450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教師開課分工方式</a:t>
                      </a:r>
                      <a:endParaRPr lang="zh-TW" altLang="en-US" sz="2000" b="1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47.8%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450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教師課程設計能力</a:t>
                      </a:r>
                      <a:endParaRPr lang="zh-TW" altLang="en-US" sz="2000" b="1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37.8%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73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216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>
                <a:latin typeface="微軟正黑體" pitchFamily="34" charset="-120"/>
                <a:ea typeface="微軟正黑體" pitchFamily="34" charset="-120"/>
              </a:rPr>
              <a:t>怎樣落實多元選修？配套</a:t>
            </a:r>
            <a:r>
              <a:rPr kumimoji="1" lang="zh-TW" altLang="en-US" b="1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kumimoji="1" lang="en-US" altLang="zh-TW" b="1" dirty="0" smtClean="0">
                <a:latin typeface="微軟正黑體" pitchFamily="34" charset="-120"/>
                <a:ea typeface="微軟正黑體" pitchFamily="34" charset="-120"/>
              </a:rPr>
              <a:t>(2)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15583549"/>
              </p:ext>
            </p:extLst>
          </p:nvPr>
        </p:nvGraphicFramePr>
        <p:xfrm>
          <a:off x="611560" y="1412776"/>
          <a:ext cx="7776864" cy="475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816424"/>
              </a:tblGrid>
              <a:tr h="1028532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落實多元選修配套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學校現在能做的</a:t>
                      </a:r>
                      <a:r>
                        <a:rPr lang="zh-TW" altLang="en-US" sz="2800" dirty="0" smtClean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準備</a:t>
                      </a:r>
                      <a:endParaRPr lang="en-US" altLang="zh-TW" sz="2800" dirty="0" smtClean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（現在到</a:t>
                      </a: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106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學年度）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5319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選修開課的規劃及操作方式</a:t>
                      </a:r>
                      <a:endParaRPr lang="zh-TW" altLang="en-US" sz="2400" b="1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72.1</a:t>
                      </a:r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%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602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師資調配方式</a:t>
                      </a:r>
                      <a:endParaRPr lang="zh-TW" altLang="en-US" sz="2800" b="1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62.1</a:t>
                      </a:r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%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5319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教師課程設計能力</a:t>
                      </a:r>
                      <a:endParaRPr lang="zh-TW" altLang="en-US" sz="2000" b="1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52.1</a:t>
                      </a:r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%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5319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教師開課分工方式</a:t>
                      </a:r>
                      <a:endParaRPr lang="zh-TW" altLang="en-US" sz="2000" b="1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50.9</a:t>
                      </a:r>
                      <a:r>
                        <a:rPr lang="en-US" altLang="zh-TW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%</a:t>
                      </a:r>
                      <a:endParaRPr lang="zh-TW" altLang="en-US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461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上課空間需求</a:t>
                      </a:r>
                      <a:endParaRPr lang="zh-TW" altLang="en-US" sz="2000" b="1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36.1%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461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經費設備需</a:t>
                      </a:r>
                      <a:r>
                        <a:rPr kumimoji="1"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求</a:t>
                      </a:r>
                      <a:endParaRPr lang="zh-TW" altLang="en-US" sz="2000" b="1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39.7%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602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大學考招的配合</a:t>
                      </a:r>
                      <a:endParaRPr lang="zh-TW" altLang="en-US" sz="2800" b="1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23.9%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284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>
                <a:latin typeface="微軟正黑體" pitchFamily="34" charset="-120"/>
                <a:ea typeface="微軟正黑體" pitchFamily="34" charset="-120"/>
              </a:rPr>
              <a:t>怎樣落實多元選修？配套</a:t>
            </a:r>
            <a:r>
              <a:rPr kumimoji="1" lang="zh-TW" altLang="en-US" b="1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kumimoji="1" lang="en-US" altLang="zh-TW" b="1" dirty="0" smtClean="0">
                <a:latin typeface="微軟正黑體" pitchFamily="34" charset="-120"/>
                <a:ea typeface="微軟正黑體" pitchFamily="34" charset="-120"/>
              </a:rPr>
              <a:t>(3)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38520267"/>
              </p:ext>
            </p:extLst>
          </p:nvPr>
        </p:nvGraphicFramePr>
        <p:xfrm>
          <a:off x="539552" y="1484784"/>
          <a:ext cx="8280920" cy="468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3960440"/>
              </a:tblGrid>
              <a:tr h="8817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落實多元選修配套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落實</a:t>
                      </a: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107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學年多元選修須請教育部</a:t>
                      </a:r>
                      <a:r>
                        <a:rPr lang="zh-TW" altLang="en-US" sz="2800" dirty="0" smtClean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協助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事項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529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經費設備需</a:t>
                      </a:r>
                      <a:r>
                        <a:rPr kumimoji="1"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求</a:t>
                      </a:r>
                      <a:endParaRPr lang="zh-TW" altLang="en-US" sz="2000" b="1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65.9</a:t>
                      </a:r>
                      <a:r>
                        <a:rPr lang="en-US" altLang="zh-TW" sz="20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%</a:t>
                      </a:r>
                      <a:endParaRPr lang="zh-TW" altLang="en-US" sz="20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599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師資調配方式</a:t>
                      </a:r>
                      <a:endParaRPr lang="zh-TW" altLang="en-US" sz="2800" b="1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54.6</a:t>
                      </a:r>
                      <a:r>
                        <a:rPr lang="en-US" altLang="zh-TW" sz="20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%</a:t>
                      </a:r>
                      <a:endParaRPr lang="zh-TW" altLang="en-US" sz="20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</a:tr>
              <a:tr h="529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選修開課的規劃及操作方式</a:t>
                      </a:r>
                      <a:endParaRPr lang="zh-TW" altLang="en-US" sz="2400" b="1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50</a:t>
                      </a:r>
                      <a:r>
                        <a:rPr lang="en-US" altLang="zh-TW" sz="20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%</a:t>
                      </a:r>
                      <a:endParaRPr lang="zh-TW" altLang="en-US" sz="20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624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上課空間需求</a:t>
                      </a:r>
                      <a:endParaRPr lang="zh-TW" altLang="en-US" sz="2000" b="1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42.7%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599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大學考招的配合</a:t>
                      </a:r>
                      <a:endParaRPr lang="zh-TW" altLang="en-US" sz="2800" b="1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40.2%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458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教師課程設計能力</a:t>
                      </a:r>
                      <a:endParaRPr lang="zh-TW" altLang="en-US" sz="2000" b="1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38.6%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458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教師開課分工方式</a:t>
                      </a:r>
                      <a:endParaRPr lang="zh-TW" altLang="en-US" sz="2000" b="1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36.1%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75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643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標題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568952" cy="77787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沒有配套，沒有十二年國教！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F417524-D19E-4D72-B11A-01CA92CDBDF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標楷體" pitchFamily="65" charset="-120"/>
                <a:ea typeface="標楷體" pitchFamily="65" charset="-12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76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8855" name="Picture 7" descr="12國教Logo [轉換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76475"/>
            <a:ext cx="2143125" cy="2592388"/>
          </a:xfrm>
          <a:prstGeom prst="rect">
            <a:avLst/>
          </a:prstGeom>
          <a:noFill/>
        </p:spPr>
      </p:pic>
      <p:sp>
        <p:nvSpPr>
          <p:cNvPr id="78858" name="AutoShape 10"/>
          <p:cNvSpPr>
            <a:spLocks noChangeArrowheads="1"/>
          </p:cNvSpPr>
          <p:nvPr/>
        </p:nvSpPr>
        <p:spPr bwMode="auto">
          <a:xfrm rot="1351809">
            <a:off x="1417122" y="1242577"/>
            <a:ext cx="2376487" cy="1295400"/>
          </a:xfrm>
          <a:prstGeom prst="rightArrow">
            <a:avLst>
              <a:gd name="adj1" fmla="val 68380"/>
              <a:gd name="adj2" fmla="val 5514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素養導向教學</a:t>
            </a:r>
          </a:p>
        </p:txBody>
      </p:sp>
      <p:sp>
        <p:nvSpPr>
          <p:cNvPr id="78859" name="AutoShape 11"/>
          <p:cNvSpPr>
            <a:spLocks noChangeArrowheads="1"/>
          </p:cNvSpPr>
          <p:nvPr/>
        </p:nvSpPr>
        <p:spPr bwMode="auto">
          <a:xfrm rot="19146775">
            <a:off x="1393668" y="4480800"/>
            <a:ext cx="2376488" cy="1295400"/>
          </a:xfrm>
          <a:prstGeom prst="rightArrow">
            <a:avLst>
              <a:gd name="adj1" fmla="val 68380"/>
              <a:gd name="adj2" fmla="val 5514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自主學習</a:t>
            </a:r>
          </a:p>
        </p:txBody>
      </p:sp>
      <p:sp>
        <p:nvSpPr>
          <p:cNvPr id="78860" name="AutoShape 12"/>
          <p:cNvSpPr>
            <a:spLocks noChangeArrowheads="1"/>
          </p:cNvSpPr>
          <p:nvPr/>
        </p:nvSpPr>
        <p:spPr bwMode="auto">
          <a:xfrm rot="850633">
            <a:off x="950029" y="2692189"/>
            <a:ext cx="2376487" cy="1295400"/>
          </a:xfrm>
          <a:prstGeom prst="rightArrow">
            <a:avLst>
              <a:gd name="adj1" fmla="val 72047"/>
              <a:gd name="adj2" fmla="val 5514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專題探究</a:t>
            </a:r>
          </a:p>
        </p:txBody>
      </p:sp>
      <p:sp>
        <p:nvSpPr>
          <p:cNvPr id="78862" name="AutoShape 14"/>
          <p:cNvSpPr>
            <a:spLocks noChangeArrowheads="1"/>
          </p:cNvSpPr>
          <p:nvPr/>
        </p:nvSpPr>
        <p:spPr bwMode="auto">
          <a:xfrm>
            <a:off x="5940152" y="3140968"/>
            <a:ext cx="2376487" cy="1295400"/>
          </a:xfrm>
          <a:prstGeom prst="leftArrow">
            <a:avLst>
              <a:gd name="adj1" fmla="val 70833"/>
              <a:gd name="adj2" fmla="val 5052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落實選修</a:t>
            </a:r>
          </a:p>
        </p:txBody>
      </p:sp>
      <p:sp>
        <p:nvSpPr>
          <p:cNvPr id="78863" name="AutoShape 15"/>
          <p:cNvSpPr>
            <a:spLocks noChangeArrowheads="1"/>
          </p:cNvSpPr>
          <p:nvPr/>
        </p:nvSpPr>
        <p:spPr bwMode="auto">
          <a:xfrm rot="-1681932">
            <a:off x="5724525" y="1484313"/>
            <a:ext cx="2376488" cy="1295400"/>
          </a:xfrm>
          <a:prstGeom prst="leftArrow">
            <a:avLst>
              <a:gd name="adj1" fmla="val 70833"/>
              <a:gd name="adj2" fmla="val 5052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學校本位課程</a:t>
            </a:r>
          </a:p>
        </p:txBody>
      </p:sp>
      <p:sp>
        <p:nvSpPr>
          <p:cNvPr id="78865" name="AutoShape 17"/>
          <p:cNvSpPr>
            <a:spLocks noChangeArrowheads="1"/>
          </p:cNvSpPr>
          <p:nvPr/>
        </p:nvSpPr>
        <p:spPr bwMode="auto">
          <a:xfrm rot="1578148">
            <a:off x="5129759" y="4876624"/>
            <a:ext cx="2733956" cy="1295400"/>
          </a:xfrm>
          <a:prstGeom prst="leftArrow">
            <a:avLst>
              <a:gd name="adj1" fmla="val 70833"/>
              <a:gd name="adj2" fmla="val 5052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課程彈性組合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8660534">
            <a:off x="2926304" y="5051685"/>
            <a:ext cx="1944343" cy="1295400"/>
          </a:xfrm>
          <a:prstGeom prst="rightArrow">
            <a:avLst>
              <a:gd name="adj1" fmla="val 68380"/>
              <a:gd name="adj2" fmla="val 5514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考招連動</a:t>
            </a:r>
          </a:p>
        </p:txBody>
      </p:sp>
    </p:spTree>
    <p:extLst>
      <p:ext uri="{BB962C8B-B14F-4D97-AF65-F5344CB8AC3E}">
        <p14:creationId xmlns="" xmlns:p14="http://schemas.microsoft.com/office/powerpoint/2010/main" val="41802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468313" y="3068638"/>
            <a:ext cx="6203950" cy="2687637"/>
          </a:xfrm>
          <a:prstGeom prst="ellipse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6563" name="文字方塊 42"/>
          <p:cNvSpPr txBox="1">
            <a:spLocks noChangeArrowheads="1"/>
          </p:cNvSpPr>
          <p:nvPr/>
        </p:nvSpPr>
        <p:spPr bwMode="auto">
          <a:xfrm>
            <a:off x="357188" y="0"/>
            <a:ext cx="86439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34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已建置國家課程發展及協作機制</a:t>
            </a:r>
          </a:p>
        </p:txBody>
      </p:sp>
      <p:sp>
        <p:nvSpPr>
          <p:cNvPr id="40" name="投影片編號版面配置區 39"/>
          <p:cNvSpPr>
            <a:spLocks noGrp="1"/>
          </p:cNvSpPr>
          <p:nvPr>
            <p:ph type="sldNum" sz="quarter" idx="12"/>
          </p:nvPr>
        </p:nvSpPr>
        <p:spPr>
          <a:xfrm>
            <a:off x="6875463" y="6492875"/>
            <a:ext cx="2133600" cy="365125"/>
          </a:xfrm>
        </p:spPr>
        <p:txBody>
          <a:bodyPr/>
          <a:lstStyle/>
          <a:p>
            <a:pPr>
              <a:defRPr/>
            </a:pPr>
            <a:fld id="{E76CA298-A654-4E30-8317-DA08E20AD9CD}" type="slidenum"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>
                <a:defRPr/>
              </a:pPr>
              <a:t>77</a:t>
            </a:fld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3" name="群組 35"/>
          <p:cNvGrpSpPr>
            <a:grpSpLocks/>
          </p:cNvGrpSpPr>
          <p:nvPr/>
        </p:nvGrpSpPr>
        <p:grpSpPr bwMode="auto">
          <a:xfrm>
            <a:off x="195263" y="912813"/>
            <a:ext cx="8859837" cy="5735637"/>
            <a:chOff x="151656" y="428604"/>
            <a:chExt cx="8859024" cy="6092849"/>
          </a:xfrm>
        </p:grpSpPr>
        <p:sp>
          <p:nvSpPr>
            <p:cNvPr id="43" name="矩形 42"/>
            <p:cNvSpPr/>
            <p:nvPr/>
          </p:nvSpPr>
          <p:spPr>
            <a:xfrm>
              <a:off x="6501073" y="428604"/>
              <a:ext cx="2509607" cy="21433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cxnSp>
          <p:nvCxnSpPr>
            <p:cNvPr id="44" name="直線接點 43"/>
            <p:cNvCxnSpPr>
              <a:stCxn id="73" idx="3"/>
            </p:cNvCxnSpPr>
            <p:nvPr/>
          </p:nvCxnSpPr>
          <p:spPr>
            <a:xfrm>
              <a:off x="1942192" y="3870482"/>
              <a:ext cx="2844539" cy="129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rot="5400000">
              <a:off x="1894773" y="3892454"/>
              <a:ext cx="264254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356424" y="428604"/>
              <a:ext cx="5716063" cy="21433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54" name="矩形 53"/>
            <p:cNvSpPr/>
            <p:nvPr/>
          </p:nvSpPr>
          <p:spPr bwMode="auto">
            <a:xfrm>
              <a:off x="538970" y="1320692"/>
              <a:ext cx="2155627" cy="11467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7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7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1700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國教院</a:t>
              </a:r>
              <a:endParaRPr kumimoji="0" lang="en-US" altLang="zh-TW" sz="17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700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技職司</a:t>
              </a:r>
              <a:endParaRPr kumimoji="0" lang="en-US" altLang="zh-TW" sz="17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結合學者專家及教師</a:t>
              </a:r>
              <a:endParaRPr kumimoji="0" lang="en-US" altLang="zh-TW" sz="1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zh-TW" sz="1700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55" name="矩形 54"/>
            <p:cNvSpPr/>
            <p:nvPr/>
          </p:nvSpPr>
          <p:spPr bwMode="auto">
            <a:xfrm>
              <a:off x="3643836" y="1366225"/>
              <a:ext cx="2214359" cy="10253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1700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國教院</a:t>
              </a:r>
              <a:r>
                <a:rPr kumimoji="0" lang="zh-TW" altLang="en-US" sz="1700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 </a:t>
              </a:r>
              <a:endParaRPr kumimoji="0" lang="zh-TW" altLang="zh-TW" sz="17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17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十二年國民基本教育課程研究發展會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6715366" y="1340929"/>
              <a:ext cx="2104832" cy="935935"/>
            </a:xfrm>
            <a:prstGeom prst="rect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1700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教育部</a:t>
              </a:r>
              <a:r>
                <a:rPr kumimoji="0" lang="zh-TW" altLang="en-US" sz="1700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 </a:t>
              </a:r>
              <a:endParaRPr kumimoji="0" lang="zh-TW" altLang="zh-TW" sz="1700" b="1" dirty="0">
                <a:solidFill>
                  <a:srgbClr val="0099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17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十二年國民基本</a:t>
              </a:r>
              <a:endParaRPr kumimoji="0" lang="en-US" altLang="zh-TW" sz="1700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17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教育課程審議會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57" name="矩形 56"/>
            <p:cNvSpPr/>
            <p:nvPr/>
          </p:nvSpPr>
          <p:spPr bwMode="auto">
            <a:xfrm>
              <a:off x="570718" y="836705"/>
              <a:ext cx="2144515" cy="4620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8F8F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課程研究與發展</a:t>
              </a:r>
            </a:p>
          </p:txBody>
        </p:sp>
        <p:sp>
          <p:nvSpPr>
            <p:cNvPr id="58" name="矩形 57"/>
            <p:cNvSpPr/>
            <p:nvPr/>
          </p:nvSpPr>
          <p:spPr bwMode="auto">
            <a:xfrm>
              <a:off x="3607326" y="860314"/>
              <a:ext cx="2295314" cy="4620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8F8F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課綱研</a:t>
              </a:r>
              <a:r>
                <a:rPr kumimoji="0" lang="zh-TW" altLang="zh-TW" sz="16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議、規劃</a:t>
              </a:r>
              <a:r>
                <a:rPr kumimoji="0" lang="zh-TW" altLang="en-US" sz="16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與</a:t>
              </a:r>
              <a:r>
                <a:rPr kumimoji="0" lang="zh-TW" altLang="zh-TW" sz="16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統籌</a:t>
              </a:r>
            </a:p>
          </p:txBody>
        </p:sp>
        <p:sp>
          <p:nvSpPr>
            <p:cNvPr id="59" name="矩形 58"/>
            <p:cNvSpPr/>
            <p:nvPr/>
          </p:nvSpPr>
          <p:spPr bwMode="auto">
            <a:xfrm>
              <a:off x="6715366" y="836705"/>
              <a:ext cx="2071498" cy="3777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8F8F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課程</a:t>
              </a:r>
              <a:r>
                <a:rPr kumimoji="0" lang="zh-TW" altLang="zh-TW" sz="16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審議</a:t>
              </a:r>
            </a:p>
          </p:txBody>
        </p:sp>
        <p:cxnSp>
          <p:nvCxnSpPr>
            <p:cNvPr id="60" name="直線單箭頭接點 59"/>
            <p:cNvCxnSpPr/>
            <p:nvPr/>
          </p:nvCxnSpPr>
          <p:spPr bwMode="auto">
            <a:xfrm flipH="1">
              <a:off x="2827935" y="1696753"/>
              <a:ext cx="807963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單箭頭接點 60"/>
            <p:cNvCxnSpPr/>
            <p:nvPr/>
          </p:nvCxnSpPr>
          <p:spPr bwMode="auto">
            <a:xfrm>
              <a:off x="2827935" y="1897430"/>
              <a:ext cx="807963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單箭頭接點 62"/>
            <p:cNvCxnSpPr/>
            <p:nvPr/>
          </p:nvCxnSpPr>
          <p:spPr bwMode="auto">
            <a:xfrm flipH="1">
              <a:off x="5855020" y="1764208"/>
              <a:ext cx="80796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單箭頭接點 64"/>
            <p:cNvCxnSpPr/>
            <p:nvPr/>
          </p:nvCxnSpPr>
          <p:spPr bwMode="auto">
            <a:xfrm>
              <a:off x="5855020" y="1961512"/>
              <a:ext cx="80796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矩形 66"/>
            <p:cNvSpPr/>
            <p:nvPr/>
          </p:nvSpPr>
          <p:spPr bwMode="auto">
            <a:xfrm>
              <a:off x="2896191" y="969928"/>
              <a:ext cx="671451" cy="708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回饋修正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66583" name="矩形 47"/>
            <p:cNvSpPr>
              <a:spLocks noChangeArrowheads="1"/>
            </p:cNvSpPr>
            <p:nvPr/>
          </p:nvSpPr>
          <p:spPr bwMode="auto">
            <a:xfrm>
              <a:off x="2716212" y="1960603"/>
              <a:ext cx="941388" cy="555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zh-TW" sz="1400" b="1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提交課程</a:t>
              </a:r>
              <a:r>
                <a:rPr kumimoji="0" lang="zh-TW" altLang="en-US" sz="1400" b="1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文件</a:t>
              </a:r>
              <a:endParaRPr kumimoji="0" lang="zh-TW" altLang="zh-TW" sz="1400" b="1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66584" name="矩形 48"/>
            <p:cNvSpPr>
              <a:spLocks noChangeArrowheads="1"/>
            </p:cNvSpPr>
            <p:nvPr/>
          </p:nvSpPr>
          <p:spPr bwMode="auto">
            <a:xfrm>
              <a:off x="6012160" y="2060911"/>
              <a:ext cx="543689" cy="326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zh-TW" sz="1400" b="1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送審</a:t>
              </a:r>
            </a:p>
          </p:txBody>
        </p:sp>
        <p:sp>
          <p:nvSpPr>
            <p:cNvPr id="66585" name="矩形 49"/>
            <p:cNvSpPr>
              <a:spLocks noChangeArrowheads="1"/>
            </p:cNvSpPr>
            <p:nvPr/>
          </p:nvSpPr>
          <p:spPr bwMode="auto">
            <a:xfrm>
              <a:off x="6012160" y="1196771"/>
              <a:ext cx="637867" cy="555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zh-TW" sz="1400" b="1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審議回饋</a:t>
              </a:r>
            </a:p>
          </p:txBody>
        </p:sp>
        <p:sp>
          <p:nvSpPr>
            <p:cNvPr id="73" name="矩形 72"/>
            <p:cNvSpPr/>
            <p:nvPr/>
          </p:nvSpPr>
          <p:spPr bwMode="auto">
            <a:xfrm>
              <a:off x="151656" y="3101498"/>
              <a:ext cx="1790536" cy="153796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700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1700" b="1" dirty="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師資培用與教師專業發展系統</a:t>
              </a:r>
              <a:endParaRPr kumimoji="0" lang="en-US" altLang="zh-TW" sz="17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400" b="1" dirty="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kumimoji="0" lang="zh-TW" altLang="en-US" sz="1400" b="1" dirty="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師培聯盟、教學輔導教師</a:t>
              </a:r>
              <a:r>
                <a:rPr kumimoji="0" lang="en-US" altLang="zh-TW" sz="1700" b="1" dirty="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..)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700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74" name="矩形 73"/>
            <p:cNvSpPr/>
            <p:nvPr/>
          </p:nvSpPr>
          <p:spPr bwMode="auto">
            <a:xfrm>
              <a:off x="2358079" y="5214518"/>
              <a:ext cx="2152452" cy="92918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0" lang="zh-TW" altLang="en-US" sz="1700" b="1" dirty="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評量與評鑑</a:t>
              </a:r>
              <a:endParaRPr kumimoji="0" lang="en-US" altLang="zh-TW" sz="17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>
                <a:defRPr/>
              </a:pPr>
              <a:r>
                <a:rPr kumimoji="0" lang="en-US" altLang="zh-TW" sz="1400" b="1" dirty="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kumimoji="0" lang="zh-TW" altLang="en-US" sz="1400" b="1" dirty="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學生學力、入學考試、課程評鑑</a:t>
              </a:r>
              <a:r>
                <a:rPr kumimoji="0" lang="en-US" altLang="zh-TW" sz="1400" b="1" dirty="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…)</a:t>
              </a:r>
              <a:endParaRPr kumimoji="0" lang="zh-TW" altLang="en-US" sz="14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66588" name="文字方塊 75"/>
            <p:cNvSpPr txBox="1">
              <a:spLocks noChangeArrowheads="1"/>
            </p:cNvSpPr>
            <p:nvPr/>
          </p:nvSpPr>
          <p:spPr bwMode="auto">
            <a:xfrm>
              <a:off x="2167880" y="428604"/>
              <a:ext cx="2071702" cy="392332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課程教學研發系統</a:t>
              </a:r>
            </a:p>
          </p:txBody>
        </p:sp>
        <p:grpSp>
          <p:nvGrpSpPr>
            <p:cNvPr id="4" name="群組 49"/>
            <p:cNvGrpSpPr>
              <a:grpSpLocks/>
            </p:cNvGrpSpPr>
            <p:nvPr/>
          </p:nvGrpSpPr>
          <p:grpSpPr bwMode="auto">
            <a:xfrm>
              <a:off x="4772004" y="3178053"/>
              <a:ext cx="1785950" cy="1751485"/>
              <a:chOff x="5214942" y="3286124"/>
              <a:chExt cx="1785950" cy="1751485"/>
            </a:xfrm>
          </p:grpSpPr>
          <p:sp>
            <p:nvSpPr>
              <p:cNvPr id="86" name="矩形 85"/>
              <p:cNvSpPr/>
              <p:nvPr/>
            </p:nvSpPr>
            <p:spPr bwMode="auto">
              <a:xfrm>
                <a:off x="5215382" y="3285456"/>
                <a:ext cx="1785774" cy="1357526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zh-TW" sz="1700" b="1" dirty="0">
                    <a:solidFill>
                      <a:schemeClr val="bg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課程推動與</a:t>
                </a:r>
                <a:r>
                  <a:rPr kumimoji="0" lang="zh-TW" altLang="en-US" sz="1700" b="1" dirty="0">
                    <a:solidFill>
                      <a:schemeClr val="bg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教學</a:t>
                </a:r>
                <a:r>
                  <a:rPr kumimoji="0" lang="zh-TW" altLang="zh-TW" sz="1700" b="1" dirty="0">
                    <a:solidFill>
                      <a:schemeClr val="bg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支持系統</a:t>
                </a:r>
                <a:endParaRPr kumimoji="0" lang="en-US" altLang="zh-TW" sz="1700" b="1" dirty="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400" b="1" dirty="0">
                    <a:solidFill>
                      <a:schemeClr val="bg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(</a:t>
                </a:r>
                <a:r>
                  <a:rPr kumimoji="0" lang="zh-TW" altLang="en-US" sz="1400" b="1" dirty="0">
                    <a:solidFill>
                      <a:schemeClr val="bg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中央團</a:t>
                </a:r>
                <a:r>
                  <a:rPr kumimoji="0" lang="en-US" altLang="zh-TW" sz="1400" b="1" dirty="0">
                    <a:solidFill>
                      <a:schemeClr val="bg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/</a:t>
                </a:r>
                <a:r>
                  <a:rPr kumimoji="0" lang="zh-TW" altLang="en-US" sz="1400" b="1" dirty="0">
                    <a:solidFill>
                      <a:schemeClr val="bg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學科中心</a:t>
                </a:r>
                <a:r>
                  <a:rPr kumimoji="0" lang="en-US" altLang="zh-TW" sz="1400" b="1" dirty="0">
                    <a:solidFill>
                      <a:schemeClr val="bg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/</a:t>
                </a:r>
                <a:r>
                  <a:rPr kumimoji="0" lang="zh-TW" altLang="en-US" sz="1400" b="1" dirty="0">
                    <a:solidFill>
                      <a:schemeClr val="bg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群科中心</a:t>
                </a:r>
                <a:r>
                  <a:rPr kumimoji="0" lang="en-US" altLang="zh-TW" sz="1400" b="1" dirty="0">
                    <a:solidFill>
                      <a:schemeClr val="bg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..)</a:t>
                </a:r>
                <a:r>
                  <a:rPr kumimoji="0" lang="zh-TW" altLang="en-US" sz="1400" b="1" dirty="0">
                    <a:solidFill>
                      <a:schemeClr val="bg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    </a:t>
                </a:r>
                <a:endParaRPr kumimoji="0" lang="zh-TW" altLang="en-US" sz="1400" b="1" dirty="0">
                  <a:solidFill>
                    <a:srgbClr val="FF66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 bwMode="auto">
              <a:xfrm>
                <a:off x="5229669" y="4659845"/>
                <a:ext cx="1771487" cy="37774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600" b="1" dirty="0">
                    <a:solidFill>
                      <a:srgbClr val="C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國教署</a:t>
                </a:r>
                <a:endParaRPr kumimoji="0" lang="zh-TW" altLang="zh-TW" sz="1600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p:grpSp>
        <p:sp>
          <p:nvSpPr>
            <p:cNvPr id="79" name="矩形 78"/>
            <p:cNvSpPr/>
            <p:nvPr/>
          </p:nvSpPr>
          <p:spPr bwMode="auto">
            <a:xfrm>
              <a:off x="2367603" y="6111666"/>
              <a:ext cx="2133404" cy="409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相關單位</a:t>
              </a:r>
              <a:endParaRPr kumimoji="0" lang="zh-TW" altLang="zh-TW" sz="16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80" name="橢圓 79"/>
            <p:cNvSpPr/>
            <p:nvPr/>
          </p:nvSpPr>
          <p:spPr>
            <a:xfrm>
              <a:off x="2096165" y="3000315"/>
              <a:ext cx="2447700" cy="1929206"/>
            </a:xfrm>
            <a:prstGeom prst="ellipse">
              <a:avLst/>
            </a:prstGeom>
            <a:solidFill>
              <a:srgbClr val="42522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教育部 </a:t>
              </a:r>
              <a:endParaRPr lang="en-US" altLang="zh-TW" b="1" dirty="0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>
                <a:defRPr/>
              </a:pPr>
              <a:endPara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>
                <a:defRPr/>
              </a:pPr>
              <a:endPara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>
                <a:defRPr/>
              </a:pPr>
              <a:endPara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cxnSp>
          <p:nvCxnSpPr>
            <p:cNvPr id="81" name="直線接點 80"/>
            <p:cNvCxnSpPr>
              <a:stCxn id="52" idx="2"/>
              <a:endCxn id="73" idx="0"/>
            </p:cNvCxnSpPr>
            <p:nvPr/>
          </p:nvCxnSpPr>
          <p:spPr>
            <a:xfrm flipH="1">
              <a:off x="1046924" y="2571978"/>
              <a:ext cx="2166738" cy="5295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>
              <a:stCxn id="52" idx="2"/>
              <a:endCxn id="86" idx="0"/>
            </p:cNvCxnSpPr>
            <p:nvPr/>
          </p:nvCxnSpPr>
          <p:spPr>
            <a:xfrm rot="16200000" flipH="1">
              <a:off x="4137190" y="1650038"/>
              <a:ext cx="605407" cy="24492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>
              <a:endCxn id="74" idx="1"/>
            </p:cNvCxnSpPr>
            <p:nvPr/>
          </p:nvCxnSpPr>
          <p:spPr>
            <a:xfrm>
              <a:off x="1178674" y="4674880"/>
              <a:ext cx="1179405" cy="10050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>
              <a:stCxn id="87" idx="2"/>
              <a:endCxn id="74" idx="3"/>
            </p:cNvCxnSpPr>
            <p:nvPr/>
          </p:nvCxnSpPr>
          <p:spPr>
            <a:xfrm rot="5400000">
              <a:off x="4716285" y="4723767"/>
              <a:ext cx="750435" cy="1161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96" name="文字方塊 84"/>
            <p:cNvSpPr txBox="1">
              <a:spLocks noChangeArrowheads="1"/>
            </p:cNvSpPr>
            <p:nvPr/>
          </p:nvSpPr>
          <p:spPr bwMode="auto">
            <a:xfrm>
              <a:off x="7000892" y="428604"/>
              <a:ext cx="1714512" cy="392334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    課程審議</a:t>
              </a:r>
            </a:p>
          </p:txBody>
        </p:sp>
      </p:grpSp>
      <p:sp>
        <p:nvSpPr>
          <p:cNvPr id="123" name="矩形 122"/>
          <p:cNvSpPr/>
          <p:nvPr/>
        </p:nvSpPr>
        <p:spPr bwMode="auto">
          <a:xfrm>
            <a:off x="179388" y="4652963"/>
            <a:ext cx="1804987" cy="377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師資藝教司</a:t>
            </a:r>
            <a:endParaRPr kumimoji="0" lang="zh-TW" altLang="zh-TW" sz="1600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268538" y="4149725"/>
            <a:ext cx="2159000" cy="576263"/>
          </a:xfrm>
          <a:prstGeom prst="rect">
            <a:avLst/>
          </a:prstGeom>
          <a:solidFill>
            <a:srgbClr val="425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中小學師資、課程、教學與評量</a:t>
            </a: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協作中心 </a:t>
            </a:r>
          </a:p>
          <a:p>
            <a:pPr algn="r">
              <a:defRPr/>
            </a:pP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8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1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spcBef>
                <a:spcPct val="50000"/>
              </a:spcBef>
            </a:pPr>
            <a:fld id="{4E480216-6FB9-4AB8-9E91-EBC795364CDA}" type="slidenum">
              <a:rPr kumimoji="0" lang="en-US" altLang="zh-TW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rPr>
              <a:pPr algn="r" eaLnBrk="1" hangingPunct="1">
                <a:spcBef>
                  <a:spcPct val="50000"/>
                </a:spcBef>
              </a:pPr>
              <a:t>78</a:t>
            </a:fld>
            <a:endParaRPr kumimoji="0" lang="en-US" altLang="zh-TW" sz="1200">
              <a:solidFill>
                <a:srgbClr val="898989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27653" name="矩形 20"/>
          <p:cNvSpPr>
            <a:spLocks noChangeArrowheads="1"/>
          </p:cNvSpPr>
          <p:nvPr/>
        </p:nvSpPr>
        <p:spPr bwMode="auto">
          <a:xfrm>
            <a:off x="285720" y="285728"/>
            <a:ext cx="8572560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eaLnBrk="1" hangingPunct="1">
              <a:spcBef>
                <a:spcPct val="20000"/>
              </a:spcBef>
            </a:pPr>
            <a:r>
              <a:rPr lang="zh-TW" altLang="en-US" sz="2800" dirty="0">
                <a:solidFill>
                  <a:srgbClr val="C00000"/>
                </a:solidFill>
              </a:rPr>
              <a:t>持續推動中小學師資、課程、教學與評量協作</a:t>
            </a:r>
            <a:r>
              <a:rPr lang="zh-TW" altLang="en-US" sz="2800" dirty="0" smtClean="0">
                <a:solidFill>
                  <a:srgbClr val="C00000"/>
                </a:solidFill>
              </a:rPr>
              <a:t>中心，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pPr marL="609600" indent="-609600" algn="ctr" eaLnBrk="1" hangingPunct="1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C00000"/>
                </a:solidFill>
              </a:rPr>
              <a:t>建置</a:t>
            </a:r>
            <a:r>
              <a:rPr lang="zh-TW" altLang="en-US" sz="2800" b="1" dirty="0">
                <a:solidFill>
                  <a:srgbClr val="C00000"/>
                </a:solidFill>
              </a:rPr>
              <a:t>完善配套措施</a:t>
            </a:r>
            <a:endParaRPr lang="en-US" altLang="zh-TW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22" name="資料庫圖表 21"/>
          <p:cNvGraphicFramePr/>
          <p:nvPr/>
        </p:nvGraphicFramePr>
        <p:xfrm>
          <a:off x="714348" y="1428736"/>
          <a:ext cx="8001056" cy="5234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圓角矩形 28"/>
          <p:cNvSpPr/>
          <p:nvPr/>
        </p:nvSpPr>
        <p:spPr>
          <a:xfrm>
            <a:off x="6436519" y="4500570"/>
            <a:ext cx="1885950" cy="15716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zh-TW" altLang="en-US" sz="1800" b="1" dirty="0">
                <a:solidFill>
                  <a:srgbClr val="002060"/>
                </a:solidFill>
                <a:latin typeface="標楷體" panose="03000509000000000000" pitchFamily="65" charset="-120"/>
              </a:rPr>
              <a:t>學校轉銜</a:t>
            </a:r>
            <a:endParaRPr lang="en-US" altLang="zh-TW" sz="1800" b="1" dirty="0">
              <a:solidFill>
                <a:srgbClr val="002060"/>
              </a:solidFill>
              <a:latin typeface="標楷體" panose="03000509000000000000" pitchFamily="65" charset="-120"/>
            </a:endParaRP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zh-TW" altLang="en-US" sz="1800" b="1" dirty="0">
                <a:solidFill>
                  <a:srgbClr val="002060"/>
                </a:solidFill>
                <a:latin typeface="標楷體" panose="03000509000000000000" pitchFamily="65" charset="-120"/>
              </a:rPr>
              <a:t>課綱與考招連動</a:t>
            </a:r>
          </a:p>
        </p:txBody>
      </p:sp>
      <p:sp>
        <p:nvSpPr>
          <p:cNvPr id="30" name="圓角矩形 29"/>
          <p:cNvSpPr/>
          <p:nvPr/>
        </p:nvSpPr>
        <p:spPr>
          <a:xfrm>
            <a:off x="6250782" y="1357298"/>
            <a:ext cx="2607498" cy="25003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zh-TW" altLang="en-US" sz="1800" b="1" dirty="0">
                <a:solidFill>
                  <a:srgbClr val="002060"/>
                </a:solidFill>
                <a:latin typeface="標楷體" panose="03000509000000000000" pitchFamily="65" charset="-120"/>
              </a:rPr>
              <a:t>法規</a:t>
            </a:r>
            <a:r>
              <a:rPr lang="zh-TW" altLang="en-US" sz="1800" b="1" dirty="0" smtClean="0">
                <a:solidFill>
                  <a:srgbClr val="002060"/>
                </a:solidFill>
                <a:latin typeface="標楷體" panose="03000509000000000000" pitchFamily="65" charset="-120"/>
              </a:rPr>
              <a:t>修訂</a:t>
            </a:r>
            <a:endParaRPr lang="en-US" altLang="zh-TW" sz="1800" b="1" dirty="0" smtClean="0">
              <a:solidFill>
                <a:srgbClr val="002060"/>
              </a:solidFill>
              <a:latin typeface="標楷體" panose="03000509000000000000" pitchFamily="65" charset="-120"/>
            </a:endParaRP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</a:rPr>
              <a:t>選修配套</a:t>
            </a:r>
            <a:endParaRPr lang="en-US" altLang="zh-TW" sz="1800" b="1" dirty="0">
              <a:solidFill>
                <a:srgbClr val="002060"/>
              </a:solidFill>
              <a:latin typeface="標楷體" panose="03000509000000000000" pitchFamily="65" charset="-120"/>
            </a:endParaRP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zh-TW" altLang="en-US" sz="1800" b="1" dirty="0">
                <a:solidFill>
                  <a:srgbClr val="002060"/>
                </a:solidFill>
                <a:latin typeface="標楷體" panose="03000509000000000000" pitchFamily="65" charset="-120"/>
              </a:rPr>
              <a:t>課綱宣導</a:t>
            </a:r>
            <a:endParaRPr lang="en-US" altLang="zh-TW" sz="1800" b="1" dirty="0">
              <a:solidFill>
                <a:srgbClr val="002060"/>
              </a:solidFill>
              <a:latin typeface="標楷體" panose="03000509000000000000" pitchFamily="65" charset="-120"/>
            </a:endParaRP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zh-TW" altLang="en-US" sz="1800" b="1" dirty="0" smtClean="0">
                <a:solidFill>
                  <a:srgbClr val="002060"/>
                </a:solidFill>
                <a:latin typeface="標楷體" panose="03000509000000000000" pitchFamily="65" charset="-120"/>
              </a:rPr>
              <a:t>課程計畫及評鑑</a:t>
            </a:r>
            <a:endParaRPr lang="en-US" altLang="zh-TW" sz="1800" b="1" dirty="0" smtClean="0">
              <a:solidFill>
                <a:srgbClr val="002060"/>
              </a:solidFill>
              <a:latin typeface="標楷體" panose="03000509000000000000" pitchFamily="65" charset="-120"/>
            </a:endParaRP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</a:rPr>
              <a:t>設備需求</a:t>
            </a:r>
            <a:endParaRPr lang="en-US" altLang="zh-TW" b="1" dirty="0" smtClean="0">
              <a:solidFill>
                <a:srgbClr val="002060"/>
              </a:solidFill>
              <a:latin typeface="標楷體" panose="03000509000000000000" pitchFamily="65" charset="-120"/>
            </a:endParaRP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</a:rPr>
              <a:t>各級課程推動機制</a:t>
            </a:r>
            <a:endParaRPr lang="en-US" altLang="zh-TW" sz="1800" b="1" dirty="0">
              <a:solidFill>
                <a:srgbClr val="002060"/>
              </a:solidFill>
              <a:latin typeface="標楷體" panose="03000509000000000000" pitchFamily="65" charset="-120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907257" y="1714488"/>
            <a:ext cx="2108994" cy="15462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altLang="zh-TW" sz="1600" b="1" dirty="0">
              <a:solidFill>
                <a:schemeClr val="tx2"/>
              </a:solidFill>
              <a:latin typeface="標楷體" panose="03000509000000000000" pitchFamily="65" charset="-120"/>
            </a:endParaRP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zh-TW" altLang="en-US" sz="1800" b="1" dirty="0">
                <a:solidFill>
                  <a:srgbClr val="002060"/>
                </a:solidFill>
                <a:latin typeface="標楷體" panose="03000509000000000000" pitchFamily="65" charset="-120"/>
              </a:rPr>
              <a:t>前導學校</a:t>
            </a:r>
            <a:endParaRPr lang="en-US" altLang="zh-TW" sz="1800" b="1" dirty="0">
              <a:solidFill>
                <a:srgbClr val="002060"/>
              </a:solidFill>
              <a:latin typeface="標楷體" panose="03000509000000000000" pitchFamily="65" charset="-120"/>
            </a:endParaRP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zh-TW" altLang="en-US" sz="1800" b="1" dirty="0">
                <a:solidFill>
                  <a:srgbClr val="002060"/>
                </a:solidFill>
                <a:latin typeface="標楷體" panose="03000509000000000000" pitchFamily="65" charset="-120"/>
              </a:rPr>
              <a:t>新舊課綱銜接</a:t>
            </a:r>
            <a:endParaRPr lang="en-US" altLang="zh-TW" sz="1800" b="1" dirty="0">
              <a:solidFill>
                <a:srgbClr val="002060"/>
              </a:solidFill>
              <a:latin typeface="標楷體" panose="03000509000000000000" pitchFamily="65" charset="-120"/>
            </a:endParaRP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zh-TW" altLang="en-US" sz="1800" b="1" dirty="0" smtClean="0">
                <a:solidFill>
                  <a:srgbClr val="002060"/>
                </a:solidFill>
                <a:latin typeface="標楷體" panose="03000509000000000000" pitchFamily="65" charset="-120"/>
              </a:rPr>
              <a:t>素養導向教學</a:t>
            </a:r>
            <a:r>
              <a:rPr lang="zh-TW" altLang="en-US" sz="1800" b="1" dirty="0">
                <a:solidFill>
                  <a:srgbClr val="002060"/>
                </a:solidFill>
                <a:latin typeface="標楷體" panose="03000509000000000000" pitchFamily="65" charset="-120"/>
              </a:rPr>
              <a:t>與評量</a:t>
            </a:r>
            <a:endParaRPr lang="en-US" altLang="zh-TW" sz="16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zh-TW" altLang="en-US" sz="1600" dirty="0"/>
          </a:p>
        </p:txBody>
      </p:sp>
      <p:sp>
        <p:nvSpPr>
          <p:cNvPr id="32" name="圓角矩形 31"/>
          <p:cNvSpPr/>
          <p:nvPr/>
        </p:nvSpPr>
        <p:spPr>
          <a:xfrm>
            <a:off x="1021556" y="4357694"/>
            <a:ext cx="1812132" cy="16430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ctr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zh-TW" altLang="en-US" sz="1800" b="1" dirty="0">
                <a:solidFill>
                  <a:srgbClr val="002060"/>
                </a:solidFill>
                <a:latin typeface="標楷體" panose="03000509000000000000" pitchFamily="65" charset="-120"/>
              </a:rPr>
              <a:t>師培課程</a:t>
            </a:r>
            <a:endParaRPr lang="en-US" altLang="zh-TW" sz="1800" b="1" dirty="0">
              <a:solidFill>
                <a:srgbClr val="002060"/>
              </a:solidFill>
              <a:latin typeface="標楷體" panose="03000509000000000000" pitchFamily="65" charset="-120"/>
            </a:endParaRPr>
          </a:p>
          <a:p>
            <a:pPr marL="285750" indent="-285750" algn="ctr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zh-TW" altLang="en-US" sz="1800" b="1" dirty="0" smtClean="0">
                <a:solidFill>
                  <a:srgbClr val="002060"/>
                </a:solidFill>
                <a:latin typeface="標楷體" panose="03000509000000000000" pitchFamily="65" charset="-120"/>
              </a:rPr>
              <a:t>教師發展</a:t>
            </a:r>
            <a:endParaRPr lang="en-US" altLang="zh-TW" sz="1800" b="1" dirty="0">
              <a:solidFill>
                <a:srgbClr val="002060"/>
              </a:solidFill>
              <a:latin typeface="標楷體" panose="03000509000000000000" pitchFamily="65" charset="-120"/>
            </a:endParaRPr>
          </a:p>
          <a:p>
            <a:pPr marL="285750" indent="-285750" algn="ctr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zh-TW" altLang="en-US" sz="1800" b="1" dirty="0">
                <a:solidFill>
                  <a:srgbClr val="002060"/>
                </a:solidFill>
                <a:latin typeface="標楷體" panose="03000509000000000000" pitchFamily="65" charset="-120"/>
              </a:rPr>
              <a:t>專業認證</a:t>
            </a:r>
            <a:endParaRPr lang="en-US" altLang="zh-TW" sz="1800" b="1" dirty="0">
              <a:solidFill>
                <a:srgbClr val="002060"/>
              </a:solidFill>
              <a:latin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defRPr/>
            </a:pPr>
            <a:fld id="{8AFD0BC2-9621-4D44-BBD4-2FB066C85A87}" type="slidenum">
              <a:rPr lang="zh-TW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pPr>
                <a:spcBef>
                  <a:spcPct val="50000"/>
                </a:spcBef>
                <a:defRPr/>
              </a:pPr>
              <a:t>78</a:t>
            </a:fld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35682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53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十二年國教高中課綱與大學考招連動設計</a:t>
            </a:r>
            <a:r>
              <a:rPr lang="en-US" altLang="zh-TW" sz="53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3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6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3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70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3AC9838-7D7F-47A1-A5A3-93C445F5C3A1}" type="slidenum">
              <a:rPr kumimoji="0" lang="en-US" altLang="zh-TW" sz="1400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zh-TW" sz="1400" smtClean="0">
              <a:solidFill>
                <a:prstClr val="black"/>
              </a:solidFill>
            </a:endParaRPr>
          </a:p>
        </p:txBody>
      </p:sp>
      <p:sp>
        <p:nvSpPr>
          <p:cNvPr id="2" name="標題 1"/>
          <p:cNvSpPr>
            <a:spLocks/>
          </p:cNvSpPr>
          <p:nvPr/>
        </p:nvSpPr>
        <p:spPr bwMode="auto">
          <a:xfrm>
            <a:off x="468313" y="116632"/>
            <a:ext cx="82296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微軟正黑體" pitchFamily="34" charset="-120"/>
                <a:cs typeface="Arial" charset="0"/>
              </a:rPr>
              <a:t>PISA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微軟正黑體" pitchFamily="34" charset="-120"/>
                <a:cs typeface="Arial" charset="0"/>
              </a:rPr>
              <a:t> </a:t>
            </a:r>
            <a:r>
              <a:rPr lang="en-US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微軟正黑體" pitchFamily="34" charset="-120"/>
                <a:cs typeface="Arial" charset="0"/>
              </a:rPr>
              <a:t>2012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微軟正黑體" pitchFamily="34" charset="-120"/>
                <a:cs typeface="Arial" charset="0"/>
              </a:rPr>
              <a:t>各國數學素養表現變異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zh-TW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0" y="47207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zh-TW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10" y="47207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zh-TW" sz="18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5" name="圖片 14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99592" y="1484784"/>
            <a:ext cx="7344816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1763688" y="1340768"/>
            <a:ext cx="1728192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000" b="1" dirty="0" smtClean="0">
                <a:latin typeface="BiauKai"/>
                <a:ea typeface="BiauKai"/>
                <a:cs typeface="BiauKai"/>
              </a:rPr>
              <a:t>高表現高差距</a:t>
            </a:r>
            <a:endParaRPr kumimoji="1" lang="zh-TW" altLang="en-US" sz="2000" b="1" dirty="0">
              <a:latin typeface="BiauKai"/>
              <a:ea typeface="BiauKai"/>
              <a:cs typeface="BiauKai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63688" y="2060848"/>
            <a:ext cx="648072" cy="648072"/>
          </a:xfrm>
          <a:prstGeom prst="ellipse">
            <a:avLst/>
          </a:prstGeom>
          <a:solidFill>
            <a:srgbClr val="FFFF00">
              <a:alpha val="29000"/>
            </a:srgb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923928" y="836712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zh-TW" altLang="en-US" sz="2800" b="1" dirty="0" smtClean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臺灣前後</a:t>
            </a:r>
            <a:r>
              <a:rPr kumimoji="0" lang="zh-TW" altLang="en-US" sz="2800" b="1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段學生差距世界第一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3883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80</a:t>
            </a:fld>
            <a:endParaRPr lang="zh-TW" altLang="en-US"/>
          </a:p>
        </p:txBody>
      </p:sp>
      <p:pic>
        <p:nvPicPr>
          <p:cNvPr id="115714" name="物件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64" b="-397"/>
          <a:stretch>
            <a:fillRect/>
          </a:stretch>
        </p:blipFill>
        <p:spPr bwMode="auto">
          <a:xfrm>
            <a:off x="663935" y="978987"/>
            <a:ext cx="7776864" cy="468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5272" y="117213"/>
            <a:ext cx="8712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103-118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</a:rPr>
              <a:t>學年度大專校院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</a:rPr>
              <a:t>年級學生人數預測</a:t>
            </a: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79512" y="5661248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註：一般體系大專院校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年級學生人數預測，以高級中等學校畢業生就學機會率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90.09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％推估。</a:t>
            </a:r>
          </a:p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資料來源：教育部統計處「大專校院大學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 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年級學生人數預測報告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(103~118 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學年度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」，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103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月，金允文撰稿。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45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US" altLang="zh-TW" sz="3400" b="1" dirty="0">
                <a:latin typeface="微軟正黑體" pitchFamily="34" charset="-120"/>
                <a:ea typeface="微軟正黑體" pitchFamily="34" charset="-120"/>
              </a:rPr>
              <a:t>100-103</a:t>
            </a:r>
            <a:r>
              <a:rPr lang="zh-TW" altLang="zh-TW" sz="3400" b="1" dirty="0">
                <a:latin typeface="微軟正黑體" pitchFamily="34" charset="-120"/>
                <a:ea typeface="微軟正黑體" pitchFamily="34" charset="-120"/>
              </a:rPr>
              <a:t>學年度大專校院不同招生</a:t>
            </a:r>
            <a:r>
              <a:rPr lang="zh-TW" altLang="zh-TW" sz="3400" b="1" dirty="0" smtClean="0">
                <a:latin typeface="微軟正黑體" pitchFamily="34" charset="-120"/>
                <a:ea typeface="微軟正黑體" pitchFamily="34" charset="-120"/>
              </a:rPr>
              <a:t>管道</a:t>
            </a:r>
            <a:r>
              <a:rPr lang="en-US" altLang="zh-TW" sz="34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4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                      </a:t>
            </a:r>
            <a:r>
              <a:rPr lang="zh-TW" altLang="zh-TW" sz="3400" b="1" dirty="0" smtClean="0">
                <a:latin typeface="微軟正黑體" pitchFamily="34" charset="-120"/>
                <a:ea typeface="微軟正黑體" pitchFamily="34" charset="-120"/>
              </a:rPr>
              <a:t>錄取</a:t>
            </a:r>
            <a:r>
              <a:rPr lang="zh-TW" altLang="zh-TW" sz="3400" b="1" dirty="0">
                <a:latin typeface="微軟正黑體" pitchFamily="34" charset="-120"/>
                <a:ea typeface="微軟正黑體" pitchFamily="34" charset="-120"/>
              </a:rPr>
              <a:t>人數與</a:t>
            </a:r>
            <a:r>
              <a:rPr lang="zh-TW" altLang="zh-TW" sz="3400" b="1" dirty="0" smtClean="0">
                <a:latin typeface="微軟正黑體" pitchFamily="34" charset="-120"/>
                <a:ea typeface="微軟正黑體" pitchFamily="34" charset="-120"/>
              </a:rPr>
              <a:t>比例</a:t>
            </a: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資料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來源大考中心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95704887"/>
              </p:ext>
            </p:extLst>
          </p:nvPr>
        </p:nvGraphicFramePr>
        <p:xfrm>
          <a:off x="107504" y="1340768"/>
          <a:ext cx="8784973" cy="5256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1501274"/>
                <a:gridCol w="1307038"/>
                <a:gridCol w="1152128"/>
                <a:gridCol w="1304913"/>
                <a:gridCol w="1255754"/>
                <a:gridCol w="1255754"/>
              </a:tblGrid>
              <a:tr h="812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入學</a:t>
                      </a:r>
                      <a:endParaRPr lang="en-US" altLang="zh-TW" sz="2400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年度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項目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繁星推薦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個人申請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考試入學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其他管道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總計</a:t>
                      </a:r>
                    </a:p>
                  </a:txBody>
                  <a:tcPr marL="0" marR="0" marT="0" marB="0" anchor="ctr"/>
                </a:tc>
              </a:tr>
              <a:tr h="5554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100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錄取人數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6,790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34,247</a:t>
                      </a:r>
                      <a:endParaRPr lang="zh-TW" sz="24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66,683</a:t>
                      </a:r>
                      <a:endParaRPr lang="zh-TW" sz="24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5,467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113,187</a:t>
                      </a:r>
                      <a:endParaRPr lang="zh-TW" sz="24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54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比例</a:t>
                      </a: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%)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(6.00)</a:t>
                      </a:r>
                      <a:endParaRPr lang="zh-TW" sz="2400" b="1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CC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(30.26)</a:t>
                      </a:r>
                      <a:endParaRPr lang="zh-TW" sz="2400" b="1" kern="100" dirty="0">
                        <a:solidFill>
                          <a:srgbClr val="0000CC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(58.91)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(4.83)</a:t>
                      </a:r>
                      <a:endParaRPr lang="zh-TW" sz="2400" b="1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(100)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54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101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錄取人數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8,213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39,587</a:t>
                      </a:r>
                      <a:endParaRPr lang="zh-TW" sz="24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59,696</a:t>
                      </a:r>
                      <a:endParaRPr lang="zh-TW" sz="24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5,837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113,333</a:t>
                      </a:r>
                      <a:endParaRPr lang="zh-TW" sz="24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5554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比例</a:t>
                      </a: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%)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(7.25)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CC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(34.93)</a:t>
                      </a:r>
                      <a:endParaRPr lang="zh-TW" sz="2400" b="1" kern="100" dirty="0">
                        <a:solidFill>
                          <a:srgbClr val="0000CC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(52.67)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(5.15)</a:t>
                      </a:r>
                      <a:endParaRPr lang="zh-TW" sz="24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(100)</a:t>
                      </a:r>
                      <a:endParaRPr lang="zh-TW" sz="24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5554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102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錄取人數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9,670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43,186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55,307</a:t>
                      </a:r>
                      <a:endParaRPr lang="zh-TW" sz="24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5,450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113,613</a:t>
                      </a:r>
                      <a:endParaRPr lang="zh-TW" sz="24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54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比例</a:t>
                      </a: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%)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(8.51)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CC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(38.01)</a:t>
                      </a:r>
                      <a:endParaRPr lang="zh-TW" sz="2400" b="1" kern="100" dirty="0">
                        <a:solidFill>
                          <a:srgbClr val="0000CC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(48.68)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(4.80)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(100)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54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103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錄取人數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10,939</a:t>
                      </a:r>
                      <a:endParaRPr lang="zh-TW" sz="24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42,527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52,608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7,159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113,233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5554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比例</a:t>
                      </a: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%)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(9.66)</a:t>
                      </a:r>
                      <a:endParaRPr lang="zh-TW" sz="24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CC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(37.56)</a:t>
                      </a:r>
                      <a:endParaRPr lang="zh-TW" sz="2400" b="1" kern="100" dirty="0">
                        <a:solidFill>
                          <a:srgbClr val="0000CC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(46.46)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(6.32)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(100)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81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590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user\Downloads\20141204094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136904" cy="4980454"/>
          </a:xfrm>
          <a:prstGeom prst="rect">
            <a:avLst/>
          </a:prstGeom>
          <a:noFill/>
        </p:spPr>
      </p:pic>
      <p:sp>
        <p:nvSpPr>
          <p:cNvPr id="3" name="Shape 391"/>
          <p:cNvSpPr txBox="1">
            <a:spLocks noGrp="1"/>
          </p:cNvSpPr>
          <p:nvPr>
            <p:ph type="title"/>
          </p:nvPr>
        </p:nvSpPr>
        <p:spPr>
          <a:xfrm>
            <a:off x="611560" y="332656"/>
            <a:ext cx="8064896" cy="1224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altLang="en-US" sz="4400" b="1" i="0" u="none" strike="noStrike" cap="none" baseline="0" dirty="0" smtClean="0"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申請入學成為主流</a:t>
            </a:r>
            <a:endParaRPr lang="zh-TW" sz="2200" b="0" i="0" u="none" strike="noStrike" cap="none" baseline="0" dirty="0"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75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634082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十二年國教課綱與大學考招連動工作小組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主政單位：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高教司、國教院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參與成員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：高教司、國教院、國教署、大考中心、招聯會、大學端招生事務、高中端校長教師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召集人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：高教司司長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83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505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48072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zh-TW" altLang="zh-TW" sz="1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招考案長程（</a:t>
            </a:r>
            <a:r>
              <a:rPr lang="en-US" altLang="zh-TW" sz="1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zh-TW" sz="1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學年度起適用）</a:t>
            </a:r>
            <a:r>
              <a:rPr lang="zh-TW" altLang="en-US" sz="1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規劃三原則</a:t>
            </a:r>
            <a:endParaRPr lang="en-US" altLang="zh-TW" sz="1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altLang="zh-TW" sz="9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64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6400" b="1" dirty="0" smtClean="0">
                <a:latin typeface="微軟正黑體" pitchFamily="34" charset="-120"/>
                <a:ea typeface="微軟正黑體" pitchFamily="34" charset="-120"/>
              </a:rPr>
              <a:t>資料來源：</a:t>
            </a:r>
            <a:r>
              <a:rPr lang="zh-TW" altLang="en-US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十二年國教課綱與大學考招連動工作小組</a:t>
            </a:r>
            <a:r>
              <a:rPr lang="en-US" altLang="zh-TW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103</a:t>
            </a:r>
            <a:r>
              <a:rPr lang="zh-TW" altLang="en-US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日會議定稿</a:t>
            </a:r>
            <a:r>
              <a:rPr lang="zh-TW" altLang="en-US" sz="6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sz="6400" b="1" u="sng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教育部簽核通過</a:t>
            </a:r>
            <a:r>
              <a:rPr lang="en-US" altLang="zh-TW" sz="64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>
              <a:lnSpc>
                <a:spcPct val="120000"/>
              </a:lnSpc>
              <a:buNone/>
            </a:pPr>
            <a:r>
              <a:rPr lang="zh-TW" altLang="en-US" sz="9600" b="1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前言</a:t>
            </a:r>
            <a:endParaRPr lang="en-US" altLang="zh-TW" sz="9600" b="1" dirty="0" smtClean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60000"/>
              </a:lnSpc>
              <a:buNone/>
            </a:pPr>
            <a:r>
              <a:rPr lang="zh-TW" altLang="en-US" sz="6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6000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zh-TW" altLang="zh-TW" sz="9600" dirty="0" smtClean="0"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zh-TW" sz="9600" dirty="0">
                <a:latin typeface="微軟正黑體" pitchFamily="34" charset="-120"/>
                <a:ea typeface="微軟正黑體" pitchFamily="34" charset="-120"/>
              </a:rPr>
              <a:t>鑑於大學多元入學方案實施迄今已逾</a:t>
            </a:r>
            <a:r>
              <a:rPr lang="en-US" altLang="zh-TW" sz="9600" dirty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zh-TW" sz="9600" dirty="0">
                <a:latin typeface="微軟正黑體" pitchFamily="34" charset="-120"/>
                <a:ea typeface="微軟正黑體" pitchFamily="34" charset="-120"/>
              </a:rPr>
              <a:t>年，隨著每年</a:t>
            </a:r>
            <a:r>
              <a:rPr lang="en-US" altLang="zh-TW" sz="9600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zh-TW" sz="96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9600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zh-TW" sz="9600" dirty="0">
                <a:latin typeface="微軟正黑體" pitchFamily="34" charset="-120"/>
                <a:ea typeface="微軟正黑體" pitchFamily="34" charset="-120"/>
              </a:rPr>
              <a:t>月繁星推薦、個人申請管道招生名額比例逐年擴大，引發高三下學期課程學習不完整之疑慮，另為因應十二年國民基本教育的實施、少子女化與</a:t>
            </a:r>
            <a:r>
              <a:rPr lang="en-US" altLang="zh-TW" sz="9600" dirty="0">
                <a:latin typeface="微軟正黑體" pitchFamily="34" charset="-120"/>
                <a:ea typeface="微軟正黑體" pitchFamily="34" charset="-120"/>
              </a:rPr>
              <a:t>M</a:t>
            </a:r>
            <a:r>
              <a:rPr lang="zh-TW" altLang="zh-TW" sz="9600" dirty="0">
                <a:latin typeface="微軟正黑體" pitchFamily="34" charset="-120"/>
                <a:ea typeface="微軟正黑體" pitchFamily="34" charset="-120"/>
              </a:rPr>
              <a:t>型化等現象的衝擊，並落實適性發展，大學招生委員會聯合會於</a:t>
            </a:r>
            <a:r>
              <a:rPr lang="en-US" altLang="zh-TW" sz="9600" dirty="0">
                <a:latin typeface="微軟正黑體" pitchFamily="34" charset="-120"/>
                <a:ea typeface="微軟正黑體" pitchFamily="34" charset="-120"/>
              </a:rPr>
              <a:t>103</a:t>
            </a:r>
            <a:r>
              <a:rPr lang="zh-TW" altLang="zh-TW" sz="96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9600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zh-TW" sz="9600" dirty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9600" dirty="0"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zh-TW" sz="9600" dirty="0">
                <a:latin typeface="微軟正黑體" pitchFamily="34" charset="-120"/>
                <a:ea typeface="微軟正黑體" pitchFamily="34" charset="-120"/>
              </a:rPr>
              <a:t>日議決通過「大學招生及入學考試調整方案」（簡稱招考案），期透過適切的大學招生及入學考試調整方案，達到大學選才多元化、高中教學正常化、學生學習完整化及促進社會流動之目標；</a:t>
            </a:r>
            <a:r>
              <a:rPr lang="zh-TW" altLang="zh-TW" sz="9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招考案長程（</a:t>
            </a:r>
            <a:r>
              <a:rPr lang="en-US" altLang="zh-TW" sz="9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zh-TW" sz="9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學年度起適用）調整方案將配合本（</a:t>
            </a:r>
            <a:r>
              <a:rPr lang="en-US" altLang="zh-TW" sz="9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103</a:t>
            </a:r>
            <a:r>
              <a:rPr lang="zh-TW" altLang="zh-TW" sz="9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）年</a:t>
            </a:r>
            <a:r>
              <a:rPr lang="en-US" altLang="zh-TW" sz="9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zh-TW" sz="9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9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28</a:t>
            </a:r>
            <a:r>
              <a:rPr lang="zh-TW" altLang="zh-TW" sz="9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日公布之十二年國教課綱總綱，依循下列原則規劃</a:t>
            </a:r>
            <a:r>
              <a:rPr lang="zh-TW" altLang="zh-TW" sz="9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zh-TW" altLang="en-US" sz="9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1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4797152"/>
            <a:ext cx="6696744" cy="106613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原則一：回應十二年國教課綱精神</a:t>
            </a:r>
            <a:endParaRPr lang="zh-TW" altLang="en-US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289451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buNone/>
            </a:pP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一、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大學</a:t>
            </a:r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招生維持多管道、多資料參採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方式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zh-TW" altLang="zh-TW" sz="3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考</a:t>
            </a:r>
            <a:r>
              <a:rPr lang="zh-TW" altLang="zh-TW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招設計應能有助於推動新課綱強調素養、跨領域及多元選修之精神</a:t>
            </a:r>
            <a:r>
              <a:rPr lang="zh-TW" altLang="zh-TW" sz="3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6503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081539"/>
          </a:xfrm>
        </p:spPr>
        <p:txBody>
          <a:bodyPr/>
          <a:lstStyle/>
          <a:p>
            <a:pPr lvl="0">
              <a:buNone/>
            </a:pP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lang="zh-TW" altLang="zh-TW" sz="3500" dirty="0" smtClean="0">
                <a:latin typeface="微軟正黑體" pitchFamily="34" charset="-120"/>
                <a:ea typeface="微軟正黑體" pitchFamily="34" charset="-120"/>
              </a:rPr>
              <a:t>招生管道</a:t>
            </a:r>
            <a:r>
              <a:rPr lang="zh-TW" altLang="zh-TW" sz="35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sz="35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個人申請入學為主</a:t>
            </a:r>
            <a:r>
              <a:rPr lang="zh-TW" altLang="zh-TW" sz="35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35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尊重大學校系自訂</a:t>
            </a:r>
            <a:r>
              <a:rPr lang="zh-TW" altLang="zh-TW" sz="35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不同管道使用入學考試成績之項目與組合</a:t>
            </a:r>
            <a:r>
              <a:rPr lang="zh-TW" altLang="zh-TW" sz="35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35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並</a:t>
            </a:r>
            <a:r>
              <a:rPr lang="zh-TW" altLang="zh-TW" sz="35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重視學習歷程</a:t>
            </a:r>
            <a:r>
              <a:rPr lang="zh-TW" altLang="zh-TW" sz="3500" dirty="0" smtClean="0">
                <a:latin typeface="微軟正黑體" pitchFamily="34" charset="-120"/>
                <a:ea typeface="微軟正黑體" pitchFamily="34" charset="-120"/>
              </a:rPr>
              <a:t>；大學各校系可於個人申請招生條件中，</a:t>
            </a:r>
            <a:r>
              <a:rPr lang="zh-TW" altLang="zh-TW" sz="35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參考學生高中階段修習特定領域</a:t>
            </a:r>
            <a:r>
              <a:rPr lang="en-US" altLang="zh-TW" sz="35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sz="35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科目之必修或選修課程</a:t>
            </a:r>
            <a:r>
              <a:rPr lang="zh-TW" altLang="zh-TW" sz="3500" dirty="0" smtClean="0">
                <a:latin typeface="微軟正黑體" pitchFamily="34" charset="-120"/>
                <a:ea typeface="微軟正黑體" pitchFamily="34" charset="-120"/>
              </a:rPr>
              <a:t>，藉由檢視多種類資料，</a:t>
            </a:r>
            <a:r>
              <a:rPr lang="zh-TW" altLang="zh-TW" sz="35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激勵學生適性發展</a:t>
            </a:r>
            <a:r>
              <a:rPr lang="zh-TW" altLang="zh-TW" sz="3500" dirty="0" smtClean="0">
                <a:latin typeface="微軟正黑體" pitchFamily="34" charset="-120"/>
                <a:ea typeface="微軟正黑體" pitchFamily="34" charset="-120"/>
              </a:rPr>
              <a:t>，並能</a:t>
            </a:r>
            <a:r>
              <a:rPr lang="zh-TW" altLang="zh-TW" sz="35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落實高中領域學習的完整性</a:t>
            </a:r>
            <a:r>
              <a:rPr lang="zh-TW" altLang="zh-TW" sz="35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35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讓學生於高中所學得以銜接大學教育</a:t>
            </a:r>
            <a:r>
              <a:rPr lang="zh-TW" altLang="zh-TW" sz="35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5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86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27584" y="5229200"/>
            <a:ext cx="7704856" cy="93610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原則二：回應高中教育</a:t>
            </a:r>
            <a:r>
              <a:rPr lang="zh-TW" altLang="en-US" sz="3200" b="1" u="sng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適性揚才</a:t>
            </a:r>
            <a:r>
              <a:rPr lang="zh-TW" altLang="en-US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 u="sng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銜接大學基本學力</a:t>
            </a:r>
            <a:endParaRPr lang="zh-TW" altLang="en-US" sz="3200" b="1" u="sng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1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lvl="0"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三、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大學入學考試配合大學選才需求辦理，以</a:t>
            </a:r>
            <a:r>
              <a:rPr lang="zh-TW" altLang="zh-TW" sz="36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部定必修課程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設計考科評量</a:t>
            </a:r>
            <a:r>
              <a:rPr lang="zh-TW" altLang="zh-TW" sz="36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基本學科知能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，加上</a:t>
            </a:r>
            <a:r>
              <a:rPr lang="zh-TW" altLang="zh-TW" sz="36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部定加深加廣選修課程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設計考科評量</a:t>
            </a:r>
            <a:r>
              <a:rPr lang="zh-TW" altLang="zh-TW" sz="36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進階學習成就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zh-TW" altLang="zh-TW" sz="36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所有入學考試成績公布後再依序進行個人申請與分發招生作業</a:t>
            </a:r>
            <a:endParaRPr lang="zh-TW" altLang="en-US" sz="3600" dirty="0" smtClean="0"/>
          </a:p>
          <a:p>
            <a:pPr>
              <a:buNone/>
            </a:pP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87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11560" y="4941168"/>
            <a:ext cx="7704856" cy="93610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原則三：回應</a:t>
            </a:r>
            <a:r>
              <a:rPr lang="zh-TW" altLang="en-US" sz="3200" b="1" u="sng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考試類型</a:t>
            </a:r>
            <a:r>
              <a:rPr lang="zh-TW" altLang="en-US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高三教學不正常問題</a:t>
            </a:r>
            <a:endParaRPr lang="zh-TW" altLang="en-US" sz="32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61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316811"/>
          </a:xfrm>
        </p:spPr>
        <p:txBody>
          <a:bodyPr/>
          <a:lstStyle/>
          <a:p>
            <a:pPr marL="0" lvl="0" indent="0" algn="ctr">
              <a:buNone/>
            </a:pPr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教長：改變大學入學</a:t>
            </a:r>
            <a:r>
              <a:rPr lang="zh-TW" altLang="zh-TW" sz="3600" dirty="0">
                <a:latin typeface="微軟正黑體" pitchFamily="34" charset="-120"/>
                <a:ea typeface="微軟正黑體" pitchFamily="34" charset="-120"/>
                <a:hlinkClick r:id="rId2"/>
              </a:rPr>
              <a:t>方式 國教才能成功</a:t>
            </a:r>
          </a:p>
          <a:p>
            <a:pPr marL="0" indent="0" algn="ctr">
              <a:buNone/>
            </a:pPr>
            <a:r>
              <a:rPr lang="zh-TW" altLang="en-US" i="1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1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2015年1月15日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下午2: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作者</a:t>
            </a:r>
            <a:r>
              <a:rPr lang="zh-TW" altLang="zh-TW" sz="1800" u="sng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陳國維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 | </a:t>
            </a:r>
            <a:r>
              <a:rPr lang="zh-TW" altLang="zh-TW" sz="1800" u="sng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中央廣播電台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 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教育部長吳思華今天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(15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全國大學校長會議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中進行「創新時代的高等教育」專題演講。他在會中提出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大方案，對於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年國教，</a:t>
            </a:r>
            <a:r>
              <a:rPr lang="zh-TW" altLang="en-US" sz="240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吳思華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希望各大學能調整現有的入學方式，讓國、高中可順利發展特色課程教學，真正落實</a:t>
            </a:r>
            <a:r>
              <a:rPr lang="en-US" altLang="zh-TW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年國教五育均衡、適性揚才的理念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…..</a:t>
            </a:r>
          </a:p>
          <a:p>
            <a:pPr marL="0" indent="0">
              <a:buNone/>
            </a:pP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吳思華：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『(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原音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一定要在大學的入學上有配套，這樣子我們才能鼓勵那些學校說，你不一定只是用學科作為你教學的特色，而是用其他的方式，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否則他們發展了非常多的特色課程、特色學校，結果這些學生在畢業的時候，完全沒有得到大學的認可。如果是這樣子的話，其實我們國教的改革是做不到的。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』 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88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0866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8150" y="160338"/>
            <a:ext cx="8229600" cy="778098"/>
          </a:xfrm>
        </p:spPr>
        <p:txBody>
          <a:bodyPr/>
          <a:lstStyle/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大考中心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大學招生及入學考試長程調整研究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(104-106)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資料來源大考中心</a:t>
            </a:r>
            <a:endParaRPr lang="zh-TW" altLang="en-US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89</a:t>
            </a:fld>
            <a:endParaRPr lang="zh-TW" altLang="en-US"/>
          </a:p>
        </p:txBody>
      </p:sp>
      <p:pic>
        <p:nvPicPr>
          <p:cNvPr id="120836" name="Picture 4" descr="C:\Users\user\Desktop\IMAG917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123950"/>
            <a:ext cx="8953500" cy="5627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0" y="188640"/>
            <a:ext cx="822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423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8640960" cy="596031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zh-TW" altLang="en-US" sz="3100" dirty="0" smtClean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臺灣</a:t>
            </a:r>
            <a:r>
              <a:rPr lang="zh-TW" altLang="en-US" sz="3100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學校</a:t>
            </a:r>
            <a:r>
              <a:rPr lang="zh-TW" altLang="en-US" sz="3100" dirty="0" smtClean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內變異、</a:t>
            </a:r>
            <a:r>
              <a:rPr lang="zh-TW" altLang="en-US" sz="3100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學校間變異世界</a:t>
            </a:r>
            <a:r>
              <a:rPr lang="zh-TW" altLang="en-US" sz="3100" dirty="0" smtClean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第一</a:t>
            </a:r>
            <a:r>
              <a:rPr lang="en-US" altLang="zh-TW" dirty="0" smtClean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/>
            </a:r>
            <a:br>
              <a:rPr lang="en-US" altLang="zh-TW" dirty="0" smtClean="0">
                <a:solidFill>
                  <a:srgbClr val="FF0000"/>
                </a:solidFill>
                <a:latin typeface="BiauKai"/>
                <a:ea typeface="BiauKai"/>
                <a:cs typeface="BiauKai"/>
              </a:rPr>
            </a:br>
            <a:endParaRPr lang="zh-TW" altLang="en-US" dirty="0">
              <a:solidFill>
                <a:srgbClr val="FF0000"/>
              </a:solidFill>
              <a:latin typeface="BiauKai"/>
              <a:ea typeface="BiauKai"/>
              <a:cs typeface="BiauKai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193-8430-44CE-8CDF-58D7FFC0EC8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6581001"/>
            <a:ext cx="82089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OECD (2013), PISA 2012 Results: Excellence through Equity Giving Every Student the Chance to Succeed Volume II, </a:t>
            </a:r>
            <a:r>
              <a:rPr lang="en-US" altLang="zh-TW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p47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2348880"/>
            <a:ext cx="2304256" cy="288032"/>
          </a:xfrm>
          <a:prstGeom prst="rect">
            <a:avLst/>
          </a:prstGeom>
          <a:solidFill>
            <a:schemeClr val="accent2">
              <a:lumMod val="75000"/>
              <a:alpha val="29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419872" y="155679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 smtClean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學校內</a:t>
            </a:r>
            <a:endParaRPr kumimoji="1" lang="zh-TW" altLang="en-US" sz="2000" dirty="0">
              <a:solidFill>
                <a:srgbClr val="FF0000"/>
              </a:solidFill>
              <a:latin typeface="BiauKai"/>
              <a:ea typeface="BiauKai"/>
              <a:cs typeface="BiauKai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300192" y="155679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學校間</a:t>
            </a:r>
            <a:endParaRPr lang="zh-TW" altLang="en-US" sz="2000" dirty="0">
              <a:solidFill>
                <a:srgbClr val="FF0000"/>
              </a:solidFill>
              <a:latin typeface="BiauKai"/>
              <a:ea typeface="BiauKai"/>
              <a:cs typeface="BiauKa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9474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sz="6000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6000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新課綱轉化與過渡階段準備</a:t>
            </a:r>
            <a:endParaRPr lang="zh-TW" altLang="en-US" sz="6000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90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792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492761" y="864467"/>
            <a:ext cx="8651239" cy="1056800"/>
            <a:chOff x="801384" y="1417639"/>
            <a:chExt cx="7078895" cy="1051515"/>
          </a:xfrm>
        </p:grpSpPr>
        <p:sp>
          <p:nvSpPr>
            <p:cNvPr id="5" name="Rectangle 23"/>
            <p:cNvSpPr>
              <a:spLocks noChangeArrowheads="1"/>
            </p:cNvSpPr>
            <p:nvPr/>
          </p:nvSpPr>
          <p:spPr bwMode="auto">
            <a:xfrm>
              <a:off x="2520435" y="1709243"/>
              <a:ext cx="4812438" cy="759911"/>
            </a:xfrm>
            <a:prstGeom prst="rect">
              <a:avLst/>
            </a:prstGeom>
            <a:gradFill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0" scaled="0"/>
            </a:gra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r>
                <a:rPr kumimoji="0" lang="zh-TW" altLang="en-US" sz="1900" b="1" dirty="0" smtClean="0">
                  <a:latin typeface="微軟正黑體" pitchFamily="34" charset="-120"/>
                  <a:ea typeface="微軟正黑體" pitchFamily="34" charset="-120"/>
                </a:rPr>
                <a:t>課程開發、教師專業能力、大學選才重視否</a:t>
              </a:r>
              <a:r>
                <a:rPr kumimoji="0" lang="en-US" altLang="zh-TW" sz="1900" b="1" dirty="0" smtClean="0">
                  <a:latin typeface="微軟正黑體" pitchFamily="34" charset="-120"/>
                  <a:ea typeface="微軟正黑體" pitchFamily="34" charset="-120"/>
                </a:rPr>
                <a:t>….</a:t>
              </a:r>
              <a:endParaRPr kumimoji="0" lang="zh-TW" altLang="en-US" sz="19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" name="AutoShape 24"/>
            <p:cNvSpPr>
              <a:spLocks noChangeArrowheads="1"/>
            </p:cNvSpPr>
            <p:nvPr/>
          </p:nvSpPr>
          <p:spPr bwMode="auto">
            <a:xfrm>
              <a:off x="801384" y="1417639"/>
              <a:ext cx="7078895" cy="307656"/>
            </a:xfrm>
            <a:prstGeom prst="parallelogram">
              <a:avLst>
                <a:gd name="adj" fmla="val 179976"/>
              </a:avLst>
            </a:prstGeom>
            <a:solidFill>
              <a:schemeClr val="bg2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7" name="AutoShape 25"/>
            <p:cNvSpPr>
              <a:spLocks noChangeArrowheads="1"/>
            </p:cNvSpPr>
            <p:nvPr/>
          </p:nvSpPr>
          <p:spPr bwMode="auto">
            <a:xfrm>
              <a:off x="1005624" y="1465792"/>
              <a:ext cx="6556155" cy="172971"/>
            </a:xfrm>
            <a:prstGeom prst="parallelogram">
              <a:avLst>
                <a:gd name="adj" fmla="val 202153"/>
              </a:avLst>
            </a:prstGeom>
            <a:gradFill flip="none" rotWithShape="1">
              <a:gsLst>
                <a:gs pos="0">
                  <a:schemeClr val="tx1">
                    <a:alpha val="39998"/>
                  </a:schemeClr>
                </a:gs>
                <a:gs pos="100000">
                  <a:srgbClr val="800000">
                    <a:alpha val="0"/>
                  </a:srgbClr>
                </a:gs>
              </a:gsLst>
              <a:lin ang="16200000" scaled="1"/>
              <a:tileRect/>
            </a:gra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01384" y="1725295"/>
              <a:ext cx="1719050" cy="695593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跨領域統整、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專題實作、探索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體驗</a:t>
              </a:r>
              <a:endPara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38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93845" cy="484642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/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轉化的挑戰與準備</a:t>
            </a:r>
            <a:endParaRPr lang="zh-TW" altLang="en-US" sz="2800" b="1" dirty="0">
              <a:solidFill>
                <a:schemeClr val="tx2"/>
              </a:solidFill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445459" y="1985666"/>
            <a:ext cx="8606074" cy="1056800"/>
            <a:chOff x="801384" y="1417639"/>
            <a:chExt cx="7078895" cy="1051515"/>
          </a:xfrm>
        </p:grpSpPr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2520435" y="1709243"/>
              <a:ext cx="4895789" cy="759911"/>
            </a:xfrm>
            <a:prstGeom prst="rect">
              <a:avLst/>
            </a:prstGeom>
            <a:gradFill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0" scaled="0"/>
            </a:gra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r>
                <a:rPr kumimoji="0" lang="zh-TW" altLang="en-US" sz="1900" b="1" dirty="0" smtClean="0">
                  <a:latin typeface="微軟正黑體" pitchFamily="34" charset="-120"/>
                  <a:ea typeface="微軟正黑體" pitchFamily="34" charset="-120"/>
                </a:rPr>
                <a:t>課程開發、教師專業能力、師資結構與生態、課務行政</a:t>
              </a:r>
              <a:endParaRPr kumimoji="0" lang="en-US" altLang="zh-TW" sz="19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kumimoji="0" lang="zh-TW" altLang="en-US" sz="1900" b="1" dirty="0" smtClean="0">
                  <a:latin typeface="微軟正黑體" pitchFamily="34" charset="-120"/>
                  <a:ea typeface="微軟正黑體" pitchFamily="34" charset="-120"/>
                </a:rPr>
                <a:t>教室空間、開課鐘點費、大學考招連動</a:t>
              </a:r>
              <a:r>
                <a:rPr kumimoji="0" lang="en-US" altLang="zh-TW" sz="1900" b="1" dirty="0" smtClean="0">
                  <a:latin typeface="微軟正黑體" pitchFamily="34" charset="-120"/>
                  <a:ea typeface="微軟正黑體" pitchFamily="34" charset="-120"/>
                </a:rPr>
                <a:t>…..</a:t>
              </a:r>
              <a:endParaRPr kumimoji="0" lang="zh-TW" altLang="en-US" sz="19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9" name="AutoShape 24"/>
            <p:cNvSpPr>
              <a:spLocks noChangeArrowheads="1"/>
            </p:cNvSpPr>
            <p:nvPr/>
          </p:nvSpPr>
          <p:spPr bwMode="auto">
            <a:xfrm>
              <a:off x="801384" y="1417639"/>
              <a:ext cx="7078895" cy="307656"/>
            </a:xfrm>
            <a:prstGeom prst="parallelogram">
              <a:avLst>
                <a:gd name="adj" fmla="val 179976"/>
              </a:avLst>
            </a:prstGeom>
            <a:solidFill>
              <a:schemeClr val="bg2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40" name="AutoShape 25"/>
            <p:cNvSpPr>
              <a:spLocks noChangeArrowheads="1"/>
            </p:cNvSpPr>
            <p:nvPr/>
          </p:nvSpPr>
          <p:spPr bwMode="auto">
            <a:xfrm>
              <a:off x="1005624" y="1465792"/>
              <a:ext cx="6556155" cy="172971"/>
            </a:xfrm>
            <a:prstGeom prst="parallelogram">
              <a:avLst>
                <a:gd name="adj" fmla="val 202153"/>
              </a:avLst>
            </a:prstGeom>
            <a:gradFill flip="none" rotWithShape="1">
              <a:gsLst>
                <a:gs pos="0">
                  <a:schemeClr val="tx1">
                    <a:alpha val="39998"/>
                  </a:schemeClr>
                </a:gs>
                <a:gs pos="100000">
                  <a:srgbClr val="800000">
                    <a:alpha val="0"/>
                  </a:srgbClr>
                </a:gs>
              </a:gsLst>
              <a:lin ang="16200000" scaled="1"/>
              <a:tileRect/>
            </a:gra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01384" y="1725295"/>
              <a:ext cx="1719050" cy="695593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增加選修、差異課程、分組跑班</a:t>
              </a:r>
              <a:endPara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441526" y="3137794"/>
            <a:ext cx="8610007" cy="1056800"/>
            <a:chOff x="801384" y="1417639"/>
            <a:chExt cx="7078895" cy="1051515"/>
          </a:xfrm>
        </p:grpSpPr>
        <p:sp>
          <p:nvSpPr>
            <p:cNvPr id="43" name="Rectangle 23"/>
            <p:cNvSpPr>
              <a:spLocks noChangeArrowheads="1"/>
            </p:cNvSpPr>
            <p:nvPr/>
          </p:nvSpPr>
          <p:spPr bwMode="auto">
            <a:xfrm>
              <a:off x="2520435" y="1709243"/>
              <a:ext cx="4812438" cy="759911"/>
            </a:xfrm>
            <a:prstGeom prst="rect">
              <a:avLst/>
            </a:prstGeom>
            <a:gradFill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0" scaled="0"/>
            </a:gra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r>
                <a:rPr kumimoji="0" lang="zh-TW" altLang="en-US" sz="1900" b="1" dirty="0" smtClean="0">
                  <a:latin typeface="微軟正黑體" pitchFamily="34" charset="-120"/>
                  <a:ea typeface="微軟正黑體" pitchFamily="34" charset="-120"/>
                </a:rPr>
                <a:t>行政負擔、學生管理、家長態度、信任文化</a:t>
              </a:r>
              <a:r>
                <a:rPr kumimoji="0" lang="en-US" altLang="zh-TW" sz="1900" b="1" dirty="0" smtClean="0">
                  <a:latin typeface="微軟正黑體" pitchFamily="34" charset="-120"/>
                  <a:ea typeface="微軟正黑體" pitchFamily="34" charset="-120"/>
                </a:rPr>
                <a:t>…..</a:t>
              </a:r>
              <a:endParaRPr kumimoji="0" lang="zh-TW" altLang="en-US" sz="19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4" name="AutoShape 24"/>
            <p:cNvSpPr>
              <a:spLocks noChangeArrowheads="1"/>
            </p:cNvSpPr>
            <p:nvPr/>
          </p:nvSpPr>
          <p:spPr bwMode="auto">
            <a:xfrm>
              <a:off x="801384" y="1417639"/>
              <a:ext cx="7078895" cy="307656"/>
            </a:xfrm>
            <a:prstGeom prst="parallelogram">
              <a:avLst>
                <a:gd name="adj" fmla="val 179976"/>
              </a:avLst>
            </a:prstGeom>
            <a:solidFill>
              <a:schemeClr val="bg2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45" name="AutoShape 25"/>
            <p:cNvSpPr>
              <a:spLocks noChangeArrowheads="1"/>
            </p:cNvSpPr>
            <p:nvPr/>
          </p:nvSpPr>
          <p:spPr bwMode="auto">
            <a:xfrm>
              <a:off x="1005624" y="1465792"/>
              <a:ext cx="6556155" cy="172971"/>
            </a:xfrm>
            <a:prstGeom prst="parallelogram">
              <a:avLst>
                <a:gd name="adj" fmla="val 202153"/>
              </a:avLst>
            </a:prstGeom>
            <a:gradFill flip="none" rotWithShape="1">
              <a:gsLst>
                <a:gs pos="0">
                  <a:schemeClr val="tx1">
                    <a:alpha val="39998"/>
                  </a:schemeClr>
                </a:gs>
                <a:gs pos="100000">
                  <a:srgbClr val="800000">
                    <a:alpha val="0"/>
                  </a:srgbClr>
                </a:gs>
              </a:gsLst>
              <a:lin ang="16200000" scaled="1"/>
              <a:tileRect/>
            </a:gra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801384" y="1725295"/>
              <a:ext cx="1719050" cy="695593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彈性時間、學生自主學習</a:t>
              </a:r>
              <a:endPara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411129" y="4234784"/>
            <a:ext cx="8640404" cy="1056800"/>
            <a:chOff x="801384" y="1417639"/>
            <a:chExt cx="7078895" cy="1051515"/>
          </a:xfrm>
        </p:grpSpPr>
        <p:sp>
          <p:nvSpPr>
            <p:cNvPr id="48" name="Rectangle 23"/>
            <p:cNvSpPr>
              <a:spLocks noChangeArrowheads="1"/>
            </p:cNvSpPr>
            <p:nvPr/>
          </p:nvSpPr>
          <p:spPr bwMode="auto">
            <a:xfrm>
              <a:off x="2520435" y="1709243"/>
              <a:ext cx="4812438" cy="759911"/>
            </a:xfrm>
            <a:prstGeom prst="rect">
              <a:avLst/>
            </a:prstGeom>
            <a:gradFill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0" scaled="0"/>
            </a:gra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r>
                <a:rPr kumimoji="0" lang="zh-TW" altLang="en-US" sz="1900" b="1" dirty="0" smtClean="0">
                  <a:latin typeface="微軟正黑體" pitchFamily="34" charset="-120"/>
                  <a:ea typeface="微軟正黑體" pitchFamily="34" charset="-120"/>
                </a:rPr>
                <a:t>諮詢輔導教師的設置方式、實施方式、學習地圖、</a:t>
              </a:r>
              <a:endParaRPr kumimoji="0" lang="en-US" altLang="zh-TW" sz="19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1900" b="1" dirty="0" smtClean="0">
                  <a:latin typeface="微軟正黑體" pitchFamily="34" charset="-120"/>
                  <a:ea typeface="微軟正黑體" pitchFamily="34" charset="-120"/>
                </a:rPr>
                <a:t>大學考</a:t>
              </a:r>
              <a:r>
                <a:rPr lang="zh-TW" altLang="en-US" sz="1900" b="1" dirty="0">
                  <a:latin typeface="微軟正黑體" pitchFamily="34" charset="-120"/>
                  <a:ea typeface="微軟正黑體" pitchFamily="34" charset="-120"/>
                </a:rPr>
                <a:t>招連動</a:t>
              </a:r>
              <a:r>
                <a:rPr kumimoji="0" lang="en-US" altLang="zh-TW" sz="1900" b="1" dirty="0" smtClean="0">
                  <a:latin typeface="微軟正黑體" pitchFamily="34" charset="-120"/>
                  <a:ea typeface="微軟正黑體" pitchFamily="34" charset="-120"/>
                </a:rPr>
                <a:t>….</a:t>
              </a:r>
              <a:endParaRPr kumimoji="0" lang="zh-TW" altLang="en-US" sz="19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9" name="AutoShape 24"/>
            <p:cNvSpPr>
              <a:spLocks noChangeArrowheads="1"/>
            </p:cNvSpPr>
            <p:nvPr/>
          </p:nvSpPr>
          <p:spPr bwMode="auto">
            <a:xfrm>
              <a:off x="801384" y="1417639"/>
              <a:ext cx="7078895" cy="307656"/>
            </a:xfrm>
            <a:prstGeom prst="parallelogram">
              <a:avLst>
                <a:gd name="adj" fmla="val 179976"/>
              </a:avLst>
            </a:prstGeom>
            <a:solidFill>
              <a:schemeClr val="bg2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0" name="AutoShape 25"/>
            <p:cNvSpPr>
              <a:spLocks noChangeArrowheads="1"/>
            </p:cNvSpPr>
            <p:nvPr/>
          </p:nvSpPr>
          <p:spPr bwMode="auto">
            <a:xfrm>
              <a:off x="1005624" y="1465792"/>
              <a:ext cx="6556155" cy="172971"/>
            </a:xfrm>
            <a:prstGeom prst="parallelogram">
              <a:avLst>
                <a:gd name="adj" fmla="val 202153"/>
              </a:avLst>
            </a:prstGeom>
            <a:gradFill flip="none" rotWithShape="1">
              <a:gsLst>
                <a:gs pos="0">
                  <a:schemeClr val="tx1">
                    <a:alpha val="39998"/>
                  </a:schemeClr>
                </a:gs>
                <a:gs pos="100000">
                  <a:srgbClr val="800000">
                    <a:alpha val="0"/>
                  </a:srgbClr>
                </a:gs>
              </a:gsLst>
              <a:lin ang="16200000" scaled="1"/>
              <a:tileRect/>
            </a:gra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801384" y="1725295"/>
              <a:ext cx="1719050" cy="695593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選課輔導、課程諮詢教師、學習地圖</a:t>
              </a:r>
              <a:endPara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441526" y="5425732"/>
            <a:ext cx="8610007" cy="1056800"/>
            <a:chOff x="801384" y="1417639"/>
            <a:chExt cx="7078895" cy="1051515"/>
          </a:xfrm>
        </p:grpSpPr>
        <p:sp>
          <p:nvSpPr>
            <p:cNvPr id="53" name="Rectangle 23"/>
            <p:cNvSpPr>
              <a:spLocks noChangeArrowheads="1"/>
            </p:cNvSpPr>
            <p:nvPr/>
          </p:nvSpPr>
          <p:spPr bwMode="auto">
            <a:xfrm>
              <a:off x="2520435" y="1709243"/>
              <a:ext cx="4812438" cy="759911"/>
            </a:xfrm>
            <a:prstGeom prst="rect">
              <a:avLst/>
            </a:prstGeom>
            <a:gradFill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0" scaled="0"/>
            </a:gra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r>
                <a:rPr kumimoji="0" lang="zh-TW" altLang="en-US" sz="1900" b="1" dirty="0" smtClean="0">
                  <a:latin typeface="微軟正黑體" pitchFamily="34" charset="-120"/>
                  <a:ea typeface="微軟正黑體" pitchFamily="34" charset="-120"/>
                </a:rPr>
                <a:t>學校的認知與態度</a:t>
              </a:r>
              <a:r>
                <a:rPr kumimoji="0" lang="en-US" altLang="zh-TW" sz="1900" b="1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kumimoji="0" lang="zh-TW" altLang="en-US" sz="1900" b="1" dirty="0" smtClean="0">
                  <a:latin typeface="微軟正黑體" pitchFamily="34" charset="-120"/>
                  <a:ea typeface="微軟正黑體" pitchFamily="34" charset="-120"/>
                </a:rPr>
                <a:t>是否誤用為純升學科目之加課</a:t>
              </a:r>
              <a:r>
                <a:rPr kumimoji="0" lang="en-US" altLang="zh-TW" sz="1900" b="1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kumimoji="0" lang="zh-TW" altLang="en-US" sz="1900" b="1" dirty="0" smtClean="0">
                  <a:latin typeface="微軟正黑體" pitchFamily="34" charset="-120"/>
                  <a:ea typeface="微軟正黑體" pitchFamily="34" charset="-120"/>
                </a:rPr>
                <a:t>、</a:t>
              </a:r>
              <a:endParaRPr kumimoji="0" lang="en-US" altLang="zh-TW" sz="19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kumimoji="0" lang="zh-TW" altLang="en-US" sz="1900" b="1" dirty="0" smtClean="0">
                  <a:latin typeface="微軟正黑體" pitchFamily="34" charset="-120"/>
                  <a:ea typeface="微軟正黑體" pitchFamily="34" charset="-120"/>
                </a:rPr>
                <a:t>學校課程願景領導、校本特色課程發展、</a:t>
              </a:r>
              <a:r>
                <a:rPr kumimoji="0" lang="en-US" altLang="zh-TW" sz="1900" b="1" dirty="0" smtClean="0">
                  <a:latin typeface="微軟正黑體" pitchFamily="34" charset="-120"/>
                  <a:ea typeface="微軟正黑體" pitchFamily="34" charset="-120"/>
                </a:rPr>
                <a:t>……</a:t>
              </a:r>
              <a:endParaRPr kumimoji="0" lang="zh-TW" altLang="en-US" sz="19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4" name="AutoShape 24"/>
            <p:cNvSpPr>
              <a:spLocks noChangeArrowheads="1"/>
            </p:cNvSpPr>
            <p:nvPr/>
          </p:nvSpPr>
          <p:spPr bwMode="auto">
            <a:xfrm>
              <a:off x="801384" y="1417639"/>
              <a:ext cx="7078895" cy="307656"/>
            </a:xfrm>
            <a:prstGeom prst="parallelogram">
              <a:avLst>
                <a:gd name="adj" fmla="val 179976"/>
              </a:avLst>
            </a:prstGeom>
            <a:solidFill>
              <a:schemeClr val="bg2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5" name="AutoShape 25"/>
            <p:cNvSpPr>
              <a:spLocks noChangeArrowheads="1"/>
            </p:cNvSpPr>
            <p:nvPr/>
          </p:nvSpPr>
          <p:spPr bwMode="auto">
            <a:xfrm>
              <a:off x="1005624" y="1465792"/>
              <a:ext cx="6556155" cy="172971"/>
            </a:xfrm>
            <a:prstGeom prst="parallelogram">
              <a:avLst>
                <a:gd name="adj" fmla="val 202153"/>
              </a:avLst>
            </a:prstGeom>
            <a:gradFill flip="none" rotWithShape="1">
              <a:gsLst>
                <a:gs pos="0">
                  <a:schemeClr val="tx1">
                    <a:alpha val="39998"/>
                  </a:schemeClr>
                </a:gs>
                <a:gs pos="100000">
                  <a:srgbClr val="800000">
                    <a:alpha val="0"/>
                  </a:srgbClr>
                </a:gs>
              </a:gsLst>
              <a:lin ang="16200000" scaled="1"/>
              <a:tileRect/>
            </a:gradFill>
            <a:ln w="3175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801384" y="1725295"/>
              <a:ext cx="1719050" cy="695593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校訂必修、知識統整應用</a:t>
              </a:r>
              <a:endPara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7316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031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所高中研究合作學校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前導學校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56612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中正高中、北大高中、大園國際高中、臺中女中、彰化女中、北港高中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東石高中、臺南二中、高雄師大附中、枋寮高中、宜蘭高中、花蓮女中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00192" y="2996952"/>
            <a:ext cx="2304256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考量學校大小規模、區位、定位、類型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完全中學、兼設職業類科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..)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、隸屬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國立、直轄市、縣市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)…..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。第一波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所學校。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螢幕快照 2014-12-30 上午10.59.28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9483" t="-891" r="-64243" b="1"/>
          <a:stretch/>
        </p:blipFill>
        <p:spPr>
          <a:xfrm>
            <a:off x="550332" y="867833"/>
            <a:ext cx="8136467" cy="4793415"/>
          </a:xfrm>
        </p:spPr>
      </p:pic>
    </p:spTree>
    <p:extLst>
      <p:ext uri="{BB962C8B-B14F-4D97-AF65-F5344CB8AC3E}">
        <p14:creationId xmlns="" xmlns:p14="http://schemas.microsoft.com/office/powerpoint/2010/main" val="4144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線接點 38"/>
          <p:cNvCxnSpPr>
            <a:stCxn id="7" idx="1"/>
          </p:cNvCxnSpPr>
          <p:nvPr/>
        </p:nvCxnSpPr>
        <p:spPr>
          <a:xfrm flipH="1">
            <a:off x="3704485" y="1668909"/>
            <a:ext cx="2596310" cy="4145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2383122" y="1412092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7711714" y="1412092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4831394" y="1196068"/>
            <a:ext cx="0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59312" y="836712"/>
            <a:ext cx="8733168" cy="415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2100" b="1" dirty="0">
                <a:latin typeface="微軟正黑體" pitchFamily="34" charset="-120"/>
                <a:ea typeface="微軟正黑體" pitchFamily="34" charset="-120"/>
              </a:rPr>
              <a:t>子計畫三</a:t>
            </a:r>
            <a:r>
              <a:rPr lang="zh-TW" altLang="zh-TW" sz="2100" b="1" dirty="0" smtClean="0">
                <a:latin typeface="微軟正黑體" pitchFamily="34" charset="-120"/>
                <a:ea typeface="微軟正黑體" pitchFamily="34" charset="-120"/>
              </a:rPr>
              <a:t>：十二年國民基本教育課程綱要在普通高中實施之課程轉化探究</a:t>
            </a:r>
            <a:endParaRPr lang="zh-TW" altLang="zh-TW" sz="21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27693" y="1520104"/>
            <a:ext cx="207679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適性揚才、落實選修</a:t>
            </a:r>
            <a:endParaRPr lang="zh-TW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6513" y="1520104"/>
            <a:ext cx="208823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素養導向、強化通識</a:t>
            </a:r>
            <a:endParaRPr lang="zh-TW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00795" y="1499632"/>
            <a:ext cx="208823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學生自主、彈性時間</a:t>
            </a:r>
            <a:endParaRPr lang="zh-TW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96935" y="2128141"/>
            <a:ext cx="501649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以學校為基地的整體變革與改進方法</a:t>
            </a:r>
            <a:endParaRPr lang="zh-TW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4773" y="2214422"/>
            <a:ext cx="1302243" cy="3385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方法論</a:t>
            </a:r>
            <a:endParaRPr lang="zh-TW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4774" y="1436332"/>
            <a:ext cx="1302243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課程綱要實施及轉化</a:t>
            </a: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的標的</a:t>
            </a:r>
            <a:endParaRPr lang="zh-TW" altLang="zh-TW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0" name="直線接點 39"/>
          <p:cNvCxnSpPr/>
          <p:nvPr/>
        </p:nvCxnSpPr>
        <p:spPr>
          <a:xfrm flipH="1">
            <a:off x="2383122" y="1412092"/>
            <a:ext cx="53285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向下箭號 17"/>
          <p:cNvSpPr/>
          <p:nvPr/>
        </p:nvSpPr>
        <p:spPr>
          <a:xfrm>
            <a:off x="4506188" y="2496891"/>
            <a:ext cx="648072" cy="28335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0" name="直線接點 49"/>
          <p:cNvCxnSpPr>
            <a:stCxn id="5" idx="2"/>
          </p:cNvCxnSpPr>
          <p:nvPr/>
        </p:nvCxnSpPr>
        <p:spPr>
          <a:xfrm>
            <a:off x="2666089" y="1858658"/>
            <a:ext cx="2147239" cy="266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>
            <a:off x="4830598" y="1838186"/>
            <a:ext cx="147" cy="269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 flipH="1">
            <a:off x="4830745" y="1858658"/>
            <a:ext cx="2376914" cy="2749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159312" y="3834277"/>
            <a:ext cx="1302243" cy="3385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關注策略</a:t>
            </a:r>
            <a:endParaRPr lang="zh-TW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814320" y="4791385"/>
            <a:ext cx="1656184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學校課程計畫</a:t>
            </a:r>
            <a:endParaRPr lang="zh-TW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53211" y="4660757"/>
            <a:ext cx="1302243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轉化項目</a:t>
            </a: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必選項目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803666" y="5553423"/>
            <a:ext cx="1897428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實作及探索體驗課程</a:t>
            </a:r>
            <a:endParaRPr lang="zh-TW" altLang="zh-TW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706251" y="5540358"/>
            <a:ext cx="1268686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彈性學習時間</a:t>
            </a:r>
            <a:endParaRPr lang="zh-TW" altLang="zh-TW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67924" y="5540359"/>
            <a:ext cx="1542484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跨領域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科目專題</a:t>
            </a:r>
            <a:endParaRPr lang="zh-TW" altLang="zh-TW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078081" y="5565833"/>
            <a:ext cx="1090947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適性課程</a:t>
            </a:r>
            <a:endParaRPr lang="zh-TW" altLang="zh-TW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1817580" y="3817400"/>
            <a:ext cx="6725295" cy="693985"/>
            <a:chOff x="1837779" y="2785537"/>
            <a:chExt cx="6725295" cy="693985"/>
          </a:xfrm>
        </p:grpSpPr>
        <p:sp>
          <p:nvSpPr>
            <p:cNvPr id="35" name="矩形 34"/>
            <p:cNvSpPr/>
            <p:nvPr/>
          </p:nvSpPr>
          <p:spPr>
            <a:xfrm>
              <a:off x="1837779" y="2800964"/>
              <a:ext cx="1358710" cy="3385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600" b="1" dirty="0" smtClean="0">
                  <a:latin typeface="微軟正黑體" pitchFamily="34" charset="-120"/>
                  <a:ea typeface="微軟正黑體" pitchFamily="34" charset="-120"/>
                </a:rPr>
                <a:t>建立機制</a:t>
              </a:r>
              <a:endParaRPr lang="zh-TW" altLang="zh-TW" sz="1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367807" y="2802414"/>
              <a:ext cx="1200797" cy="3385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600" b="1" dirty="0" smtClean="0">
                  <a:latin typeface="微軟正黑體" pitchFamily="34" charset="-120"/>
                  <a:ea typeface="微軟正黑體" pitchFamily="34" charset="-120"/>
                </a:rPr>
                <a:t>賦權增能</a:t>
              </a:r>
              <a:endParaRPr lang="zh-TW" altLang="zh-TW" sz="1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853465" y="2802414"/>
              <a:ext cx="1120466" cy="3385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600" b="1" dirty="0" smtClean="0">
                  <a:latin typeface="微軟正黑體" pitchFamily="34" charset="-120"/>
                  <a:ea typeface="微軟正黑體" pitchFamily="34" charset="-120"/>
                </a:rPr>
                <a:t>形構社群</a:t>
              </a:r>
              <a:endParaRPr lang="zh-TW" altLang="zh-TW" sz="1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256866" y="2802414"/>
              <a:ext cx="1013209" cy="3385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600" b="1" dirty="0" smtClean="0">
                  <a:latin typeface="微軟正黑體" pitchFamily="34" charset="-120"/>
                  <a:ea typeface="微軟正黑體" pitchFamily="34" charset="-120"/>
                </a:rPr>
                <a:t>強化支持</a:t>
              </a:r>
              <a:endParaRPr lang="zh-TW" altLang="zh-TW" sz="1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7533624" y="2785537"/>
              <a:ext cx="1013209" cy="3385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600" b="1" dirty="0" smtClean="0">
                  <a:latin typeface="微軟正黑體" pitchFamily="34" charset="-120"/>
                  <a:ea typeface="微軟正黑體" pitchFamily="34" charset="-120"/>
                </a:rPr>
                <a:t>完善配套</a:t>
              </a:r>
              <a:endParaRPr lang="zh-TW" altLang="zh-TW" sz="1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851937" y="3140968"/>
              <a:ext cx="6711137" cy="3385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機制</a:t>
              </a:r>
              <a:r>
                <a:rPr lang="en-US" altLang="zh-TW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。</a:t>
              </a:r>
              <a:r>
                <a:rPr lang="en-US" altLang="zh-TW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能力</a:t>
              </a:r>
              <a:r>
                <a:rPr lang="en-US" altLang="zh-TW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。</a:t>
              </a:r>
              <a:r>
                <a:rPr lang="en-US" altLang="zh-TW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支持網絡</a:t>
              </a:r>
              <a:r>
                <a:rPr lang="en-US" altLang="zh-TW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zh-TW" altLang="zh-T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150874" y="5516548"/>
            <a:ext cx="1302243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轉化項目</a:t>
            </a: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自選項目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59312" y="2996307"/>
            <a:ext cx="1302243" cy="3385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任務與目的</a:t>
            </a:r>
            <a:endParaRPr lang="zh-TW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0" name="向下箭號 59"/>
          <p:cNvSpPr/>
          <p:nvPr/>
        </p:nvSpPr>
        <p:spPr>
          <a:xfrm>
            <a:off x="4539234" y="3550924"/>
            <a:ext cx="648072" cy="28335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向下箭號 60"/>
          <p:cNvSpPr/>
          <p:nvPr/>
        </p:nvSpPr>
        <p:spPr>
          <a:xfrm>
            <a:off x="4539234" y="4511385"/>
            <a:ext cx="648072" cy="28335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475525" y="4791384"/>
            <a:ext cx="5067350" cy="72516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關鍵詞：</a:t>
            </a:r>
            <a:r>
              <a:rPr lang="zh-TW" alt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學校總體經營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。學校課發會之運作與機制、校長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主任課程領導能力、校長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主任專業社群。教育部高中課務工作圈。高中優質</a:t>
            </a:r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化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均質化方案。直轄縣市競爭型計畫。高瞻計畫。</a:t>
            </a:r>
            <a:endParaRPr lang="zh-TW" altLang="en-US" sz="1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831738" y="5882601"/>
            <a:ext cx="6711137" cy="71406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關鍵詞：</a:t>
            </a:r>
            <a:r>
              <a:rPr lang="zh-TW" alt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教師專業展現。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學校教師的課程設計與教學能力、教師的課程意識與課程領導、校內教師專業社群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學科內與跨科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、跨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校專業</a:t>
            </a:r>
            <a:r>
              <a: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社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群、大學與學科中心的支持網絡。</a:t>
            </a:r>
            <a:endParaRPr lang="zh-TW" altLang="en-US" sz="1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524562" y="6643698"/>
            <a:ext cx="2133600" cy="365125"/>
          </a:xfrm>
        </p:spPr>
        <p:txBody>
          <a:bodyPr/>
          <a:lstStyle/>
          <a:p>
            <a:fld id="{B79AE84D-3456-4B16-AA16-A737D5E12223}" type="slidenum">
              <a:rPr lang="zh-TW" altLang="en-US" smtClean="0"/>
              <a:pPr/>
              <a:t>93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8542875" y="3834277"/>
            <a:ext cx="464983" cy="27623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內外部連結</a:t>
            </a:r>
            <a:endParaRPr lang="en-US" altLang="zh-TW" sz="1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、協作與配 套</a:t>
            </a:r>
            <a:endParaRPr lang="en-US" altLang="zh-TW" sz="1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sz="1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44772" y="188640"/>
            <a:ext cx="8747708" cy="4766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計畫</a:t>
            </a: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架構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與內容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831738" y="2780244"/>
            <a:ext cx="6943628" cy="7706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(1</a:t>
            </a:r>
            <a:r>
              <a:rPr lang="en-US" altLang="zh-TW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發展不同類型前導學校課程轉化的案例</a:t>
            </a:r>
            <a:r>
              <a:rPr lang="en-US" altLang="zh-TW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含模式、機制、實施配套</a:t>
            </a:r>
            <a:r>
              <a:rPr lang="en-US" altLang="zh-TW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en-US" altLang="zh-TW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2)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促成內外部系統連節與協作、結構與制度的配套落實、支持系統的完善</a:t>
            </a:r>
            <a:endParaRPr lang="en-US" altLang="zh-TW" sz="16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激發</a:t>
            </a: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學校自生變革的動能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zh-TW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8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reeform 2"/>
          <p:cNvSpPr>
            <a:spLocks/>
          </p:cNvSpPr>
          <p:nvPr/>
        </p:nvSpPr>
        <p:spPr bwMode="auto">
          <a:xfrm>
            <a:off x="5893631" y="2886421"/>
            <a:ext cx="1952625" cy="1230313"/>
          </a:xfrm>
          <a:custGeom>
            <a:avLst/>
            <a:gdLst>
              <a:gd name="T0" fmla="*/ 0 w 1230"/>
              <a:gd name="T1" fmla="*/ 871538 h 775"/>
              <a:gd name="T2" fmla="*/ 1009650 w 1230"/>
              <a:gd name="T3" fmla="*/ 1230313 h 775"/>
              <a:gd name="T4" fmla="*/ 1647825 w 1230"/>
              <a:gd name="T5" fmla="*/ 514350 h 775"/>
              <a:gd name="T6" fmla="*/ 1952625 w 1230"/>
              <a:gd name="T7" fmla="*/ 571500 h 775"/>
              <a:gd name="T8" fmla="*/ 1704975 w 1230"/>
              <a:gd name="T9" fmla="*/ 0 h 775"/>
              <a:gd name="T10" fmla="*/ 733425 w 1230"/>
              <a:gd name="T11" fmla="*/ 247650 h 775"/>
              <a:gd name="T12" fmla="*/ 981075 w 1230"/>
              <a:gd name="T13" fmla="*/ 342900 h 775"/>
              <a:gd name="T14" fmla="*/ 0 w 1230"/>
              <a:gd name="T15" fmla="*/ 871538 h 7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30"/>
              <a:gd name="T25" fmla="*/ 0 h 775"/>
              <a:gd name="T26" fmla="*/ 1230 w 1230"/>
              <a:gd name="T27" fmla="*/ 775 h 7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30" h="775">
                <a:moveTo>
                  <a:pt x="0" y="549"/>
                </a:moveTo>
                <a:lnTo>
                  <a:pt x="636" y="775"/>
                </a:lnTo>
                <a:lnTo>
                  <a:pt x="1038" y="324"/>
                </a:lnTo>
                <a:lnTo>
                  <a:pt x="1230" y="360"/>
                </a:lnTo>
                <a:lnTo>
                  <a:pt x="1074" y="0"/>
                </a:lnTo>
                <a:lnTo>
                  <a:pt x="462" y="156"/>
                </a:lnTo>
                <a:lnTo>
                  <a:pt x="618" y="216"/>
                </a:lnTo>
                <a:lnTo>
                  <a:pt x="0" y="549"/>
                </a:lnTo>
                <a:close/>
              </a:path>
            </a:pathLst>
          </a:custGeom>
          <a:solidFill>
            <a:srgbClr val="EAEAEA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914" name="Freeform 3"/>
          <p:cNvSpPr>
            <a:spLocks/>
          </p:cNvSpPr>
          <p:nvPr/>
        </p:nvSpPr>
        <p:spPr bwMode="auto">
          <a:xfrm>
            <a:off x="4598231" y="3757959"/>
            <a:ext cx="2305050" cy="503237"/>
          </a:xfrm>
          <a:custGeom>
            <a:avLst/>
            <a:gdLst>
              <a:gd name="T0" fmla="*/ 0 w 1452"/>
              <a:gd name="T1" fmla="*/ 142875 h 317"/>
              <a:gd name="T2" fmla="*/ 1008063 w 1452"/>
              <a:gd name="T3" fmla="*/ 503237 h 317"/>
              <a:gd name="T4" fmla="*/ 2305050 w 1452"/>
              <a:gd name="T5" fmla="*/ 358775 h 317"/>
              <a:gd name="T6" fmla="*/ 1295400 w 1452"/>
              <a:gd name="T7" fmla="*/ 0 h 317"/>
              <a:gd name="T8" fmla="*/ 0 w 1452"/>
              <a:gd name="T9" fmla="*/ 142875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2"/>
              <a:gd name="T16" fmla="*/ 0 h 317"/>
              <a:gd name="T17" fmla="*/ 1452 w 1452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2" h="317">
                <a:moveTo>
                  <a:pt x="0" y="90"/>
                </a:moveTo>
                <a:lnTo>
                  <a:pt x="635" y="317"/>
                </a:lnTo>
                <a:lnTo>
                  <a:pt x="1452" y="226"/>
                </a:lnTo>
                <a:lnTo>
                  <a:pt x="816" y="0"/>
                </a:lnTo>
                <a:lnTo>
                  <a:pt x="0" y="90"/>
                </a:lnTo>
                <a:close/>
              </a:path>
            </a:pathLst>
          </a:custGeom>
          <a:solidFill>
            <a:srgbClr val="EAEAEA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915" name="Freeform 4"/>
          <p:cNvSpPr>
            <a:spLocks/>
          </p:cNvSpPr>
          <p:nvPr/>
        </p:nvSpPr>
        <p:spPr bwMode="auto">
          <a:xfrm>
            <a:off x="3229806" y="3900834"/>
            <a:ext cx="2376488" cy="1152525"/>
          </a:xfrm>
          <a:custGeom>
            <a:avLst/>
            <a:gdLst>
              <a:gd name="T0" fmla="*/ 0 w 1497"/>
              <a:gd name="T1" fmla="*/ 720725 h 726"/>
              <a:gd name="T2" fmla="*/ 1081088 w 1497"/>
              <a:gd name="T3" fmla="*/ 1152525 h 726"/>
              <a:gd name="T4" fmla="*/ 2376488 w 1497"/>
              <a:gd name="T5" fmla="*/ 360362 h 726"/>
              <a:gd name="T6" fmla="*/ 1368425 w 1497"/>
              <a:gd name="T7" fmla="*/ 0 h 726"/>
              <a:gd name="T8" fmla="*/ 0 w 1497"/>
              <a:gd name="T9" fmla="*/ 720725 h 7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7"/>
              <a:gd name="T16" fmla="*/ 0 h 726"/>
              <a:gd name="T17" fmla="*/ 1497 w 1497"/>
              <a:gd name="T18" fmla="*/ 726 h 7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7" h="726">
                <a:moveTo>
                  <a:pt x="0" y="454"/>
                </a:moveTo>
                <a:lnTo>
                  <a:pt x="681" y="726"/>
                </a:lnTo>
                <a:lnTo>
                  <a:pt x="1497" y="227"/>
                </a:lnTo>
                <a:lnTo>
                  <a:pt x="862" y="0"/>
                </a:lnTo>
                <a:lnTo>
                  <a:pt x="0" y="454"/>
                </a:lnTo>
                <a:close/>
              </a:path>
            </a:pathLst>
          </a:custGeom>
          <a:solidFill>
            <a:srgbClr val="EAEAEA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916" name="Freeform 5"/>
          <p:cNvSpPr>
            <a:spLocks/>
          </p:cNvSpPr>
          <p:nvPr/>
        </p:nvSpPr>
        <p:spPr bwMode="auto">
          <a:xfrm>
            <a:off x="1635956" y="4621559"/>
            <a:ext cx="2663825" cy="884237"/>
          </a:xfrm>
          <a:custGeom>
            <a:avLst/>
            <a:gdLst>
              <a:gd name="T0" fmla="*/ 0 w 1678"/>
              <a:gd name="T1" fmla="*/ 358775 h 557"/>
              <a:gd name="T2" fmla="*/ 1333500 w 1678"/>
              <a:gd name="T3" fmla="*/ 884237 h 557"/>
              <a:gd name="T4" fmla="*/ 2663825 w 1678"/>
              <a:gd name="T5" fmla="*/ 431800 h 557"/>
              <a:gd name="T6" fmla="*/ 1584325 w 1678"/>
              <a:gd name="T7" fmla="*/ 0 h 557"/>
              <a:gd name="T8" fmla="*/ 0 w 1678"/>
              <a:gd name="T9" fmla="*/ 358775 h 5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78"/>
              <a:gd name="T16" fmla="*/ 0 h 557"/>
              <a:gd name="T17" fmla="*/ 1678 w 1678"/>
              <a:gd name="T18" fmla="*/ 557 h 5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78" h="557">
                <a:moveTo>
                  <a:pt x="0" y="226"/>
                </a:moveTo>
                <a:lnTo>
                  <a:pt x="840" y="557"/>
                </a:lnTo>
                <a:lnTo>
                  <a:pt x="1678" y="272"/>
                </a:lnTo>
                <a:lnTo>
                  <a:pt x="998" y="0"/>
                </a:lnTo>
                <a:lnTo>
                  <a:pt x="0" y="226"/>
                </a:lnTo>
                <a:close/>
              </a:path>
            </a:pathLst>
          </a:custGeom>
          <a:solidFill>
            <a:srgbClr val="EAEAEA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917" name="Freeform 6"/>
          <p:cNvSpPr>
            <a:spLocks/>
          </p:cNvSpPr>
          <p:nvPr/>
        </p:nvSpPr>
        <p:spPr bwMode="auto">
          <a:xfrm>
            <a:off x="277056" y="4981921"/>
            <a:ext cx="2706688" cy="1631950"/>
          </a:xfrm>
          <a:custGeom>
            <a:avLst/>
            <a:gdLst>
              <a:gd name="T0" fmla="*/ 0 w 1705"/>
              <a:gd name="T1" fmla="*/ 984250 h 1028"/>
              <a:gd name="T2" fmla="*/ 1150938 w 1705"/>
              <a:gd name="T3" fmla="*/ 1631950 h 1028"/>
              <a:gd name="T4" fmla="*/ 2706688 w 1705"/>
              <a:gd name="T5" fmla="*/ 509587 h 1028"/>
              <a:gd name="T6" fmla="*/ 1352550 w 1705"/>
              <a:gd name="T7" fmla="*/ 0 h 1028"/>
              <a:gd name="T8" fmla="*/ 0 w 1705"/>
              <a:gd name="T9" fmla="*/ 984250 h 10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5"/>
              <a:gd name="T16" fmla="*/ 0 h 1028"/>
              <a:gd name="T17" fmla="*/ 1705 w 1705"/>
              <a:gd name="T18" fmla="*/ 1028 h 10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5" h="1028">
                <a:moveTo>
                  <a:pt x="0" y="620"/>
                </a:moveTo>
                <a:lnTo>
                  <a:pt x="725" y="1028"/>
                </a:lnTo>
                <a:lnTo>
                  <a:pt x="1705" y="321"/>
                </a:lnTo>
                <a:lnTo>
                  <a:pt x="852" y="0"/>
                </a:lnTo>
                <a:lnTo>
                  <a:pt x="0" y="620"/>
                </a:lnTo>
                <a:close/>
              </a:path>
            </a:pathLst>
          </a:custGeom>
          <a:solidFill>
            <a:srgbClr val="EAEAEA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6123420" y="1547234"/>
            <a:ext cx="2547992" cy="2015431"/>
          </a:xfrm>
          <a:custGeom>
            <a:avLst/>
            <a:gdLst/>
            <a:ahLst/>
            <a:cxnLst>
              <a:cxn ang="0">
                <a:pos x="0" y="549"/>
              </a:cxn>
              <a:cxn ang="0">
                <a:pos x="636" y="775"/>
              </a:cxn>
              <a:cxn ang="0">
                <a:pos x="1038" y="324"/>
              </a:cxn>
              <a:cxn ang="0">
                <a:pos x="1230" y="360"/>
              </a:cxn>
              <a:cxn ang="0">
                <a:pos x="1074" y="0"/>
              </a:cxn>
              <a:cxn ang="0">
                <a:pos x="462" y="156"/>
              </a:cxn>
              <a:cxn ang="0">
                <a:pos x="618" y="216"/>
              </a:cxn>
              <a:cxn ang="0">
                <a:pos x="0" y="549"/>
              </a:cxn>
            </a:cxnLst>
            <a:rect l="0" t="0" r="r" b="b"/>
            <a:pathLst>
              <a:path w="1230" h="775">
                <a:moveTo>
                  <a:pt x="0" y="549"/>
                </a:moveTo>
                <a:lnTo>
                  <a:pt x="636" y="775"/>
                </a:lnTo>
                <a:lnTo>
                  <a:pt x="1038" y="324"/>
                </a:lnTo>
                <a:lnTo>
                  <a:pt x="1230" y="360"/>
                </a:lnTo>
                <a:lnTo>
                  <a:pt x="1074" y="0"/>
                </a:lnTo>
                <a:lnTo>
                  <a:pt x="462" y="156"/>
                </a:lnTo>
                <a:lnTo>
                  <a:pt x="618" y="216"/>
                </a:lnTo>
                <a:lnTo>
                  <a:pt x="0" y="549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38919" name="Freeform 8"/>
          <p:cNvSpPr>
            <a:spLocks/>
          </p:cNvSpPr>
          <p:nvPr/>
        </p:nvSpPr>
        <p:spPr bwMode="auto">
          <a:xfrm>
            <a:off x="4607756" y="3459509"/>
            <a:ext cx="2305050" cy="503237"/>
          </a:xfrm>
          <a:custGeom>
            <a:avLst/>
            <a:gdLst>
              <a:gd name="T0" fmla="*/ 0 w 1452"/>
              <a:gd name="T1" fmla="*/ 142875 h 317"/>
              <a:gd name="T2" fmla="*/ 1008063 w 1452"/>
              <a:gd name="T3" fmla="*/ 503237 h 317"/>
              <a:gd name="T4" fmla="*/ 2305050 w 1452"/>
              <a:gd name="T5" fmla="*/ 358775 h 317"/>
              <a:gd name="T6" fmla="*/ 1295400 w 1452"/>
              <a:gd name="T7" fmla="*/ 0 h 317"/>
              <a:gd name="T8" fmla="*/ 0 w 1452"/>
              <a:gd name="T9" fmla="*/ 142875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2"/>
              <a:gd name="T16" fmla="*/ 0 h 317"/>
              <a:gd name="T17" fmla="*/ 1452 w 1452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2" h="317">
                <a:moveTo>
                  <a:pt x="0" y="90"/>
                </a:moveTo>
                <a:lnTo>
                  <a:pt x="635" y="317"/>
                </a:lnTo>
                <a:lnTo>
                  <a:pt x="1452" y="226"/>
                </a:lnTo>
                <a:lnTo>
                  <a:pt x="816" y="0"/>
                </a:lnTo>
                <a:lnTo>
                  <a:pt x="0" y="9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Bottom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endParaRPr lang="zh-TW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3239331" y="3602384"/>
            <a:ext cx="2376488" cy="1152525"/>
          </a:xfrm>
          <a:custGeom>
            <a:avLst/>
            <a:gdLst/>
            <a:ahLst/>
            <a:cxnLst>
              <a:cxn ang="0">
                <a:pos x="0" y="454"/>
              </a:cxn>
              <a:cxn ang="0">
                <a:pos x="681" y="726"/>
              </a:cxn>
              <a:cxn ang="0">
                <a:pos x="1497" y="227"/>
              </a:cxn>
              <a:cxn ang="0">
                <a:pos x="862" y="0"/>
              </a:cxn>
              <a:cxn ang="0">
                <a:pos x="0" y="454"/>
              </a:cxn>
            </a:cxnLst>
            <a:rect l="0" t="0" r="r" b="b"/>
            <a:pathLst>
              <a:path w="1497" h="726">
                <a:moveTo>
                  <a:pt x="0" y="454"/>
                </a:moveTo>
                <a:lnTo>
                  <a:pt x="681" y="726"/>
                </a:lnTo>
                <a:lnTo>
                  <a:pt x="1497" y="227"/>
                </a:lnTo>
                <a:lnTo>
                  <a:pt x="862" y="0"/>
                </a:lnTo>
                <a:lnTo>
                  <a:pt x="0" y="45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38921" name="Freeform 10"/>
          <p:cNvSpPr>
            <a:spLocks/>
          </p:cNvSpPr>
          <p:nvPr/>
        </p:nvSpPr>
        <p:spPr bwMode="auto">
          <a:xfrm>
            <a:off x="1645481" y="4323109"/>
            <a:ext cx="2663825" cy="884237"/>
          </a:xfrm>
          <a:custGeom>
            <a:avLst/>
            <a:gdLst>
              <a:gd name="T0" fmla="*/ 0 w 1678"/>
              <a:gd name="T1" fmla="*/ 358775 h 557"/>
              <a:gd name="T2" fmla="*/ 1333500 w 1678"/>
              <a:gd name="T3" fmla="*/ 884237 h 557"/>
              <a:gd name="T4" fmla="*/ 2663825 w 1678"/>
              <a:gd name="T5" fmla="*/ 431800 h 557"/>
              <a:gd name="T6" fmla="*/ 1584325 w 1678"/>
              <a:gd name="T7" fmla="*/ 0 h 557"/>
              <a:gd name="T8" fmla="*/ 0 w 1678"/>
              <a:gd name="T9" fmla="*/ 358775 h 5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78"/>
              <a:gd name="T16" fmla="*/ 0 h 557"/>
              <a:gd name="T17" fmla="*/ 1678 w 1678"/>
              <a:gd name="T18" fmla="*/ 557 h 5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78" h="557">
                <a:moveTo>
                  <a:pt x="0" y="226"/>
                </a:moveTo>
                <a:lnTo>
                  <a:pt x="840" y="557"/>
                </a:lnTo>
                <a:lnTo>
                  <a:pt x="1678" y="272"/>
                </a:lnTo>
                <a:lnTo>
                  <a:pt x="998" y="0"/>
                </a:lnTo>
                <a:lnTo>
                  <a:pt x="0" y="226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Bottom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endParaRPr lang="zh-TW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86581" y="4683471"/>
            <a:ext cx="2706688" cy="1631950"/>
          </a:xfrm>
          <a:custGeom>
            <a:avLst/>
            <a:gdLst/>
            <a:ahLst/>
            <a:cxnLst>
              <a:cxn ang="0">
                <a:pos x="0" y="620"/>
              </a:cxn>
              <a:cxn ang="0">
                <a:pos x="725" y="1028"/>
              </a:cxn>
              <a:cxn ang="0">
                <a:pos x="1705" y="321"/>
              </a:cxn>
              <a:cxn ang="0">
                <a:pos x="852" y="0"/>
              </a:cxn>
              <a:cxn ang="0">
                <a:pos x="0" y="620"/>
              </a:cxn>
            </a:cxnLst>
            <a:rect l="0" t="0" r="r" b="b"/>
            <a:pathLst>
              <a:path w="1705" h="1028">
                <a:moveTo>
                  <a:pt x="0" y="620"/>
                </a:moveTo>
                <a:lnTo>
                  <a:pt x="725" y="1028"/>
                </a:lnTo>
                <a:lnTo>
                  <a:pt x="1705" y="321"/>
                </a:lnTo>
                <a:lnTo>
                  <a:pt x="852" y="0"/>
                </a:lnTo>
                <a:lnTo>
                  <a:pt x="0" y="62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86581" y="4019095"/>
            <a:ext cx="1862485" cy="1965341"/>
            <a:chOff x="2562" y="1979"/>
            <a:chExt cx="1074" cy="1188"/>
          </a:xfrm>
        </p:grpSpPr>
        <p:sp>
          <p:nvSpPr>
            <p:cNvPr id="38965" name="Oval 13"/>
            <p:cNvSpPr>
              <a:spLocks noChangeArrowheads="1"/>
            </p:cNvSpPr>
            <p:nvPr/>
          </p:nvSpPr>
          <p:spPr bwMode="gray">
            <a:xfrm rot="-723406">
              <a:off x="2605" y="2747"/>
              <a:ext cx="906" cy="42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66" name="Oval 14"/>
            <p:cNvSpPr>
              <a:spLocks noChangeArrowheads="1"/>
            </p:cNvSpPr>
            <p:nvPr/>
          </p:nvSpPr>
          <p:spPr bwMode="gray">
            <a:xfrm>
              <a:off x="2562" y="1979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67" name="Oval 15"/>
            <p:cNvSpPr>
              <a:spLocks noChangeArrowheads="1"/>
            </p:cNvSpPr>
            <p:nvPr/>
          </p:nvSpPr>
          <p:spPr bwMode="gray">
            <a:xfrm>
              <a:off x="2575" y="1985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68" name="Oval 16"/>
            <p:cNvSpPr>
              <a:spLocks noChangeArrowheads="1"/>
            </p:cNvSpPr>
            <p:nvPr/>
          </p:nvSpPr>
          <p:spPr bwMode="gray">
            <a:xfrm>
              <a:off x="2586" y="1995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69" name="Oval 17"/>
            <p:cNvSpPr>
              <a:spLocks noChangeArrowheads="1"/>
            </p:cNvSpPr>
            <p:nvPr/>
          </p:nvSpPr>
          <p:spPr bwMode="gray">
            <a:xfrm>
              <a:off x="2644" y="2023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70" name="Text Box 18"/>
            <p:cNvSpPr txBox="1">
              <a:spLocks noChangeArrowheads="1"/>
            </p:cNvSpPr>
            <p:nvPr/>
          </p:nvSpPr>
          <p:spPr bwMode="gray">
            <a:xfrm>
              <a:off x="3037" y="2149"/>
              <a:ext cx="108" cy="1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kumimoji="0" lang="zh-TW" altLang="zh-TW" sz="1400">
                <a:solidFill>
                  <a:srgbClr val="000000"/>
                </a:solidFill>
                <a:latin typeface="HY헤드라인M"/>
                <a:ea typeface="HY헤드라인M"/>
                <a:cs typeface="HY헤드라인M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706042" y="2527795"/>
            <a:ext cx="1971416" cy="2016224"/>
            <a:chOff x="2562" y="1979"/>
            <a:chExt cx="1074" cy="1188"/>
          </a:xfrm>
        </p:grpSpPr>
        <p:sp>
          <p:nvSpPr>
            <p:cNvPr id="38953" name="Oval 27"/>
            <p:cNvSpPr>
              <a:spLocks noChangeArrowheads="1"/>
            </p:cNvSpPr>
            <p:nvPr/>
          </p:nvSpPr>
          <p:spPr bwMode="gray">
            <a:xfrm rot="-723406">
              <a:off x="2605" y="2747"/>
              <a:ext cx="906" cy="42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54" name="Oval 28"/>
            <p:cNvSpPr>
              <a:spLocks noChangeArrowheads="1"/>
            </p:cNvSpPr>
            <p:nvPr/>
          </p:nvSpPr>
          <p:spPr bwMode="gray">
            <a:xfrm>
              <a:off x="2562" y="1979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55" name="Oval 29"/>
            <p:cNvSpPr>
              <a:spLocks noChangeArrowheads="1"/>
            </p:cNvSpPr>
            <p:nvPr/>
          </p:nvSpPr>
          <p:spPr bwMode="gray">
            <a:xfrm>
              <a:off x="2575" y="1985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56" name="Oval 30"/>
            <p:cNvSpPr>
              <a:spLocks noChangeArrowheads="1"/>
            </p:cNvSpPr>
            <p:nvPr/>
          </p:nvSpPr>
          <p:spPr bwMode="gray">
            <a:xfrm>
              <a:off x="2586" y="1995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57" name="Oval 31"/>
            <p:cNvSpPr>
              <a:spLocks noChangeArrowheads="1"/>
            </p:cNvSpPr>
            <p:nvPr/>
          </p:nvSpPr>
          <p:spPr bwMode="gray">
            <a:xfrm>
              <a:off x="2644" y="2023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58" name="Text Box 32"/>
            <p:cNvSpPr txBox="1">
              <a:spLocks noChangeArrowheads="1"/>
            </p:cNvSpPr>
            <p:nvPr/>
          </p:nvSpPr>
          <p:spPr bwMode="gray">
            <a:xfrm>
              <a:off x="2990" y="2150"/>
              <a:ext cx="200" cy="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kumimoji="0" lang="zh-TW" altLang="zh-TW" sz="1400">
                <a:solidFill>
                  <a:srgbClr val="000000"/>
                </a:solidFill>
                <a:latin typeface="HY헤드라인M"/>
                <a:ea typeface="HY헤드라인M"/>
                <a:cs typeface="HY헤드라인M"/>
              </a:endParaRP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812687" y="3031852"/>
            <a:ext cx="1992564" cy="1944216"/>
            <a:chOff x="1701" y="2024"/>
            <a:chExt cx="677" cy="735"/>
          </a:xfrm>
        </p:grpSpPr>
        <p:sp>
          <p:nvSpPr>
            <p:cNvPr id="38947" name="Oval 34"/>
            <p:cNvSpPr>
              <a:spLocks noChangeArrowheads="1"/>
            </p:cNvSpPr>
            <p:nvPr/>
          </p:nvSpPr>
          <p:spPr bwMode="gray">
            <a:xfrm>
              <a:off x="1818" y="2499"/>
              <a:ext cx="560" cy="26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48" name="Oval 35"/>
            <p:cNvSpPr>
              <a:spLocks noChangeArrowheads="1"/>
            </p:cNvSpPr>
            <p:nvPr/>
          </p:nvSpPr>
          <p:spPr bwMode="gray">
            <a:xfrm>
              <a:off x="1701" y="2024"/>
              <a:ext cx="664" cy="66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49" name="Oval 36"/>
            <p:cNvSpPr>
              <a:spLocks noChangeArrowheads="1"/>
            </p:cNvSpPr>
            <p:nvPr/>
          </p:nvSpPr>
          <p:spPr bwMode="gray">
            <a:xfrm>
              <a:off x="1709" y="2028"/>
              <a:ext cx="649" cy="6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50" name="Oval 37"/>
            <p:cNvSpPr>
              <a:spLocks noChangeArrowheads="1"/>
            </p:cNvSpPr>
            <p:nvPr/>
          </p:nvSpPr>
          <p:spPr bwMode="gray">
            <a:xfrm>
              <a:off x="1716" y="2034"/>
              <a:ext cx="617" cy="606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51" name="Oval 38"/>
            <p:cNvSpPr>
              <a:spLocks noChangeArrowheads="1"/>
            </p:cNvSpPr>
            <p:nvPr/>
          </p:nvSpPr>
          <p:spPr bwMode="gray">
            <a:xfrm>
              <a:off x="1752" y="2051"/>
              <a:ext cx="549" cy="4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52" name="Text Box 39"/>
            <p:cNvSpPr txBox="1">
              <a:spLocks noChangeArrowheads="1"/>
            </p:cNvSpPr>
            <p:nvPr/>
          </p:nvSpPr>
          <p:spPr bwMode="gray">
            <a:xfrm>
              <a:off x="1978" y="2129"/>
              <a:ext cx="99" cy="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kumimoji="0" lang="zh-TW" altLang="zh-TW" sz="1400">
                <a:solidFill>
                  <a:srgbClr val="000000"/>
                </a:solidFill>
                <a:latin typeface="HY헤드라인M"/>
                <a:ea typeface="HY헤드라인M"/>
                <a:cs typeface="HY헤드라인M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5677458" y="2239763"/>
            <a:ext cx="2007099" cy="1913188"/>
            <a:chOff x="1701" y="2024"/>
            <a:chExt cx="677" cy="735"/>
          </a:xfrm>
        </p:grpSpPr>
        <p:sp>
          <p:nvSpPr>
            <p:cNvPr id="38941" name="Oval 41"/>
            <p:cNvSpPr>
              <a:spLocks noChangeArrowheads="1"/>
            </p:cNvSpPr>
            <p:nvPr/>
          </p:nvSpPr>
          <p:spPr bwMode="gray">
            <a:xfrm>
              <a:off x="1818" y="2499"/>
              <a:ext cx="560" cy="26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42" name="Oval 42"/>
            <p:cNvSpPr>
              <a:spLocks noChangeArrowheads="1"/>
            </p:cNvSpPr>
            <p:nvPr/>
          </p:nvSpPr>
          <p:spPr bwMode="gray">
            <a:xfrm>
              <a:off x="1701" y="2024"/>
              <a:ext cx="664" cy="66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43" name="Oval 43"/>
            <p:cNvSpPr>
              <a:spLocks noChangeArrowheads="1"/>
            </p:cNvSpPr>
            <p:nvPr/>
          </p:nvSpPr>
          <p:spPr bwMode="gray">
            <a:xfrm>
              <a:off x="1709" y="2028"/>
              <a:ext cx="649" cy="6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44" name="Oval 44"/>
            <p:cNvSpPr>
              <a:spLocks noChangeArrowheads="1"/>
            </p:cNvSpPr>
            <p:nvPr/>
          </p:nvSpPr>
          <p:spPr bwMode="gray">
            <a:xfrm>
              <a:off x="1716" y="2034"/>
              <a:ext cx="617" cy="606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45" name="Oval 45"/>
            <p:cNvSpPr>
              <a:spLocks noChangeArrowheads="1"/>
            </p:cNvSpPr>
            <p:nvPr/>
          </p:nvSpPr>
          <p:spPr bwMode="gray">
            <a:xfrm>
              <a:off x="1752" y="2051"/>
              <a:ext cx="549" cy="4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946" name="Text Box 46"/>
            <p:cNvSpPr txBox="1">
              <a:spLocks noChangeArrowheads="1"/>
            </p:cNvSpPr>
            <p:nvPr/>
          </p:nvSpPr>
          <p:spPr bwMode="gray">
            <a:xfrm>
              <a:off x="1951" y="2129"/>
              <a:ext cx="154" cy="2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kumimoji="0" lang="zh-TW" altLang="zh-TW" sz="1400">
                <a:solidFill>
                  <a:srgbClr val="000000"/>
                </a:solidFill>
                <a:latin typeface="HY헤드라인M"/>
                <a:ea typeface="HY헤드라인M"/>
                <a:cs typeface="HY헤드라인M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535091" y="4288570"/>
            <a:ext cx="1440160" cy="1143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準備期</a:t>
            </a:r>
            <a:endParaRPr lang="en-US" altLang="zh-TW" sz="16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103.9-12</a:t>
            </a:r>
            <a:r>
              <a:rPr lang="zh-TW" altLang="en-US" sz="16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研究合作學校</a:t>
            </a: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盤整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問題、研擬計畫</a:t>
            </a:r>
            <a:endParaRPr lang="zh-TW" altLang="en-US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058890" y="3177129"/>
            <a:ext cx="1532978" cy="1227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b="1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第一期程</a:t>
            </a:r>
            <a:endParaRPr lang="en-US" altLang="zh-TW" sz="1600" b="1" dirty="0" smtClean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6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104.1-107.7</a:t>
            </a:r>
          </a:p>
          <a:p>
            <a:r>
              <a:rPr lang="zh-TW" altLang="en-US" sz="1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前導學校</a:t>
            </a:r>
            <a:endParaRPr lang="en-US" altLang="zh-TW" sz="1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發展與實作</a:t>
            </a:r>
            <a:endParaRPr lang="zh-TW" altLang="en-US" sz="1600" b="1" dirty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993360" y="3002728"/>
            <a:ext cx="1440160" cy="1047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b="1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第二期程</a:t>
            </a:r>
            <a:endParaRPr lang="en-US" altLang="zh-TW" sz="1600" b="1" dirty="0" smtClean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6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104.8-107.7</a:t>
            </a:r>
          </a:p>
          <a:p>
            <a:pPr algn="ctr"/>
            <a:r>
              <a:rPr lang="zh-TW" altLang="en-US" sz="1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申請均優質化計畫的高中</a:t>
            </a:r>
            <a:endParaRPr lang="en-US" altLang="zh-TW" sz="16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課綱轉化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納入計畫申請項目</a:t>
            </a:r>
            <a:endParaRPr lang="en-US" altLang="zh-TW" sz="16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1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903156" y="2476359"/>
            <a:ext cx="1512168" cy="1222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全國同步</a:t>
            </a:r>
            <a:endParaRPr lang="en-US" altLang="zh-TW" sz="1600" b="1" dirty="0" smtClean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6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106.8</a:t>
            </a:r>
            <a:r>
              <a:rPr lang="zh-TW" altLang="en-US" sz="16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sz="16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完成學校課程總體計畫</a:t>
            </a:r>
            <a:endParaRPr lang="en-US" altLang="zh-TW" sz="16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通過課發會、</a:t>
            </a:r>
            <a:endParaRPr lang="en-US" altLang="zh-TW" sz="1600" b="1" dirty="0" smtClean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b="1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送審備查</a:t>
            </a:r>
            <a:r>
              <a:rPr lang="en-US" altLang="zh-TW" sz="1600" b="1" dirty="0" smtClean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1600" b="1" dirty="0">
              <a:solidFill>
                <a:schemeClr val="bg2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133818" y="755146"/>
            <a:ext cx="187220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2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sz="22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新課綱</a:t>
            </a:r>
            <a:r>
              <a:rPr lang="zh-TW" altLang="en-US" sz="2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實施</a:t>
            </a:r>
            <a:endParaRPr lang="zh-TW" altLang="en-US" sz="16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2987824" y="4790905"/>
            <a:ext cx="5446" cy="1086367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圓角矩形 7"/>
          <p:cNvSpPr/>
          <p:nvPr/>
        </p:nvSpPr>
        <p:spPr>
          <a:xfrm>
            <a:off x="3482939" y="5482988"/>
            <a:ext cx="1847555" cy="65787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新課綱推廣的</a:t>
            </a:r>
            <a:endPara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種子學校</a:t>
            </a:r>
            <a:endParaRPr lang="zh-TW" altLang="en-US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9" name="直線單箭頭接點 48"/>
          <p:cNvCxnSpPr/>
          <p:nvPr/>
        </p:nvCxnSpPr>
        <p:spPr>
          <a:xfrm>
            <a:off x="4746039" y="4352931"/>
            <a:ext cx="0" cy="1130057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>
            <a:off x="2987824" y="5877272"/>
            <a:ext cx="504056" cy="0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標題 1"/>
          <p:cNvSpPr txBox="1">
            <a:spLocks/>
          </p:cNvSpPr>
          <p:nvPr/>
        </p:nvSpPr>
        <p:spPr>
          <a:xfrm>
            <a:off x="2065768" y="189671"/>
            <a:ext cx="4880754" cy="6911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3200" b="1" dirty="0" smtClean="0">
                <a:latin typeface="微軟正黑體" pitchFamily="34" charset="-120"/>
                <a:ea typeface="微軟正黑體" pitchFamily="34" charset="-120"/>
                <a:cs typeface="BiauKai"/>
              </a:rPr>
              <a:t>計畫進程</a:t>
            </a:r>
            <a:endParaRPr kumimoji="1" lang="zh-TW" altLang="en-US" sz="3200" b="1" dirty="0">
              <a:latin typeface="微軟正黑體" pitchFamily="34" charset="-120"/>
              <a:ea typeface="微軟正黑體" pitchFamily="34" charset="-120"/>
              <a:cs typeface="BiauKa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2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善用與結合優質化計畫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一、將優質化計畫的學校特色課程有系統轉化與落實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二、善用優質化計畫所建構的教師專業社群，以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課綱為導向，深化教師動能與協作文化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三、結合優質化計畫，強化學校課程領導與課務行政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424141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高中優質化計畫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第三期程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solidFill>
                  <a:srgbClr val="009AD0"/>
                </a:solidFill>
                <a:latin typeface="微軟正黑體" pitchFamily="34" charset="-120"/>
                <a:ea typeface="微軟正黑體" pitchFamily="34" charset="-120"/>
              </a:rPr>
              <a:t>高雄市立路竹</a:t>
            </a:r>
            <a:r>
              <a:rPr lang="zh-TW" altLang="en-US" b="1" dirty="0" smtClean="0">
                <a:solidFill>
                  <a:srgbClr val="009AD0"/>
                </a:solidFill>
                <a:latin typeface="微軟正黑體" pitchFamily="34" charset="-120"/>
                <a:ea typeface="微軟正黑體" pitchFamily="34" charset="-120"/>
              </a:rPr>
              <a:t>高中</a:t>
            </a:r>
            <a:endParaRPr lang="en-US" altLang="zh-TW" b="1" dirty="0" smtClean="0">
              <a:solidFill>
                <a:srgbClr val="009AD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國立旗美高中</a:t>
            </a:r>
            <a:endParaRPr lang="en-US" altLang="zh-TW" b="1" dirty="0" smtClean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國立</a:t>
            </a:r>
            <a:r>
              <a:rPr lang="zh-TW" altLang="en-US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高師大</a:t>
            </a:r>
            <a:r>
              <a:rPr lang="zh-TW" altLang="en-US" b="1" dirty="0" smtClean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附中</a:t>
            </a:r>
            <a:endParaRPr lang="en-US" altLang="zh-TW" b="1" dirty="0" smtClean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國立鳳</a:t>
            </a:r>
            <a:r>
              <a:rPr lang="zh-TW" altLang="en-US" b="1" dirty="0" smtClean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新高中</a:t>
            </a:r>
            <a:endParaRPr lang="zh-TW" altLang="en-US" b="1" dirty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96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885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高中優質化計畫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第二期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程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256584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高雄市立小港高中           </a:t>
            </a:r>
            <a:r>
              <a:rPr lang="zh-TW" altLang="en-US" b="1" dirty="0" smtClean="0">
                <a:solidFill>
                  <a:srgbClr val="993300"/>
                </a:solidFill>
                <a:latin typeface="微軟正黑體" pitchFamily="34" charset="-120"/>
                <a:ea typeface="微軟正黑體" pitchFamily="34" charset="-120"/>
              </a:rPr>
              <a:t>高雄市</a:t>
            </a:r>
            <a:r>
              <a:rPr lang="zh-TW" altLang="en-US" b="1" dirty="0">
                <a:solidFill>
                  <a:srgbClr val="993300"/>
                </a:solidFill>
                <a:latin typeface="微軟正黑體" pitchFamily="34" charset="-120"/>
                <a:ea typeface="微軟正黑體" pitchFamily="34" charset="-120"/>
              </a:rPr>
              <a:t>私立復華</a:t>
            </a:r>
            <a:r>
              <a:rPr lang="zh-TW" altLang="en-US" b="1" dirty="0" smtClean="0">
                <a:solidFill>
                  <a:srgbClr val="993300"/>
                </a:solidFill>
                <a:latin typeface="微軟正黑體" pitchFamily="34" charset="-120"/>
                <a:ea typeface="微軟正黑體" pitchFamily="34" charset="-120"/>
              </a:rPr>
              <a:t>高中</a:t>
            </a:r>
            <a:endParaRPr lang="en-US" altLang="zh-TW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高雄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市立文山高中           </a:t>
            </a:r>
            <a:r>
              <a:rPr lang="zh-TW" altLang="en-US" b="1" dirty="0" smtClean="0">
                <a:solidFill>
                  <a:srgbClr val="993300"/>
                </a:solidFill>
                <a:latin typeface="微軟正黑體" pitchFamily="34" charset="-120"/>
                <a:ea typeface="微軟正黑體" pitchFamily="34" charset="-120"/>
              </a:rPr>
              <a:t>高雄市</a:t>
            </a:r>
            <a:r>
              <a:rPr lang="zh-TW" altLang="en-US" b="1" dirty="0">
                <a:solidFill>
                  <a:srgbClr val="993300"/>
                </a:solidFill>
                <a:latin typeface="微軟正黑體" pitchFamily="34" charset="-120"/>
                <a:ea typeface="微軟正黑體" pitchFamily="34" charset="-120"/>
              </a:rPr>
              <a:t>私立明誠</a:t>
            </a:r>
            <a:r>
              <a:rPr lang="zh-TW" altLang="en-US" b="1" dirty="0" smtClean="0">
                <a:solidFill>
                  <a:srgbClr val="993300"/>
                </a:solidFill>
                <a:latin typeface="微軟正黑體" pitchFamily="34" charset="-120"/>
                <a:ea typeface="微軟正黑體" pitchFamily="34" charset="-120"/>
              </a:rPr>
              <a:t>高中</a:t>
            </a:r>
            <a:endParaRPr lang="en-US" altLang="zh-TW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高雄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市立林園高中           </a:t>
            </a:r>
            <a:r>
              <a:rPr lang="zh-TW" altLang="en-US" b="1" dirty="0" smtClean="0">
                <a:solidFill>
                  <a:srgbClr val="993300"/>
                </a:solidFill>
                <a:latin typeface="微軟正黑體" pitchFamily="34" charset="-120"/>
                <a:ea typeface="微軟正黑體" pitchFamily="34" charset="-120"/>
              </a:rPr>
              <a:t>高雄市</a:t>
            </a:r>
            <a:r>
              <a:rPr lang="zh-TW" altLang="en-US" b="1" dirty="0">
                <a:solidFill>
                  <a:srgbClr val="993300"/>
                </a:solidFill>
                <a:latin typeface="微軟正黑體" pitchFamily="34" charset="-120"/>
                <a:ea typeface="微軟正黑體" pitchFamily="34" charset="-120"/>
              </a:rPr>
              <a:t>私立立志</a:t>
            </a:r>
            <a:r>
              <a:rPr lang="zh-TW" altLang="en-US" b="1" dirty="0" smtClean="0">
                <a:solidFill>
                  <a:srgbClr val="993300"/>
                </a:solidFill>
                <a:latin typeface="微軟正黑體" pitchFamily="34" charset="-120"/>
                <a:ea typeface="微軟正黑體" pitchFamily="34" charset="-120"/>
              </a:rPr>
              <a:t>高中</a:t>
            </a:r>
            <a:endParaRPr lang="en-US" altLang="zh-TW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高雄市立仁武高中</a:t>
            </a:r>
            <a:endParaRPr lang="en-US" altLang="zh-TW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高雄市立福誠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高中</a:t>
            </a:r>
            <a:endParaRPr lang="en-US" altLang="zh-TW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國立中山大學附屬國光高中</a:t>
            </a:r>
            <a:endParaRPr lang="en-US" altLang="zh-TW" b="1" dirty="0" smtClean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國立鳳山高中</a:t>
            </a:r>
            <a:endParaRPr lang="en-US" altLang="zh-TW" b="1" dirty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b="1" dirty="0" smtClean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97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611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高中優質化計畫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第一期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程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solidFill>
                  <a:srgbClr val="009AD0"/>
                </a:solidFill>
                <a:latin typeface="微軟正黑體" pitchFamily="34" charset="-120"/>
                <a:ea typeface="微軟正黑體" pitchFamily="34" charset="-120"/>
              </a:rPr>
              <a:t>高雄市立新莊高中</a:t>
            </a:r>
            <a:endParaRPr lang="en-US" altLang="zh-TW" b="1" dirty="0" smtClean="0">
              <a:solidFill>
                <a:srgbClr val="009AD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9AD0"/>
                </a:solidFill>
                <a:latin typeface="微軟正黑體" pitchFamily="34" charset="-120"/>
                <a:ea typeface="微軟正黑體" pitchFamily="34" charset="-120"/>
              </a:rPr>
              <a:t>高雄市立鼓山</a:t>
            </a:r>
            <a:r>
              <a:rPr lang="zh-TW" altLang="en-US" b="1" dirty="0" smtClean="0">
                <a:solidFill>
                  <a:srgbClr val="009AD0"/>
                </a:solidFill>
                <a:latin typeface="微軟正黑體" pitchFamily="34" charset="-120"/>
                <a:ea typeface="微軟正黑體" pitchFamily="34" charset="-120"/>
              </a:rPr>
              <a:t>高中</a:t>
            </a:r>
            <a:endParaRPr lang="en-US" altLang="zh-TW" b="1" dirty="0" smtClean="0">
              <a:solidFill>
                <a:srgbClr val="009AD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9AD0"/>
                </a:solidFill>
                <a:latin typeface="微軟正黑體" pitchFamily="34" charset="-120"/>
                <a:ea typeface="微軟正黑體" pitchFamily="34" charset="-120"/>
              </a:rPr>
              <a:t>高雄市立三民</a:t>
            </a:r>
            <a:r>
              <a:rPr lang="zh-TW" altLang="en-US" b="1" dirty="0" smtClean="0">
                <a:solidFill>
                  <a:srgbClr val="009AD0"/>
                </a:solidFill>
                <a:latin typeface="微軟正黑體" pitchFamily="34" charset="-120"/>
                <a:ea typeface="微軟正黑體" pitchFamily="34" charset="-120"/>
              </a:rPr>
              <a:t>高中</a:t>
            </a:r>
            <a:endParaRPr lang="en-US" altLang="zh-TW" b="1" dirty="0">
              <a:solidFill>
                <a:srgbClr val="009AD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國立</a:t>
            </a:r>
            <a:r>
              <a:rPr lang="zh-TW" altLang="en-US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岡山</a:t>
            </a:r>
            <a:r>
              <a:rPr lang="zh-TW" altLang="en-US" b="1" dirty="0" smtClean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高中</a:t>
            </a:r>
            <a:endParaRPr lang="en-US" altLang="zh-TW" b="1" dirty="0" smtClean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B45A00"/>
                </a:solidFill>
                <a:latin typeface="微軟正黑體" pitchFamily="34" charset="-120"/>
                <a:ea typeface="微軟正黑體" pitchFamily="34" charset="-120"/>
              </a:rPr>
              <a:t>高雄市</a:t>
            </a:r>
            <a:r>
              <a:rPr lang="zh-TW" altLang="en-US" b="1" dirty="0">
                <a:solidFill>
                  <a:srgbClr val="B45A00"/>
                </a:solidFill>
                <a:latin typeface="微軟正黑體" pitchFamily="34" charset="-120"/>
                <a:ea typeface="微軟正黑體" pitchFamily="34" charset="-120"/>
              </a:rPr>
              <a:t>私立道</a:t>
            </a:r>
            <a:r>
              <a:rPr lang="zh-TW" altLang="en-US" b="1" dirty="0" smtClean="0">
                <a:solidFill>
                  <a:srgbClr val="B45A00"/>
                </a:solidFill>
                <a:latin typeface="微軟正黑體" pitchFamily="34" charset="-120"/>
                <a:ea typeface="微軟正黑體" pitchFamily="34" charset="-120"/>
              </a:rPr>
              <a:t>明高中</a:t>
            </a:r>
            <a:endParaRPr lang="en-US" altLang="zh-TW" b="1" dirty="0" smtClean="0">
              <a:solidFill>
                <a:srgbClr val="B45A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B45A00"/>
                </a:solidFill>
                <a:latin typeface="微軟正黑體" pitchFamily="34" charset="-120"/>
                <a:ea typeface="微軟正黑體" pitchFamily="34" charset="-120"/>
              </a:rPr>
              <a:t>高雄市私立普</a:t>
            </a:r>
            <a:r>
              <a:rPr lang="zh-TW" altLang="en-US" b="1" dirty="0" smtClean="0">
                <a:solidFill>
                  <a:srgbClr val="B45A00"/>
                </a:solidFill>
                <a:latin typeface="微軟正黑體" pitchFamily="34" charset="-120"/>
                <a:ea typeface="微軟正黑體" pitchFamily="34" charset="-120"/>
              </a:rPr>
              <a:t>門高中</a:t>
            </a:r>
            <a:endParaRPr lang="zh-TW" altLang="en-US" b="1" dirty="0">
              <a:solidFill>
                <a:srgbClr val="B45A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98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396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g113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54356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img9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0"/>
            <a:ext cx="370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908175" y="5229225"/>
            <a:ext cx="3024188" cy="395288"/>
          </a:xfrm>
          <a:prstGeom prst="rect">
            <a:avLst/>
          </a:prstGeom>
          <a:noFill/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kumimoji="0" lang="zh-TW" altLang="en-US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22925</TotalTime>
  <Words>7987</Words>
  <Application>Microsoft Office PowerPoint</Application>
  <PresentationFormat>如螢幕大小 (4:3)</PresentationFormat>
  <Paragraphs>1151</Paragraphs>
  <Slides>128</Slides>
  <Notes>16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128</vt:i4>
      </vt:variant>
    </vt:vector>
  </HeadingPairs>
  <TitlesOfParts>
    <vt:vector size="131" baseType="lpstr">
      <vt:lpstr>Office 佈景主題</vt:lpstr>
      <vt:lpstr>文件</vt:lpstr>
      <vt:lpstr>工作表</vt:lpstr>
      <vt:lpstr>十二年國民基本教育課程綱要總綱- 普通型高中階段設計理念與實踐 艱難的挑戰、我們的任務</vt:lpstr>
      <vt:lpstr>報告大綱</vt:lpstr>
      <vt:lpstr>重要時程</vt:lpstr>
      <vt:lpstr>人永恆的課題˙哲學的提問</vt:lpstr>
      <vt:lpstr>壹、臺灣高中教育面臨的問題與挑戰(一)</vt:lpstr>
      <vt:lpstr>投影片 6</vt:lpstr>
      <vt:lpstr>投影片 7</vt:lpstr>
      <vt:lpstr>投影片 8</vt:lpstr>
      <vt:lpstr>臺灣學校內變異、學校間變異世界第一 </vt:lpstr>
      <vt:lpstr>壹、臺灣高中教育面臨的問題與挑戰(二) (引自陳偉泓主持(2015)高中適性教學可行性研究報告書)</vt:lpstr>
      <vt:lpstr>投影片 11</vt:lpstr>
      <vt:lpstr>1/3大一生 自認選錯系 聯合報  2014/02/17</vt:lpstr>
      <vt:lpstr>壹、臺灣高中教育面臨的問題與挑戰(三) -對全人教育與通識教育的誤解及扭曲</vt:lpstr>
      <vt:lpstr>貳、世界主要國家高中教育的改革趨向(一)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以上是中國高中語文必修的課程設計。不是選修喔!</vt:lpstr>
      <vt:lpstr>投影片 24</vt:lpstr>
      <vt:lpstr>投影片 25</vt:lpstr>
      <vt:lpstr>新高中學制</vt:lpstr>
      <vt:lpstr>投影片 27</vt:lpstr>
      <vt:lpstr>通識教育科</vt:lpstr>
      <vt:lpstr>投影片 29</vt:lpstr>
      <vt:lpstr>投影片 30</vt:lpstr>
      <vt:lpstr>投影片 31</vt:lpstr>
      <vt:lpstr>新加坡 A-level課程架構</vt:lpstr>
      <vt:lpstr>修課規定</vt:lpstr>
      <vt:lpstr>芬蘭高中課程架構(一)</vt:lpstr>
      <vt:lpstr>投影片 35</vt:lpstr>
      <vt:lpstr>芬蘭教改 將推跨學科主題教學 Finland schools: Subjects scrapped and replaced with 'topics' as country reforms its education system. </vt:lpstr>
      <vt:lpstr>法國規畫新的國民教育 「知識、技能與文化共同基礎」  2014年2月14日法國世界報(Le Monde)  </vt:lpstr>
      <vt:lpstr>2015年美國首要5大教育政策議題  全美州政府理事會（The Council of State Governments, CSG）</vt:lpstr>
      <vt:lpstr>紐約市教育局宣布設立三所新類型高中  日期：102年9月1日 --資料來源：2013。“NYC Department of Education Announces Three New Early College and Career Technical High Schools.” New York City Department of Education   ---Web. 15 Aug. 2013. http://schools.nyc.gov/Offices/mediarelations/NewsandSpeeches/2013-2014/081513_earlycollegetechhigh.htm </vt:lpstr>
      <vt:lpstr>投影片 40</vt:lpstr>
      <vt:lpstr>投影片 41</vt:lpstr>
      <vt:lpstr>投影片 42</vt:lpstr>
      <vt:lpstr>高級中等學校各類學校課程規劃</vt:lpstr>
      <vt:lpstr>普通型高級中等學校部定必修科目及學分數</vt:lpstr>
      <vt:lpstr>部定必修之課程實施說明</vt:lpstr>
      <vt:lpstr>校訂必修課程4-8學分 知識統整與學校特色</vt:lpstr>
      <vt:lpstr>校訂必修課程規劃說明</vt:lpstr>
      <vt:lpstr>校訂必修課程規劃說明</vt:lpstr>
      <vt:lpstr>選修課程架構</vt:lpstr>
      <vt:lpstr>選修課程 (差異與適性)</vt:lpstr>
      <vt:lpstr>加深加廣選修</vt:lpstr>
      <vt:lpstr>加深加廣選修</vt:lpstr>
      <vt:lpstr>補強性選修、多元選修</vt:lpstr>
      <vt:lpstr>選修課程實施說明</vt:lpstr>
      <vt:lpstr>選課輔導</vt:lpstr>
      <vt:lpstr>專題、實作及職涯試探</vt:lpstr>
      <vt:lpstr>專題及跨領域課程之課程實施</vt:lpstr>
      <vt:lpstr>彈性學習時間 (每週3節→自發與創造)</vt:lpstr>
      <vt:lpstr>學校特色活動規劃說明</vt:lpstr>
      <vt:lpstr>學生應修習條件</vt:lpstr>
      <vt:lpstr>學生畢業條件</vt:lpstr>
      <vt:lpstr>投影片 62</vt:lpstr>
      <vt:lpstr>99v.s107課綱 必修與加深加廣選修比較</vt:lpstr>
      <vt:lpstr>課程結構</vt:lpstr>
      <vt:lpstr>肆、如何做好107課綱的實施準備與轉化</vt:lpstr>
      <vt:lpstr>投影片 66</vt:lpstr>
      <vt:lpstr>二、高中端對十二年國教高中課綱設計的看法-高中多元選修問卷調查</vt:lpstr>
      <vt:lpstr>投影片 68</vt:lpstr>
      <vt:lpstr>調查問題</vt:lpstr>
      <vt:lpstr>92-97%贊成十二年國教應面對這些挑戰！</vt:lpstr>
      <vt:lpstr>投影片 71</vt:lpstr>
      <vt:lpstr>72.3%支持降必修、增選修！</vt:lpstr>
      <vt:lpstr>怎樣落實多元選修？配套？(1)</vt:lpstr>
      <vt:lpstr>怎樣落實多元選修？配套？(2)</vt:lpstr>
      <vt:lpstr>怎樣落實多元選修？配套？(3)</vt:lpstr>
      <vt:lpstr>沒有配套，沒有十二年國教！</vt:lpstr>
      <vt:lpstr>投影片 77</vt:lpstr>
      <vt:lpstr>投影片 78</vt:lpstr>
      <vt:lpstr>十二年國教高中課綱與大學考招連動設計  </vt:lpstr>
      <vt:lpstr>投影片 80</vt:lpstr>
      <vt:lpstr>100-103學年度大專校院不同招生管道                       錄取人數與比例    (資料來源大考中心)</vt:lpstr>
      <vt:lpstr>申請入學成為主流</vt:lpstr>
      <vt:lpstr> 十二年國教課綱與大學考招連動工作小組</vt:lpstr>
      <vt:lpstr>投影片 84</vt:lpstr>
      <vt:lpstr>原則一：回應十二年國教課綱精神</vt:lpstr>
      <vt:lpstr>原則二：回應高中教育適性揚才及 銜接大學基本學力</vt:lpstr>
      <vt:lpstr>原則三：回應考試類型及 高三教學不正常問題</vt:lpstr>
      <vt:lpstr>投影片 88</vt:lpstr>
      <vt:lpstr>大考中心-大學招生及入學考試長程調整研究(104-106)資料來源大考中心</vt:lpstr>
      <vt:lpstr>投影片 90</vt:lpstr>
      <vt:lpstr>轉化的挑戰與準備</vt:lpstr>
      <vt:lpstr>12所高中研究合作學校(前導學校)</vt:lpstr>
      <vt:lpstr>投影片 93</vt:lpstr>
      <vt:lpstr>投影片 94</vt:lpstr>
      <vt:lpstr>善用與結合優質化計畫</vt:lpstr>
      <vt:lpstr>高中優質化計畫 第三期程</vt:lpstr>
      <vt:lpstr>高中優質化計畫 第二期程</vt:lpstr>
      <vt:lpstr>高中優質化計畫 第一期程</vt:lpstr>
      <vt:lpstr>投影片 99</vt:lpstr>
      <vt:lpstr>投影片 100</vt:lpstr>
      <vt:lpstr>投影片 101</vt:lpstr>
      <vt:lpstr>投影片 102</vt:lpstr>
      <vt:lpstr>投影片 103</vt:lpstr>
      <vt:lpstr>課綱轉化的策略類型(參考)</vt:lpstr>
      <vt:lpstr>優質化計畫學校-課綱轉化步驟</vt:lpstr>
      <vt:lpstr>二、以學校課程計畫為軸心的系統變革思維(例一 台北市立中正高中)</vt:lpstr>
      <vt:lpstr>例二 台南二中總體課程計畫行程架構</vt:lpstr>
      <vt:lpstr>發展學校課程地圖</vt:lpstr>
      <vt:lpstr>哈登（R. M. Harden，2001）對課程地圖的觀點</vt:lpstr>
      <vt:lpstr>台北市立中正高中邁向107課綱學校圖像與發展藍圖(資料來源簡菲莉校長)</vt:lpstr>
      <vt:lpstr>(資料來源簡菲莉校長)</vt:lpstr>
      <vt:lpstr>投影片 112</vt:lpstr>
      <vt:lpstr>107新課綱變動項目問題盤整分析表(一) (舉例)</vt:lpstr>
      <vt:lpstr>投影片 114</vt:lpstr>
      <vt:lpstr>107課綱轉化項目時程規劃表</vt:lpstr>
      <vt:lpstr>學校排課模擬(未完成僅舉例)</vt:lpstr>
      <vt:lpstr>務必善用與結合優質化計畫</vt:lpstr>
      <vt:lpstr>投影片 118</vt:lpstr>
      <vt:lpstr>投影片 119</vt:lpstr>
      <vt:lpstr>投影片 120</vt:lpstr>
      <vt:lpstr>投影片 121</vt:lpstr>
      <vt:lpstr>法國規畫新的國民教育 「知識、技能與文化共同基礎」  2014年2月14日法國世界報(Le Monde)  </vt:lpstr>
      <vt:lpstr>該文件的第一頁寫道：</vt:lpstr>
      <vt:lpstr>依然相信幸福是可能的</vt:lpstr>
      <vt:lpstr>投影片 125</vt:lpstr>
      <vt:lpstr>夥伴協作關係事關重大：一個指頭撿不起石頭  系統變革    協作共學    深化普及</vt:lpstr>
      <vt:lpstr>謙卑與勇氣……</vt:lpstr>
      <vt:lpstr>投影片 128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Your User Name</dc:creator>
  <cp:lastModifiedBy>HP-ProBook-450G1</cp:lastModifiedBy>
  <cp:revision>1143</cp:revision>
  <cp:lastPrinted>2012-11-22T02:44:47Z</cp:lastPrinted>
  <dcterms:created xsi:type="dcterms:W3CDTF">2012-09-28T06:32:41Z</dcterms:created>
  <dcterms:modified xsi:type="dcterms:W3CDTF">2015-04-02T02:44:17Z</dcterms:modified>
</cp:coreProperties>
</file>