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462" r:id="rId2"/>
    <p:sldId id="451" r:id="rId3"/>
    <p:sldId id="453" r:id="rId4"/>
    <p:sldId id="454" r:id="rId5"/>
    <p:sldId id="455" r:id="rId6"/>
    <p:sldId id="470" r:id="rId7"/>
    <p:sldId id="465" r:id="rId8"/>
    <p:sldId id="468" r:id="rId9"/>
    <p:sldId id="469" r:id="rId10"/>
  </p:sldIdLst>
  <p:sldSz cx="9144000" cy="5143500" type="screen16x9"/>
  <p:notesSz cx="7099300" cy="10234613"/>
  <p:embeddedFontLst>
    <p:embeddedFont>
      <p:font typeface="Roboto Condensed Light" charset="0"/>
      <p:regular r:id="rId13"/>
      <p:bold r:id="rId14"/>
      <p:italic r:id="rId15"/>
      <p:boldItalic r:id="rId16"/>
    </p:embeddedFont>
    <p:embeddedFont>
      <p:font typeface="Cambria Math" pitchFamily="18" charset="0"/>
      <p:regular r:id="rId17"/>
    </p:embeddedFont>
    <p:embeddedFont>
      <p:font typeface="微軟正黑體" pitchFamily="34" charset="-120"/>
      <p:regular r:id="rId18"/>
      <p:bold r:id="rId19"/>
    </p:embeddedFont>
    <p:embeddedFont>
      <p:font typeface="標楷體" pitchFamily="65" charset="-120"/>
      <p:regular r:id="rId20"/>
    </p:embeddedFont>
    <p:embeddedFont>
      <p:font typeface="Arvo" charset="0"/>
      <p:regular r:id="rId21"/>
      <p:bold r:id="rId22"/>
      <p:italic r:id="rId23"/>
      <p:boldItalic r:id="rId24"/>
    </p:embeddedFont>
    <p:embeddedFont>
      <p:font typeface="Roboto Condensed" charset="0"/>
      <p:regular r:id="rId25"/>
      <p:bold r:id="rId26"/>
      <p:italic r:id="rId27"/>
      <p:boldItalic r:id="rId2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5D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22DC0110-C7D7-470B-923F-D9BDCDCC0F4C}">
  <a:tblStyle styleId="{22DC0110-C7D7-470B-923F-D9BDCDCC0F4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434" autoAdjust="0"/>
  </p:normalViewPr>
  <p:slideViewPr>
    <p:cSldViewPr>
      <p:cViewPr varScale="1">
        <p:scale>
          <a:sx n="84" d="100"/>
          <a:sy n="84" d="100"/>
        </p:scale>
        <p:origin x="-756" y="-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2934" y="-108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font" Target="fonts/font14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font" Target="fonts/font5.fntdata"/><Relationship Id="rId25" Type="http://schemas.openxmlformats.org/officeDocument/2006/relationships/font" Target="fonts/font13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font" Target="fonts/font12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font" Target="fonts/font16.fntdata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font" Target="fonts/font15.fntdata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4453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41288" y="768350"/>
            <a:ext cx="6818312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032" tIns="99032" rIns="99032" bIns="99032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2368279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60511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spcFirstLastPara="1" wrap="square" lIns="99032" tIns="99032" rIns="99032" bIns="99032" anchor="t" anchorCtr="0">
            <a:noAutofit/>
          </a:bodyPr>
          <a:lstStyle/>
          <a:p>
            <a:pPr marL="0" indent="0"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43767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26324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Shape 11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</p:grpSpPr>
        <p:sp>
          <p:nvSpPr>
            <p:cNvPr id="12" name="Shape 1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solidFill>
              <a:srgbClr val="C7D3E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Shape 14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</p:grpSpPr>
        <p:sp>
          <p:nvSpPr>
            <p:cNvPr id="15" name="Shape 15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Shape 16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solidFill>
              <a:srgbClr val="3F53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Shape 17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</p:grpSpPr>
        <p:sp>
          <p:nvSpPr>
            <p:cNvPr id="18" name="Shape 18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" name="Shape 19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</p:grpSpPr>
          <p:sp>
            <p:nvSpPr>
              <p:cNvPr id="20" name="Shape 20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" name="Shape 82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83" name="Shape 83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Shape 84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85" name="Shape 85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Shape 87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88" name="Shape 88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Shape 89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Shape 9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Shape 91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Shape 92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Shape 9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Shape 9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Shape 95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Shape 9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Shape 97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Shape 125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</p:grpSpPr>
        <p:sp>
          <p:nvSpPr>
            <p:cNvPr id="126" name="Shape 12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26324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127" name="Shape 127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</p:grpSpPr>
          <p:sp>
            <p:nvSpPr>
              <p:cNvPr id="128" name="Shape 128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29" name="Shape 129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130" name="Shape 130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</p:grpSpPr>
          <p:sp>
            <p:nvSpPr>
              <p:cNvPr id="131" name="Shape 131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132" name="Shape 132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3F53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133" name="Shape 133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34" name="Shape 134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D26F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5" name="Shape 135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36" name="Shape 13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" name="Shape 137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C7D3E6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8" name="Shape 138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39" name="Shape 139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Shape 14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FF98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Roboto Condensed"/>
              <a:buNone/>
              <a:defRPr sz="20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▰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400"/>
              <a:buFont typeface="Roboto Condensed Light"/>
              <a:buChar char="▻"/>
              <a:defRPr sz="2400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4" r:id="rId3"/>
  </p:sldLayoutIdLst>
  <p:transition>
    <p:fade thruBlk="1"/>
  </p:transition>
  <p:timing>
    <p:tnLst>
      <p:par>
        <p:cTn id="1" dur="indefinite" restart="never" nodeType="tmRoot"/>
      </p:par>
    </p:tnLst>
  </p:timing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091950" y="1275606"/>
            <a:ext cx="6144346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zh-TW" altLang="en-US" sz="32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因應十二年</a:t>
            </a:r>
            <a:r>
              <a:rPr lang="zh-TW" altLang="en-US" sz="32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國民基本教育</a:t>
            </a:r>
            <a:r>
              <a:rPr lang="zh-TW" altLang="en-US" sz="3200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en-US" altLang="zh-TW" sz="3200" b="1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108</a:t>
            </a:r>
            <a:r>
              <a:rPr lang="zh-TW" altLang="en-US" sz="32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高中</a:t>
            </a:r>
            <a:r>
              <a:rPr lang="zh-TW" altLang="en-US" sz="32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數學課程</a:t>
            </a:r>
            <a:endParaRPr lang="en-US" altLang="zh-TW" sz="32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9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900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教材銜接實施</a:t>
            </a:r>
            <a:r>
              <a:rPr lang="zh-TW" altLang="en-US" sz="44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方式</a:t>
            </a:r>
            <a:endParaRPr lang="zh-TW" altLang="en-US" sz="4400" b="1" spc="150" dirty="0">
              <a:ln w="11430"/>
              <a:solidFill>
                <a:schemeClr val="bg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7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3507853"/>
            <a:ext cx="1483536" cy="724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954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814274" y="392575"/>
            <a:ext cx="5701941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 algn="ctr"/>
            <a:r>
              <a:rPr lang="zh-TW" altLang="en-US" sz="36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實施目的</a:t>
            </a:r>
            <a:endParaRPr sz="36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pSp>
        <p:nvGrpSpPr>
          <p:cNvPr id="194" name="Shape 194"/>
          <p:cNvGrpSpPr/>
          <p:nvPr/>
        </p:nvGrpSpPr>
        <p:grpSpPr>
          <a:xfrm>
            <a:off x="293683" y="574116"/>
            <a:ext cx="309041" cy="403123"/>
            <a:chOff x="590250" y="244200"/>
            <a:chExt cx="407975" cy="532175"/>
          </a:xfrm>
        </p:grpSpPr>
        <p:sp>
          <p:nvSpPr>
            <p:cNvPr id="195" name="Shape 195"/>
            <p:cNvSpPr/>
            <p:nvPr/>
          </p:nvSpPr>
          <p:spPr>
            <a:xfrm>
              <a:off x="623125" y="313625"/>
              <a:ext cx="375100" cy="462750"/>
            </a:xfrm>
            <a:custGeom>
              <a:avLst/>
              <a:gdLst/>
              <a:ahLst/>
              <a:cxnLst/>
              <a:rect l="0" t="0" r="0" b="0"/>
              <a:pathLst>
                <a:path w="15004" h="18510" fill="none" extrusionOk="0">
                  <a:moveTo>
                    <a:pt x="1" y="17536"/>
                  </a:moveTo>
                  <a:lnTo>
                    <a:pt x="1" y="17536"/>
                  </a:lnTo>
                  <a:lnTo>
                    <a:pt x="1" y="17536"/>
                  </a:lnTo>
                  <a:lnTo>
                    <a:pt x="25" y="17682"/>
                  </a:lnTo>
                  <a:lnTo>
                    <a:pt x="49" y="17852"/>
                  </a:lnTo>
                  <a:lnTo>
                    <a:pt x="123" y="18023"/>
                  </a:lnTo>
                  <a:lnTo>
                    <a:pt x="220" y="18193"/>
                  </a:lnTo>
                  <a:lnTo>
                    <a:pt x="293" y="18291"/>
                  </a:lnTo>
                  <a:lnTo>
                    <a:pt x="390" y="18364"/>
                  </a:lnTo>
                  <a:lnTo>
                    <a:pt x="488" y="18412"/>
                  </a:lnTo>
                  <a:lnTo>
                    <a:pt x="610" y="18461"/>
                  </a:lnTo>
                  <a:lnTo>
                    <a:pt x="756" y="18510"/>
                  </a:lnTo>
                  <a:lnTo>
                    <a:pt x="926" y="18510"/>
                  </a:lnTo>
                  <a:lnTo>
                    <a:pt x="14468" y="18510"/>
                  </a:lnTo>
                  <a:lnTo>
                    <a:pt x="14468" y="18510"/>
                  </a:lnTo>
                  <a:lnTo>
                    <a:pt x="14541" y="18510"/>
                  </a:lnTo>
                  <a:lnTo>
                    <a:pt x="14614" y="18485"/>
                  </a:lnTo>
                  <a:lnTo>
                    <a:pt x="14736" y="18412"/>
                  </a:lnTo>
                  <a:lnTo>
                    <a:pt x="14833" y="18291"/>
                  </a:lnTo>
                  <a:lnTo>
                    <a:pt x="14906" y="18144"/>
                  </a:lnTo>
                  <a:lnTo>
                    <a:pt x="14955" y="17974"/>
                  </a:lnTo>
                  <a:lnTo>
                    <a:pt x="14979" y="17779"/>
                  </a:lnTo>
                  <a:lnTo>
                    <a:pt x="15003" y="17438"/>
                  </a:lnTo>
                  <a:lnTo>
                    <a:pt x="15003" y="487"/>
                  </a:lnTo>
                  <a:lnTo>
                    <a:pt x="15003" y="487"/>
                  </a:lnTo>
                  <a:lnTo>
                    <a:pt x="15003" y="341"/>
                  </a:lnTo>
                  <a:lnTo>
                    <a:pt x="14979" y="219"/>
                  </a:lnTo>
                  <a:lnTo>
                    <a:pt x="14955" y="146"/>
                  </a:lnTo>
                  <a:lnTo>
                    <a:pt x="14906" y="73"/>
                  </a:lnTo>
                  <a:lnTo>
                    <a:pt x="14833" y="49"/>
                  </a:lnTo>
                  <a:lnTo>
                    <a:pt x="14736" y="24"/>
                  </a:lnTo>
                  <a:lnTo>
                    <a:pt x="14468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Shape 196"/>
            <p:cNvSpPr/>
            <p:nvPr/>
          </p:nvSpPr>
          <p:spPr>
            <a:xfrm>
              <a:off x="590250" y="269775"/>
              <a:ext cx="377525" cy="462775"/>
            </a:xfrm>
            <a:custGeom>
              <a:avLst/>
              <a:gdLst/>
              <a:ahLst/>
              <a:cxnLst/>
              <a:rect l="0" t="0" r="0" b="0"/>
              <a:pathLst>
                <a:path w="15101" h="18511" fill="none" extrusionOk="0">
                  <a:moveTo>
                    <a:pt x="14321" y="0"/>
                  </a:moveTo>
                  <a:lnTo>
                    <a:pt x="780" y="0"/>
                  </a:lnTo>
                  <a:lnTo>
                    <a:pt x="780" y="0"/>
                  </a:lnTo>
                  <a:lnTo>
                    <a:pt x="634" y="25"/>
                  </a:lnTo>
                  <a:lnTo>
                    <a:pt x="488" y="74"/>
                  </a:lnTo>
                  <a:lnTo>
                    <a:pt x="342" y="122"/>
                  </a:lnTo>
                  <a:lnTo>
                    <a:pt x="220" y="220"/>
                  </a:lnTo>
                  <a:lnTo>
                    <a:pt x="122" y="341"/>
                  </a:lnTo>
                  <a:lnTo>
                    <a:pt x="74" y="488"/>
                  </a:lnTo>
                  <a:lnTo>
                    <a:pt x="25" y="634"/>
                  </a:lnTo>
                  <a:lnTo>
                    <a:pt x="1" y="780"/>
                  </a:lnTo>
                  <a:lnTo>
                    <a:pt x="1" y="17731"/>
                  </a:lnTo>
                  <a:lnTo>
                    <a:pt x="1" y="17731"/>
                  </a:lnTo>
                  <a:lnTo>
                    <a:pt x="25" y="17877"/>
                  </a:lnTo>
                  <a:lnTo>
                    <a:pt x="74" y="18023"/>
                  </a:lnTo>
                  <a:lnTo>
                    <a:pt x="122" y="18169"/>
                  </a:lnTo>
                  <a:lnTo>
                    <a:pt x="220" y="18291"/>
                  </a:lnTo>
                  <a:lnTo>
                    <a:pt x="342" y="18388"/>
                  </a:lnTo>
                  <a:lnTo>
                    <a:pt x="488" y="18437"/>
                  </a:lnTo>
                  <a:lnTo>
                    <a:pt x="634" y="18486"/>
                  </a:lnTo>
                  <a:lnTo>
                    <a:pt x="780" y="18510"/>
                  </a:lnTo>
                  <a:lnTo>
                    <a:pt x="14321" y="18510"/>
                  </a:lnTo>
                  <a:lnTo>
                    <a:pt x="14321" y="18510"/>
                  </a:lnTo>
                  <a:lnTo>
                    <a:pt x="14467" y="18486"/>
                  </a:lnTo>
                  <a:lnTo>
                    <a:pt x="14614" y="18437"/>
                  </a:lnTo>
                  <a:lnTo>
                    <a:pt x="14760" y="18388"/>
                  </a:lnTo>
                  <a:lnTo>
                    <a:pt x="14881" y="18291"/>
                  </a:lnTo>
                  <a:lnTo>
                    <a:pt x="14979" y="18169"/>
                  </a:lnTo>
                  <a:lnTo>
                    <a:pt x="15028" y="18023"/>
                  </a:lnTo>
                  <a:lnTo>
                    <a:pt x="15076" y="17877"/>
                  </a:lnTo>
                  <a:lnTo>
                    <a:pt x="15101" y="17731"/>
                  </a:lnTo>
                  <a:lnTo>
                    <a:pt x="15101" y="780"/>
                  </a:lnTo>
                  <a:lnTo>
                    <a:pt x="15101" y="780"/>
                  </a:lnTo>
                  <a:lnTo>
                    <a:pt x="15076" y="634"/>
                  </a:lnTo>
                  <a:lnTo>
                    <a:pt x="15028" y="488"/>
                  </a:lnTo>
                  <a:lnTo>
                    <a:pt x="14979" y="341"/>
                  </a:lnTo>
                  <a:lnTo>
                    <a:pt x="14881" y="220"/>
                  </a:lnTo>
                  <a:lnTo>
                    <a:pt x="14760" y="122"/>
                  </a:lnTo>
                  <a:lnTo>
                    <a:pt x="14614" y="74"/>
                  </a:lnTo>
                  <a:lnTo>
                    <a:pt x="14467" y="25"/>
                  </a:lnTo>
                  <a:lnTo>
                    <a:pt x="14321" y="0"/>
                  </a:lnTo>
                  <a:lnTo>
                    <a:pt x="14321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Shape 197"/>
            <p:cNvSpPr/>
            <p:nvPr/>
          </p:nvSpPr>
          <p:spPr>
            <a:xfrm>
              <a:off x="796650" y="274025"/>
              <a:ext cx="45100" cy="45100"/>
            </a:xfrm>
            <a:custGeom>
              <a:avLst/>
              <a:gdLst/>
              <a:ahLst/>
              <a:cxnLst/>
              <a:rect l="0" t="0" r="0" b="0"/>
              <a:pathLst>
                <a:path w="1804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3" y="25"/>
                  </a:lnTo>
                  <a:lnTo>
                    <a:pt x="1243" y="74"/>
                  </a:lnTo>
                  <a:lnTo>
                    <a:pt x="1414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4" y="1657"/>
                  </a:lnTo>
                  <a:lnTo>
                    <a:pt x="1243" y="1730"/>
                  </a:lnTo>
                  <a:lnTo>
                    <a:pt x="1073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2" y="1779"/>
                  </a:lnTo>
                  <a:lnTo>
                    <a:pt x="561" y="1730"/>
                  </a:lnTo>
                  <a:lnTo>
                    <a:pt x="391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1" y="147"/>
                  </a:lnTo>
                  <a:lnTo>
                    <a:pt x="561" y="74"/>
                  </a:lnTo>
                  <a:lnTo>
                    <a:pt x="732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Shape 198"/>
            <p:cNvSpPr/>
            <p:nvPr/>
          </p:nvSpPr>
          <p:spPr>
            <a:xfrm>
              <a:off x="7138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2" y="1"/>
                  </a:move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9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9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9" y="1535"/>
                  </a:lnTo>
                  <a:lnTo>
                    <a:pt x="147" y="1414"/>
                  </a:lnTo>
                  <a:lnTo>
                    <a:pt x="74" y="1243"/>
                  </a:lnTo>
                  <a:lnTo>
                    <a:pt x="25" y="1073"/>
                  </a:lnTo>
                  <a:lnTo>
                    <a:pt x="1" y="902"/>
                  </a:lnTo>
                  <a:lnTo>
                    <a:pt x="1" y="902"/>
                  </a:lnTo>
                  <a:lnTo>
                    <a:pt x="25" y="732"/>
                  </a:lnTo>
                  <a:lnTo>
                    <a:pt x="74" y="561"/>
                  </a:lnTo>
                  <a:lnTo>
                    <a:pt x="147" y="391"/>
                  </a:lnTo>
                  <a:lnTo>
                    <a:pt x="269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Shape 199"/>
            <p:cNvSpPr/>
            <p:nvPr/>
          </p:nvSpPr>
          <p:spPr>
            <a:xfrm>
              <a:off x="631050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0" y="902"/>
                  </a:move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7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1" y="74"/>
                  </a:lnTo>
                  <a:lnTo>
                    <a:pt x="731" y="25"/>
                  </a:lnTo>
                  <a:lnTo>
                    <a:pt x="902" y="1"/>
                  </a:lnTo>
                  <a:lnTo>
                    <a:pt x="902" y="1"/>
                  </a:lnTo>
                  <a:lnTo>
                    <a:pt x="1072" y="25"/>
                  </a:lnTo>
                  <a:lnTo>
                    <a:pt x="1243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7" y="391"/>
                  </a:lnTo>
                  <a:lnTo>
                    <a:pt x="1730" y="561"/>
                  </a:lnTo>
                  <a:lnTo>
                    <a:pt x="1778" y="732"/>
                  </a:lnTo>
                  <a:lnTo>
                    <a:pt x="1803" y="902"/>
                  </a:lnTo>
                  <a:lnTo>
                    <a:pt x="1803" y="902"/>
                  </a:lnTo>
                  <a:lnTo>
                    <a:pt x="1778" y="1073"/>
                  </a:lnTo>
                  <a:lnTo>
                    <a:pt x="1730" y="1243"/>
                  </a:lnTo>
                  <a:lnTo>
                    <a:pt x="1657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3" y="1730"/>
                  </a:lnTo>
                  <a:lnTo>
                    <a:pt x="1072" y="1779"/>
                  </a:lnTo>
                  <a:lnTo>
                    <a:pt x="902" y="1803"/>
                  </a:lnTo>
                  <a:lnTo>
                    <a:pt x="902" y="1803"/>
                  </a:lnTo>
                  <a:lnTo>
                    <a:pt x="731" y="1779"/>
                  </a:lnTo>
                  <a:lnTo>
                    <a:pt x="561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7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Shape 200"/>
            <p:cNvSpPr/>
            <p:nvPr/>
          </p:nvSpPr>
          <p:spPr>
            <a:xfrm>
              <a:off x="649925" y="590050"/>
              <a:ext cx="133975" cy="25"/>
            </a:xfrm>
            <a:custGeom>
              <a:avLst/>
              <a:gdLst/>
              <a:ahLst/>
              <a:cxnLst/>
              <a:rect l="0" t="0" r="0" b="0"/>
              <a:pathLst>
                <a:path w="5359" h="1" fill="none" extrusionOk="0">
                  <a:moveTo>
                    <a:pt x="5358" y="0"/>
                  </a:moveTo>
                  <a:lnTo>
                    <a:pt x="0" y="0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Shape 201"/>
            <p:cNvSpPr/>
            <p:nvPr/>
          </p:nvSpPr>
          <p:spPr>
            <a:xfrm>
              <a:off x="649925" y="5346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Shape 202"/>
            <p:cNvSpPr/>
            <p:nvPr/>
          </p:nvSpPr>
          <p:spPr>
            <a:xfrm>
              <a:off x="649925" y="4798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Shape 203"/>
            <p:cNvSpPr/>
            <p:nvPr/>
          </p:nvSpPr>
          <p:spPr>
            <a:xfrm>
              <a:off x="649925" y="424425"/>
              <a:ext cx="255750" cy="25"/>
            </a:xfrm>
            <a:custGeom>
              <a:avLst/>
              <a:gdLst/>
              <a:ahLst/>
              <a:cxnLst/>
              <a:rect l="0" t="0" r="0" b="0"/>
              <a:pathLst>
                <a:path w="10230" h="1" fill="none" extrusionOk="0">
                  <a:moveTo>
                    <a:pt x="10229" y="1"/>
                  </a:moveTo>
                  <a:lnTo>
                    <a:pt x="0" y="1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Shape 204"/>
            <p:cNvSpPr/>
            <p:nvPr/>
          </p:nvSpPr>
          <p:spPr>
            <a:xfrm>
              <a:off x="879475" y="274025"/>
              <a:ext cx="45075" cy="45100"/>
            </a:xfrm>
            <a:custGeom>
              <a:avLst/>
              <a:gdLst/>
              <a:ahLst/>
              <a:cxnLst/>
              <a:rect l="0" t="0" r="0" b="0"/>
              <a:pathLst>
                <a:path w="1803" h="1804" fill="none" extrusionOk="0">
                  <a:moveTo>
                    <a:pt x="901" y="1803"/>
                  </a:moveTo>
                  <a:lnTo>
                    <a:pt x="901" y="1803"/>
                  </a:lnTo>
                  <a:lnTo>
                    <a:pt x="731" y="1779"/>
                  </a:lnTo>
                  <a:lnTo>
                    <a:pt x="560" y="1730"/>
                  </a:lnTo>
                  <a:lnTo>
                    <a:pt x="390" y="1657"/>
                  </a:lnTo>
                  <a:lnTo>
                    <a:pt x="268" y="1535"/>
                  </a:lnTo>
                  <a:lnTo>
                    <a:pt x="146" y="1414"/>
                  </a:lnTo>
                  <a:lnTo>
                    <a:pt x="73" y="1243"/>
                  </a:lnTo>
                  <a:lnTo>
                    <a:pt x="25" y="1073"/>
                  </a:lnTo>
                  <a:lnTo>
                    <a:pt x="0" y="902"/>
                  </a:lnTo>
                  <a:lnTo>
                    <a:pt x="0" y="902"/>
                  </a:lnTo>
                  <a:lnTo>
                    <a:pt x="25" y="732"/>
                  </a:lnTo>
                  <a:lnTo>
                    <a:pt x="73" y="561"/>
                  </a:lnTo>
                  <a:lnTo>
                    <a:pt x="146" y="391"/>
                  </a:lnTo>
                  <a:lnTo>
                    <a:pt x="268" y="269"/>
                  </a:lnTo>
                  <a:lnTo>
                    <a:pt x="390" y="147"/>
                  </a:lnTo>
                  <a:lnTo>
                    <a:pt x="560" y="74"/>
                  </a:lnTo>
                  <a:lnTo>
                    <a:pt x="731" y="25"/>
                  </a:lnTo>
                  <a:lnTo>
                    <a:pt x="901" y="1"/>
                  </a:lnTo>
                  <a:lnTo>
                    <a:pt x="901" y="1"/>
                  </a:lnTo>
                  <a:lnTo>
                    <a:pt x="1072" y="25"/>
                  </a:lnTo>
                  <a:lnTo>
                    <a:pt x="1242" y="74"/>
                  </a:lnTo>
                  <a:lnTo>
                    <a:pt x="1413" y="147"/>
                  </a:lnTo>
                  <a:lnTo>
                    <a:pt x="1535" y="269"/>
                  </a:lnTo>
                  <a:lnTo>
                    <a:pt x="1656" y="391"/>
                  </a:lnTo>
                  <a:lnTo>
                    <a:pt x="1729" y="561"/>
                  </a:lnTo>
                  <a:lnTo>
                    <a:pt x="1778" y="732"/>
                  </a:lnTo>
                  <a:lnTo>
                    <a:pt x="1802" y="902"/>
                  </a:lnTo>
                  <a:lnTo>
                    <a:pt x="1802" y="902"/>
                  </a:lnTo>
                  <a:lnTo>
                    <a:pt x="1778" y="1073"/>
                  </a:lnTo>
                  <a:lnTo>
                    <a:pt x="1729" y="1243"/>
                  </a:lnTo>
                  <a:lnTo>
                    <a:pt x="1656" y="1414"/>
                  </a:lnTo>
                  <a:lnTo>
                    <a:pt x="1535" y="1535"/>
                  </a:lnTo>
                  <a:lnTo>
                    <a:pt x="1413" y="1657"/>
                  </a:lnTo>
                  <a:lnTo>
                    <a:pt x="1242" y="1730"/>
                  </a:lnTo>
                  <a:lnTo>
                    <a:pt x="1072" y="1779"/>
                  </a:lnTo>
                  <a:lnTo>
                    <a:pt x="901" y="1803"/>
                  </a:lnTo>
                  <a:lnTo>
                    <a:pt x="901" y="1803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Shape 205"/>
            <p:cNvSpPr/>
            <p:nvPr/>
          </p:nvSpPr>
          <p:spPr>
            <a:xfrm>
              <a:off x="6548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Shape 206"/>
            <p:cNvSpPr/>
            <p:nvPr/>
          </p:nvSpPr>
          <p:spPr>
            <a:xfrm>
              <a:off x="7376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Shape 207"/>
            <p:cNvSpPr/>
            <p:nvPr/>
          </p:nvSpPr>
          <p:spPr>
            <a:xfrm>
              <a:off x="820400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1" y="1"/>
                  </a:moveTo>
                  <a:lnTo>
                    <a:pt x="1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Shape 208"/>
            <p:cNvSpPr/>
            <p:nvPr/>
          </p:nvSpPr>
          <p:spPr>
            <a:xfrm>
              <a:off x="903225" y="244200"/>
              <a:ext cx="25" cy="51175"/>
            </a:xfrm>
            <a:custGeom>
              <a:avLst/>
              <a:gdLst/>
              <a:ahLst/>
              <a:cxnLst/>
              <a:rect l="0" t="0" r="0" b="0"/>
              <a:pathLst>
                <a:path w="1" h="2047" fill="none" extrusionOk="0">
                  <a:moveTo>
                    <a:pt x="0" y="1"/>
                  </a:moveTo>
                  <a:lnTo>
                    <a:pt x="0" y="2046"/>
                  </a:lnTo>
                </a:path>
              </a:pathLst>
            </a:custGeom>
            <a:no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4" name="內容版面配置區 4"/>
          <p:cNvSpPr txBox="1">
            <a:spLocks/>
          </p:cNvSpPr>
          <p:nvPr/>
        </p:nvSpPr>
        <p:spPr>
          <a:xfrm>
            <a:off x="683568" y="1278994"/>
            <a:ext cx="7720204" cy="29489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55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7D3E6"/>
              </a:buClr>
              <a:buSzPts val="2000"/>
              <a:buFont typeface="Roboto Condensed Light"/>
              <a:buChar char="▰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C7D3E6"/>
              </a:buClr>
              <a:buSzPts val="2000"/>
              <a:buFont typeface="Roboto Condensed Light"/>
              <a:buChar char="▻"/>
              <a:defRPr sz="2000" b="0" i="0" u="none" strike="noStrike" cap="none">
                <a:solidFill>
                  <a:srgbClr val="263248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zh-TW" altLang="en-US" sz="2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銜接國中新舊課綱的落差，內容包含</a:t>
            </a:r>
            <a:r>
              <a:rPr lang="en-US" altLang="zh-TW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｢</a:t>
            </a:r>
            <a:r>
              <a:rPr lang="zh-TW" altLang="en-US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三視圖</a:t>
            </a:r>
            <a:r>
              <a:rPr lang="en-US" altLang="zh-TW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｣ 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｢</a:t>
            </a:r>
            <a:r>
              <a:rPr lang="zh-TW" altLang="en-US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等比數列</a:t>
            </a:r>
            <a:r>
              <a:rPr lang="en-US" altLang="zh-TW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｣ 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｢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空間中的線與平面</a:t>
            </a:r>
            <a:r>
              <a:rPr lang="en-US" altLang="zh-TW" sz="2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｣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等三個單元。</a:t>
            </a:r>
            <a:endParaRPr lang="en-US" altLang="zh-TW" sz="2400" b="1" dirty="0" smtClean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Font typeface="Roboto Condensed Light"/>
              <a:buNone/>
            </a:pPr>
            <a:r>
              <a:rPr lang="zh-TW" altLang="en-US" sz="2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另外編輯委員也編寫了教學資源手冊，提供了教學指引、學習單、評量卷與附錄。</a:t>
            </a:r>
            <a:endParaRPr lang="en-US" altLang="zh-TW" sz="2400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Font typeface="Roboto Condensed Light"/>
              <a:buNone/>
            </a:pPr>
            <a:endParaRPr lang="zh-TW" altLang="en-US" sz="21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1" name="投影片編號版面配置區 3"/>
          <p:cNvSpPr txBox="1">
            <a:spLocks/>
          </p:cNvSpPr>
          <p:nvPr/>
        </p:nvSpPr>
        <p:spPr bwMode="auto">
          <a:xfrm>
            <a:off x="6876256" y="4587974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54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標題 1"/>
              <p:cNvSpPr>
                <a:spLocks noGrp="1"/>
              </p:cNvSpPr>
              <p:nvPr>
                <p:ph type="title"/>
              </p:nvPr>
            </p:nvSpPr>
            <p:spPr>
              <a:xfrm>
                <a:off x="800100" y="1585615"/>
                <a:ext cx="7543800" cy="3362399"/>
              </a:xfrm>
            </p:spPr>
            <p:txBody>
              <a:bodyPr>
                <a:no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TW" altLang="en-US" sz="2400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教學說明</a:t>
                </a:r>
                <a:r>
                  <a:rPr lang="zh-TW" altLang="en-US" sz="2400" dirty="0" smtClean="0">
                    <a:solidFill>
                      <a:schemeClr val="tx1"/>
                    </a:solidFill>
                    <a:ea typeface="標楷體" panose="03000509000000000000" pitchFamily="65" charset="-120"/>
                  </a:rPr>
                  <a:t>：</a:t>
                </a:r>
                <a:r>
                  <a:rPr lang="en-US" altLang="zh-TW" sz="2400" b="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/>
                </a:r>
                <a:br>
                  <a:rPr lang="en-US" altLang="zh-TW" sz="2400" b="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</a:br>
                <a:r>
                  <a:rPr lang="en-US" altLang="zh-TW" sz="2400" b="1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1.</a:t>
                </a:r>
                <a:r>
                  <a:rPr lang="zh-TW" altLang="en-US" sz="2400" b="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本單元為國中七年級</a:t>
                </a:r>
                <a:r>
                  <a:rPr lang="zh-TW" altLang="en-US" sz="24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課程。</a:t>
                </a:r>
                <a:r>
                  <a:rPr lang="en-US" altLang="zh-TW" sz="2400" b="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/>
                </a:r>
                <a:br>
                  <a:rPr lang="en-US" altLang="zh-TW" sz="2400" b="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</a:br>
                <a:r>
                  <a:rPr lang="en-US" altLang="zh-TW" sz="2400" b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2.</a:t>
                </a:r>
                <a:r>
                  <a:rPr lang="zh-TW" altLang="en-US" sz="2400" b="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這是首次出現的新單元</a:t>
                </a:r>
                <a:r>
                  <a:rPr lang="zh-TW" altLang="en-US" sz="2400" b="1" dirty="0">
                    <a:solidFill>
                      <a:schemeClr val="tx1"/>
                    </a:solidFill>
                    <a:latin typeface="新細明體"/>
                    <a:ea typeface="新細明體"/>
                  </a:rPr>
                  <a:t>，</a:t>
                </a:r>
                <a:r>
                  <a:rPr lang="zh-TW" altLang="en-US" sz="24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為了</a:t>
                </a:r>
                <a14:m>
                  <m:oMath xmlns:m="http://schemas.openxmlformats.org/officeDocument/2006/math">
                    <m:r>
                      <a:rPr lang="en-US" altLang="zh-TW" sz="2400" b="1" i="1" smtClean="0">
                        <a:solidFill>
                          <a:schemeClr val="tx1"/>
                        </a:solidFill>
                        <a:latin typeface="Cambria Math"/>
                        <a:ea typeface="標楷體" panose="03000509000000000000" pitchFamily="65" charset="-120"/>
                      </a:rPr>
                      <m:t>𝟑</m:t>
                    </m:r>
                    <m:r>
                      <a:rPr lang="en-US" altLang="zh-TW" sz="2400" b="1" i="1" smtClean="0">
                        <a:solidFill>
                          <a:schemeClr val="tx1"/>
                        </a:solidFill>
                        <a:latin typeface="Cambria Math"/>
                        <a:ea typeface="標楷體" panose="03000509000000000000" pitchFamily="65" charset="-120"/>
                      </a:rPr>
                      <m:t>𝑫</m:t>
                    </m:r>
                  </m:oMath>
                </a14:m>
                <a:r>
                  <a:rPr lang="zh-TW" altLang="en-US" sz="24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列印是</a:t>
                </a:r>
                <a:r>
                  <a:rPr lang="zh-TW" altLang="en-US" sz="2400" b="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未來趨勢</a:t>
                </a:r>
                <a:r>
                  <a:rPr lang="zh-TW" altLang="en-US" sz="2400" b="1" dirty="0" smtClean="0">
                    <a:solidFill>
                      <a:schemeClr val="tx1"/>
                    </a:solidFill>
                    <a:latin typeface="新細明體"/>
                    <a:ea typeface="新細明體"/>
                  </a:rPr>
                  <a:t>，</a:t>
                </a:r>
                <a:r>
                  <a:rPr lang="en-US" altLang="zh-TW" sz="2400" b="1" dirty="0" smtClean="0">
                    <a:solidFill>
                      <a:schemeClr val="tx1"/>
                    </a:solidFill>
                    <a:latin typeface="新細明體"/>
                    <a:ea typeface="新細明體"/>
                  </a:rPr>
                  <a:t/>
                </a:r>
                <a:br>
                  <a:rPr lang="en-US" altLang="zh-TW" sz="2400" b="1" dirty="0" smtClean="0">
                    <a:solidFill>
                      <a:schemeClr val="tx1"/>
                    </a:solidFill>
                    <a:latin typeface="新細明體"/>
                    <a:ea typeface="新細明體"/>
                  </a:rPr>
                </a:br>
                <a:r>
                  <a:rPr lang="en-US" altLang="zh-TW" sz="2400" b="1" dirty="0" smtClean="0">
                    <a:solidFill>
                      <a:schemeClr val="tx1"/>
                    </a:solidFill>
                    <a:latin typeface="新細明體"/>
                    <a:ea typeface="新細明體"/>
                  </a:rPr>
                  <a:t>   </a:t>
                </a:r>
                <a:r>
                  <a:rPr lang="zh-TW" altLang="en-US" sz="24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讓</a:t>
                </a:r>
                <a:r>
                  <a:rPr lang="zh-TW" altLang="en-US" sz="2400" b="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學生有空間的</a:t>
                </a:r>
                <a:r>
                  <a:rPr lang="zh-TW" altLang="en-US" sz="24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概念。</a:t>
                </a:r>
                <a:r>
                  <a:rPr lang="en-US" altLang="zh-TW" sz="2400" b="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/>
                </a:r>
                <a:br>
                  <a:rPr lang="en-US" altLang="zh-TW" sz="2400" b="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</a:br>
                <a:r>
                  <a:rPr lang="en-US" altLang="zh-TW" sz="2400" b="1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3.</a:t>
                </a:r>
                <a:r>
                  <a:rPr lang="zh-TW" altLang="en-US" sz="2400" b="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立體圖形限制於</a:t>
                </a:r>
                <a14:m>
                  <m:oMath xmlns:m="http://schemas.openxmlformats.org/officeDocument/2006/math">
                    <m:r>
                      <a:rPr lang="en-US" altLang="zh-TW" sz="2400" b="1" i="1">
                        <a:solidFill>
                          <a:schemeClr val="tx1"/>
                        </a:solidFill>
                        <a:latin typeface="Cambria Math"/>
                        <a:ea typeface="標楷體" panose="03000509000000000000" pitchFamily="65" charset="-120"/>
                      </a:rPr>
                      <m:t>𝟑</m:t>
                    </m:r>
                    <m:r>
                      <a:rPr lang="en-US" altLang="zh-TW" sz="24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en-US" altLang="zh-TW" sz="24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𝟑</m:t>
                    </m:r>
                    <m:r>
                      <a:rPr lang="en-US" altLang="zh-TW" sz="24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×</m:t>
                    </m:r>
                    <m:r>
                      <a:rPr lang="en-US" altLang="zh-TW" sz="2400" b="1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𝟑</m:t>
                    </m:r>
                  </m:oMath>
                </a14:m>
                <a:r>
                  <a:rPr lang="zh-TW" altLang="en-US" sz="2400" b="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的正方體</a:t>
                </a:r>
                <a:r>
                  <a:rPr lang="zh-TW" altLang="en-US" sz="2400" b="1" dirty="0" smtClean="0">
                    <a:solidFill>
                      <a:schemeClr val="tx1"/>
                    </a:solidFill>
                    <a:latin typeface="新細明體"/>
                    <a:ea typeface="新細明體"/>
                  </a:rPr>
                  <a:t>，</a:t>
                </a:r>
                <a:r>
                  <a:rPr lang="zh-TW" altLang="en-US" sz="24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且</a:t>
                </a:r>
                <a:r>
                  <a:rPr lang="zh-TW" altLang="en-US" sz="2400" b="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不得</a:t>
                </a:r>
                <a:r>
                  <a:rPr lang="zh-TW" altLang="en-US" sz="2400" b="1" dirty="0" smtClean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>中空。</a:t>
                </a:r>
                <a:r>
                  <a:rPr lang="en-US" altLang="zh-TW" sz="2400" b="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  <a:t/>
                </a:r>
                <a:br>
                  <a:rPr lang="en-US" altLang="zh-TW" sz="2400" b="1" dirty="0">
                    <a:solidFill>
                      <a:schemeClr val="tx1"/>
                    </a:solidFill>
                    <a:latin typeface="標楷體" panose="03000509000000000000" pitchFamily="65" charset="-120"/>
                    <a:ea typeface="標楷體" panose="03000509000000000000" pitchFamily="65" charset="-120"/>
                  </a:rPr>
                </a:br>
                <a:r>
                  <a:rPr lang="en-US" altLang="zh-TW" sz="2400" dirty="0" smtClean="0">
                    <a:solidFill>
                      <a:schemeClr val="tx1"/>
                    </a:solidFill>
                  </a:rPr>
                  <a:t/>
                </a:r>
                <a:br>
                  <a:rPr lang="en-US" altLang="zh-TW" sz="2400" dirty="0" smtClean="0">
                    <a:solidFill>
                      <a:schemeClr val="tx1"/>
                    </a:solidFill>
                  </a:rPr>
                </a:br>
                <a:endParaRPr lang="zh-TW" altLang="en-US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標題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00100" y="1585615"/>
                <a:ext cx="7543800" cy="3362399"/>
              </a:xfrm>
              <a:blipFill rotWithShape="1">
                <a:blip r:embed="rId2"/>
                <a:stretch>
                  <a:fillRect l="-1212" t="-63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矩形 2"/>
          <p:cNvSpPr/>
          <p:nvPr/>
        </p:nvSpPr>
        <p:spPr>
          <a:xfrm>
            <a:off x="755576" y="483518"/>
            <a:ext cx="1569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視圖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  <p:sp>
        <p:nvSpPr>
          <p:cNvPr id="5" name="投影片編號版面配置區 3"/>
          <p:cNvSpPr txBox="1">
            <a:spLocks/>
          </p:cNvSpPr>
          <p:nvPr/>
        </p:nvSpPr>
        <p:spPr bwMode="auto">
          <a:xfrm>
            <a:off x="6876256" y="4587974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1400" kern="120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589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27584" y="1441599"/>
            <a:ext cx="7690757" cy="336239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tabLst>
                <a:tab pos="1350169" algn="l"/>
              </a:tabLst>
            </a:pPr>
            <a:r>
              <a:rPr lang="zh-TW" altLang="en-US" sz="27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</a:t>
            </a:r>
            <a:r>
              <a:rPr lang="zh-TW" altLang="en-US" sz="28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說明</a:t>
            </a:r>
            <a:r>
              <a:rPr lang="zh-TW" altLang="en-US" sz="2700" dirty="0" smtClean="0">
                <a:solidFill>
                  <a:schemeClr val="tx1"/>
                </a:solidFill>
                <a:ea typeface="標楷體" panose="03000509000000000000" pitchFamily="65" charset="-120"/>
              </a:rPr>
              <a:t>：</a:t>
            </a:r>
            <a:r>
              <a:rPr lang="en-US" altLang="zh-TW" sz="27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7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7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1.</a:t>
            </a:r>
            <a:r>
              <a:rPr lang="zh-TW" altLang="en-US" sz="27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本單元為國中八年級</a:t>
            </a:r>
            <a:r>
              <a:rPr lang="zh-TW" altLang="en-US" sz="27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課程。</a:t>
            </a:r>
            <a:r>
              <a:rPr lang="en-US" altLang="zh-TW" sz="27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7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7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2.</a:t>
            </a:r>
            <a:r>
              <a:rPr lang="zh-TW" altLang="en-US" sz="27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只給定首項與公比計算一般</a:t>
            </a:r>
            <a:r>
              <a:rPr lang="zh-TW" altLang="en-US" sz="27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項，</a:t>
            </a:r>
            <a:r>
              <a:rPr lang="en-US" altLang="zh-TW" sz="27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7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7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不可以藉由不相鄰兩項反求首項與</a:t>
            </a:r>
            <a:r>
              <a:rPr lang="zh-TW" altLang="en-US" sz="27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公比。</a:t>
            </a:r>
            <a:r>
              <a:rPr lang="en-US" altLang="zh-TW" sz="27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7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7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3.</a:t>
            </a:r>
            <a:r>
              <a:rPr lang="zh-TW" altLang="en-US" sz="27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不涉及</a:t>
            </a:r>
            <a:r>
              <a:rPr lang="zh-TW" altLang="en-US" sz="27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等比級數。</a:t>
            </a:r>
            <a:r>
              <a:rPr lang="en-US" altLang="zh-TW" b="1" dirty="0" smtClean="0">
                <a:solidFill>
                  <a:schemeClr val="tx1"/>
                </a:solidFill>
              </a:rPr>
              <a:t/>
            </a:r>
            <a:br>
              <a:rPr lang="en-US" altLang="zh-TW" b="1" dirty="0" smtClean="0">
                <a:solidFill>
                  <a:schemeClr val="tx1"/>
                </a:solidFill>
              </a:rPr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755576" y="483518"/>
            <a:ext cx="20313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6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等比</a:t>
            </a:r>
            <a:r>
              <a:rPr lang="zh-TW" altLang="en-US" sz="36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數列</a:t>
            </a:r>
            <a:endParaRPr lang="zh-TW" alt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005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00100" y="1513607"/>
            <a:ext cx="7543800" cy="33623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TW" altLang="en-US" sz="240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教學</a:t>
            </a:r>
            <a:r>
              <a:rPr lang="zh-TW" altLang="en-US" sz="2400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說明</a:t>
            </a:r>
            <a:r>
              <a:rPr lang="zh-TW" altLang="en-US" sz="2400" dirty="0" smtClean="0">
                <a:solidFill>
                  <a:schemeClr val="tx1"/>
                </a:solidFill>
                <a:ea typeface="標楷體" panose="03000509000000000000" pitchFamily="65" charset="-120"/>
              </a:rPr>
              <a:t>：</a:t>
            </a:r>
            <a:r>
              <a:rPr lang="en-US" altLang="zh-TW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1.</a:t>
            </a:r>
            <a:r>
              <a:rPr lang="zh-TW" altLang="en-US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本單元為國中九年級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課程。</a:t>
            </a:r>
            <a:r>
              <a:rPr lang="en-US" altLang="zh-TW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2.</a:t>
            </a:r>
            <a:r>
              <a:rPr lang="zh-TW" altLang="en-US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強調直線與平面是無限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延伸。</a:t>
            </a:r>
            <a:r>
              <a:rPr lang="en-US" altLang="zh-TW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3.</a:t>
            </a:r>
            <a:r>
              <a:rPr lang="zh-TW" altLang="en-US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講解正四面體的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定義。</a:t>
            </a:r>
            <a:r>
              <a:rPr lang="en-US" altLang="zh-TW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24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4</a:t>
            </a:r>
            <a:r>
              <a:rPr lang="en-US" altLang="zh-TW" sz="24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由長方體</a:t>
            </a:r>
            <a:r>
              <a:rPr lang="zh-TW" altLang="en-US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與正四面體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的面與稜了解空間中的</a:t>
            </a:r>
            <a:r>
              <a:rPr lang="en-US" altLang="zh-TW" sz="2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平面與直線的關係。</a:t>
            </a:r>
            <a:r>
              <a:rPr lang="en-US" altLang="zh-TW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24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2400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694015" y="483518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3200" b="1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空間</a:t>
            </a:r>
            <a:r>
              <a:rPr lang="zh-TW" altLang="en-US" sz="3200" b="1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中的線與平面</a:t>
            </a:r>
            <a:endParaRPr lang="zh-TW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6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銜接教材</a:t>
            </a:r>
            <a:r>
              <a:rPr lang="zh-TW" altLang="en-US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實施</a:t>
            </a:r>
            <a:endParaRPr lang="zh-TW" altLang="en-US" sz="3600" dirty="0"/>
          </a:p>
        </p:txBody>
      </p:sp>
      <p:sp>
        <p:nvSpPr>
          <p:cNvPr id="9" name="內容版面配置區 2"/>
          <p:cNvSpPr txBox="1">
            <a:spLocks/>
          </p:cNvSpPr>
          <p:nvPr/>
        </p:nvSpPr>
        <p:spPr>
          <a:xfrm>
            <a:off x="814274" y="1347614"/>
            <a:ext cx="7574150" cy="1820464"/>
          </a:xfrm>
          <a:prstGeom prst="rect">
            <a:avLst/>
          </a:prstGeom>
        </p:spPr>
        <p:txBody>
          <a:bodyPr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buClr>
                <a:srgbClr val="0070C0"/>
              </a:buClr>
              <a:buSzPct val="70000"/>
              <a:buFont typeface="Wingdings" panose="05000000000000000000" pitchFamily="2" charset="2"/>
              <a:buChar char="u"/>
            </a:pP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新課綱已有刪除及調移學習內容</a:t>
            </a:r>
            <a:r>
              <a:rPr lang="en-US" altLang="zh-TW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請參數學新舊課綱差異分析</a:t>
            </a:r>
            <a:r>
              <a:rPr lang="en-US" altLang="zh-TW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，預估可省下</a:t>
            </a:r>
            <a:r>
              <a:rPr lang="en-US" altLang="zh-TW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節課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在</a:t>
            </a: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九年級升十年級的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銜接</a:t>
            </a:r>
            <a:r>
              <a:rPr lang="zh-TW" altLang="en-US" sz="2400" b="1" dirty="0" smtClean="0">
                <a:solidFill>
                  <a:schemeClr val="tx1"/>
                </a:solidFill>
                <a:latin typeface="新細明體"/>
                <a:ea typeface="新細明體"/>
              </a:rPr>
              <a:t>，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正式課堂中即可完成，不需額外增加節數或於寒暑假進行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文字方塊 9"/>
          <p:cNvSpPr txBox="1"/>
          <p:nvPr/>
        </p:nvSpPr>
        <p:spPr>
          <a:xfrm>
            <a:off x="858407" y="3075806"/>
            <a:ext cx="755206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0070C0"/>
              </a:buClr>
              <a:buSzPct val="70000"/>
              <a:buFont typeface="Wingdings" panose="05000000000000000000" pitchFamily="2" charset="2"/>
              <a:buChar char="u"/>
            </a:pP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國家教育研究院已發展直角三角比與三視圖單元的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素</a:t>
            </a:r>
            <a:r>
              <a:rPr lang="en-US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養導向</a:t>
            </a: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教學模組，放置於國教院十二年國教協力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同行</a:t>
            </a:r>
            <a:r>
              <a:rPr lang="en-US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網站上</a:t>
            </a: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，教師可上網下載參考使用。</a:t>
            </a:r>
          </a:p>
          <a:p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644631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682547"/>
              </p:ext>
            </p:extLst>
          </p:nvPr>
        </p:nvGraphicFramePr>
        <p:xfrm>
          <a:off x="305462" y="1347614"/>
          <a:ext cx="8804275" cy="3028109"/>
        </p:xfrm>
        <a:graphic>
          <a:graphicData uri="http://schemas.openxmlformats.org/drawingml/2006/table">
            <a:tbl>
              <a:tblPr/>
              <a:tblGrid>
                <a:gridCol w="282637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218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83858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0174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366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標楷體" panose="03000509000000000000" pitchFamily="65" charset="-120"/>
                          <a:sym typeface="微軟正黑體" pitchFamily="34" charset="-120"/>
                        </a:rPr>
                        <a:t>需銜接的學習內容</a:t>
                      </a:r>
                      <a:endParaRPr kumimoji="0" 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標楷體" panose="03000509000000000000" pitchFamily="65" charset="-120"/>
                        <a:sym typeface="新細明體" pitchFamily="18" charset="-12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標楷體" panose="03000509000000000000" pitchFamily="65" charset="-120"/>
                          <a:sym typeface="微軟正黑體" pitchFamily="34" charset="-120"/>
                        </a:rPr>
                        <a:t>建議銜接年級</a:t>
                      </a:r>
                      <a:endParaRPr kumimoji="0" 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標楷體" panose="03000509000000000000" pitchFamily="65" charset="-120"/>
                        <a:sym typeface="新細明體" pitchFamily="18" charset="-12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標楷體" panose="03000509000000000000" pitchFamily="65" charset="-120"/>
                          <a:sym typeface="新細明體" pitchFamily="18" charset="-120"/>
                        </a:rPr>
                        <a:t>建議融入點</a:t>
                      </a:r>
                      <a:endParaRPr kumimoji="0" 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標楷體" panose="03000509000000000000" pitchFamily="65" charset="-120"/>
                        <a:sym typeface="新細明體" pitchFamily="18" charset="-12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r>
                        <a:rPr kumimoji="0" 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mbria Math" panose="02040503050406030204" pitchFamily="18" charset="0"/>
                          <a:ea typeface="標楷體" panose="03000509000000000000" pitchFamily="65" charset="-120"/>
                          <a:sym typeface="微軟正黑體" pitchFamily="34" charset="-120"/>
                        </a:rPr>
                        <a:t>預估銜接節數</a:t>
                      </a:r>
                      <a:endParaRPr kumimoji="0" 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mbria Math" panose="02040503050406030204" pitchFamily="18" charset="0"/>
                        <a:ea typeface="標楷體" panose="03000509000000000000" pitchFamily="65" charset="-120"/>
                        <a:sym typeface="新細明體" pitchFamily="18" charset="-120"/>
                      </a:endParaRPr>
                    </a:p>
                  </a:txBody>
                  <a:tcPr marT="45727" marB="45727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6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標楷體" panose="03000509000000000000" pitchFamily="65" charset="-120"/>
                        <a:sym typeface="微軟正黑體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FD5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標楷體" panose="03000509000000000000" pitchFamily="65" charset="-120"/>
                        <a:sym typeface="新細明體" pitchFamily="18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4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標楷體" panose="03000509000000000000" pitchFamily="65" charset="-120"/>
                        <a:sym typeface="新細明體" pitchFamily="18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4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TW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標楷體" panose="03000509000000000000" pitchFamily="65" charset="-120"/>
                        <a:sym typeface="新細明體" pitchFamily="18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725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標楷體" panose="03000509000000000000" pitchFamily="65" charset="-120"/>
                        <a:sym typeface="微軟正黑體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標楷體" panose="03000509000000000000" pitchFamily="65" charset="-120"/>
                        <a:sym typeface="新細明體" pitchFamily="18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標楷體" panose="03000509000000000000" pitchFamily="65" charset="-120"/>
                        <a:sym typeface="新細明體" pitchFamily="18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標楷體" panose="03000509000000000000" pitchFamily="65" charset="-120"/>
                        <a:sym typeface="微軟正黑體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66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altLang="zh-TW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標楷體" panose="03000509000000000000" pitchFamily="65" charset="-120"/>
                        <a:sym typeface="微軟正黑體" pitchFamily="34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標楷體" panose="03000509000000000000" pitchFamily="65" charset="-120"/>
                        <a:sym typeface="微軟正黑體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標楷體" panose="03000509000000000000" pitchFamily="65" charset="-120"/>
                        <a:sym typeface="新細明體" pitchFamily="18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  <a:ea typeface="標楷體" panose="03000509000000000000" pitchFamily="65" charset="-120"/>
                        <a:sym typeface="新細明體" pitchFamily="18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zh-TW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標楷體" panose="03000509000000000000" pitchFamily="65" charset="-120"/>
                        <a:sym typeface="微軟正黑體" pitchFamily="34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6656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sym typeface="新細明體" pitchFamily="18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4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sym typeface="新細明體" pitchFamily="18" charset="-120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ED4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銜接教材</a:t>
            </a:r>
            <a:r>
              <a:rPr lang="zh-TW" altLang="en-US" sz="36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實施</a:t>
            </a:r>
            <a:endParaRPr lang="zh-TW" altLang="en-US" sz="36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395536" y="1822053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zh-TW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S-7-2</a:t>
            </a:r>
            <a:r>
              <a:rPr lang="zh-TW" altLang="zh-TW" sz="2400" b="1" dirty="0" smtClean="0">
                <a:latin typeface="Cambria Math" panose="02040503050406030204" pitchFamily="18" charset="0"/>
                <a:ea typeface="標楷體" panose="03000509000000000000" pitchFamily="65" charset="-120"/>
              </a:rPr>
              <a:t>三視圖</a:t>
            </a:r>
            <a:r>
              <a:rPr lang="en-US" altLang="zh-TW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11</a:t>
            </a:r>
            <a:r>
              <a:rPr lang="zh-TW" altLang="zh-TW" sz="2400" b="1" dirty="0" smtClean="0">
                <a:latin typeface="Cambria Math" panose="02040503050406030204" pitchFamily="18" charset="0"/>
                <a:ea typeface="標楷體" panose="03000509000000000000" pitchFamily="65" charset="-120"/>
              </a:rPr>
              <a:t>年級</a:t>
            </a:r>
            <a:r>
              <a:rPr lang="en-US" altLang="zh-TW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       </a:t>
            </a:r>
            <a:r>
              <a:rPr lang="zh-CN" altLang="zh-TW" sz="2400" b="1" dirty="0" smtClean="0">
                <a:latin typeface="Cambria Math" panose="02040503050406030204" pitchFamily="18" charset="0"/>
                <a:ea typeface="標楷體" panose="03000509000000000000" pitchFamily="65" charset="-120"/>
              </a:rPr>
              <a:t>空間單元</a:t>
            </a:r>
            <a:r>
              <a:rPr lang="en-US" altLang="zh-CN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</a:t>
            </a:r>
            <a:r>
              <a:rPr lang="en-US" altLang="zh-TW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zh-TW" altLang="zh-TW" sz="2400" b="1" dirty="0" smtClean="0">
                <a:latin typeface="Cambria Math" panose="02040503050406030204" pitchFamily="18" charset="0"/>
                <a:ea typeface="標楷體" panose="03000509000000000000" pitchFamily="65" charset="-120"/>
              </a:rPr>
              <a:t>節</a:t>
            </a:r>
            <a:endParaRPr lang="zh-TW" altLang="zh-TW" sz="2400" dirty="0">
              <a:latin typeface="Cambria Math" panose="02040503050406030204" pitchFamily="18" charset="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373234" y="2316817"/>
            <a:ext cx="82830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altLang="zh-TW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N-8-6</a:t>
            </a:r>
            <a:r>
              <a:rPr lang="zh-TW" altLang="zh-TW" sz="2400" b="1" dirty="0">
                <a:latin typeface="Cambria Math" panose="02040503050406030204" pitchFamily="18" charset="0"/>
                <a:ea typeface="標楷體" panose="03000509000000000000" pitchFamily="65" charset="-120"/>
              </a:rPr>
              <a:t>等比</a:t>
            </a:r>
            <a:r>
              <a:rPr lang="zh-TW" altLang="zh-TW" sz="2400" b="1" dirty="0" smtClean="0">
                <a:latin typeface="Cambria Math" panose="02040503050406030204" pitchFamily="18" charset="0"/>
                <a:ea typeface="標楷體" panose="03000509000000000000" pitchFamily="65" charset="-120"/>
              </a:rPr>
              <a:t>數列</a:t>
            </a:r>
            <a:r>
              <a:rPr lang="en-US" altLang="zh-TW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10</a:t>
            </a:r>
            <a:r>
              <a:rPr lang="zh-TW" altLang="zh-TW" sz="2400" b="1" dirty="0" smtClean="0">
                <a:latin typeface="Cambria Math" panose="02040503050406030204" pitchFamily="18" charset="0"/>
                <a:ea typeface="標楷體" panose="03000509000000000000" pitchFamily="65" charset="-120"/>
              </a:rPr>
              <a:t>年級</a:t>
            </a:r>
            <a:r>
              <a:rPr lang="en-US" altLang="zh-TW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       </a:t>
            </a:r>
            <a:r>
              <a:rPr lang="zh-CN" altLang="zh-TW" sz="2400" b="1" dirty="0" smtClean="0">
                <a:latin typeface="Cambria Math" panose="02040503050406030204" pitchFamily="18" charset="0"/>
                <a:ea typeface="標楷體" panose="03000509000000000000" pitchFamily="65" charset="-120"/>
              </a:rPr>
              <a:t>數列</a:t>
            </a:r>
            <a:r>
              <a:rPr lang="zh-CN" altLang="zh-TW" sz="2400" b="1" dirty="0">
                <a:latin typeface="Cambria Math" panose="02040503050406030204" pitchFamily="18" charset="0"/>
                <a:ea typeface="標楷體" panose="03000509000000000000" pitchFamily="65" charset="-120"/>
              </a:rPr>
              <a:t>、</a:t>
            </a:r>
            <a:r>
              <a:rPr lang="zh-CN" altLang="zh-TW" sz="2400" b="1" dirty="0" smtClean="0">
                <a:latin typeface="Cambria Math" panose="02040503050406030204" pitchFamily="18" charset="0"/>
                <a:ea typeface="標楷體" panose="03000509000000000000" pitchFamily="65" charset="-120"/>
              </a:rPr>
              <a:t>級數</a:t>
            </a:r>
            <a:r>
              <a:rPr lang="en-US" altLang="zh-CN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</a:t>
            </a:r>
            <a:r>
              <a:rPr lang="en-US" altLang="zh-TW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zh-TW" altLang="zh-TW" sz="2400" b="1" dirty="0">
                <a:latin typeface="Cambria Math" panose="02040503050406030204" pitchFamily="18" charset="0"/>
                <a:ea typeface="標楷體" panose="03000509000000000000" pitchFamily="65" charset="-120"/>
              </a:rPr>
              <a:t>節</a:t>
            </a:r>
          </a:p>
          <a:p>
            <a:r>
              <a:rPr lang="en-US" altLang="zh-CN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                                                                    </a:t>
            </a:r>
            <a:r>
              <a:rPr lang="zh-CN" altLang="zh-TW" sz="2400" b="1" dirty="0" smtClean="0">
                <a:latin typeface="Cambria Math" panose="02040503050406030204" pitchFamily="18" charset="0"/>
                <a:ea typeface="標楷體" panose="03000509000000000000" pitchFamily="65" charset="-120"/>
              </a:rPr>
              <a:t>與</a:t>
            </a:r>
            <a:r>
              <a:rPr lang="zh-CN" altLang="zh-TW" sz="2400" b="1" dirty="0">
                <a:latin typeface="Cambria Math" panose="02040503050406030204" pitchFamily="18" charset="0"/>
                <a:ea typeface="標楷體" panose="03000509000000000000" pitchFamily="65" charset="-120"/>
              </a:rPr>
              <a:t>遞迴關係</a:t>
            </a:r>
            <a:endParaRPr lang="zh-TW" altLang="en-US" sz="2400" b="1" dirty="0">
              <a:latin typeface="Cambria Math" panose="02040503050406030204" pitchFamily="18" charset="0"/>
              <a:ea typeface="標楷體" panose="03000509000000000000" pitchFamily="65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395536" y="3075806"/>
            <a:ext cx="82589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/>
            <a:r>
              <a:rPr lang="en-US" altLang="zh-TW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S-9-13</a:t>
            </a:r>
            <a:r>
              <a:rPr lang="zh-TW" altLang="zh-TW" sz="2400" b="1" dirty="0">
                <a:latin typeface="Cambria Math" panose="02040503050406030204" pitchFamily="18" charset="0"/>
                <a:ea typeface="標楷體" panose="03000509000000000000" pitchFamily="65" charset="-120"/>
              </a:rPr>
              <a:t>空間中的線 </a:t>
            </a:r>
            <a:r>
              <a:rPr lang="en-US" altLang="zh-TW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         11</a:t>
            </a:r>
            <a:r>
              <a:rPr lang="zh-TW" altLang="zh-TW" sz="2400" b="1" dirty="0" smtClean="0">
                <a:latin typeface="Cambria Math" panose="02040503050406030204" pitchFamily="18" charset="0"/>
                <a:ea typeface="標楷體" panose="03000509000000000000" pitchFamily="65" charset="-120"/>
              </a:rPr>
              <a:t>年級</a:t>
            </a:r>
            <a:r>
              <a:rPr lang="en-US" altLang="zh-TW" sz="2400" b="1" dirty="0" smtClean="0">
                <a:latin typeface="Cambria Math" panose="02040503050406030204" pitchFamily="18" charset="0"/>
                <a:ea typeface="標楷體" panose="03000509000000000000" pitchFamily="65" charset="-120"/>
              </a:rPr>
              <a:t>           </a:t>
            </a:r>
            <a:r>
              <a:rPr lang="zh-CN" altLang="zh-TW" sz="2400" b="1" dirty="0" smtClean="0">
                <a:latin typeface="Cambria Math" panose="02040503050406030204" pitchFamily="18" charset="0"/>
                <a:ea typeface="標楷體" panose="03000509000000000000" pitchFamily="65" charset="-120"/>
              </a:rPr>
              <a:t>空間單元</a:t>
            </a:r>
            <a:r>
              <a:rPr lang="en-US" altLang="zh-CN" sz="2400" b="1" dirty="0" smtClean="0">
                <a:latin typeface="Cambria Math" panose="02040503050406030204" pitchFamily="18" charset="0"/>
                <a:ea typeface="標楷體" panose="03000509000000000000" pitchFamily="65" charset="-120"/>
              </a:rPr>
              <a:t>                    </a:t>
            </a:r>
            <a:r>
              <a:rPr lang="en-US" altLang="zh-CN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 </a:t>
            </a:r>
            <a:r>
              <a:rPr lang="en-US" altLang="zh-TW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1</a:t>
            </a:r>
            <a:r>
              <a:rPr lang="zh-TW" altLang="zh-TW" sz="2400" b="1" dirty="0" smtClean="0">
                <a:latin typeface="Cambria Math" panose="02040503050406030204" pitchFamily="18" charset="0"/>
                <a:ea typeface="標楷體" panose="03000509000000000000" pitchFamily="65" charset="-120"/>
              </a:rPr>
              <a:t>節</a:t>
            </a:r>
            <a:r>
              <a:rPr lang="en-US" altLang="zh-TW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en-US" altLang="zh-TW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en-US" altLang="zh-TW" sz="24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             </a:t>
            </a:r>
            <a:r>
              <a:rPr lang="zh-TW" altLang="zh-TW" sz="2400" b="1" dirty="0">
                <a:latin typeface="Cambria Math" panose="02040503050406030204" pitchFamily="18" charset="0"/>
                <a:ea typeface="標楷體" panose="03000509000000000000" pitchFamily="65" charset="-120"/>
              </a:rPr>
              <a:t>與</a:t>
            </a:r>
            <a:r>
              <a:rPr lang="zh-TW" altLang="zh-TW" sz="2400" b="1" dirty="0" smtClean="0">
                <a:latin typeface="Cambria Math" panose="02040503050406030204" pitchFamily="18" charset="0"/>
                <a:ea typeface="標楷體" panose="03000509000000000000" pitchFamily="65" charset="-120"/>
              </a:rPr>
              <a:t>平面</a:t>
            </a:r>
            <a:endParaRPr lang="zh-TW" altLang="zh-TW" sz="2400" dirty="0">
              <a:latin typeface="Cambria Math" panose="02040503050406030204" pitchFamily="18" charset="0"/>
              <a:ea typeface="標楷體" panose="03000509000000000000" pitchFamily="65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519474" y="3895972"/>
            <a:ext cx="5179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latin typeface="Cambria Math" panose="02040503050406030204" pitchFamily="18" charset="0"/>
                <a:ea typeface="標楷體" panose="03000509000000000000" pitchFamily="65" charset="-120"/>
              </a:rPr>
              <a:t>合計                                                         </a:t>
            </a:r>
            <a:r>
              <a:rPr lang="en-US" altLang="zh-TW" sz="2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3</a:t>
            </a:r>
            <a:r>
              <a:rPr lang="zh-TW" altLang="en-US" sz="2400" b="1" dirty="0" smtClean="0">
                <a:latin typeface="Cambria Math" panose="02040503050406030204" pitchFamily="18" charset="0"/>
                <a:ea typeface="標楷體" panose="03000509000000000000" pitchFamily="65" charset="-120"/>
              </a:rPr>
              <a:t>節</a:t>
            </a:r>
            <a:endParaRPr lang="zh-TW" altLang="en-US" sz="2400" b="1" dirty="0">
              <a:latin typeface="Cambria Math" panose="02040503050406030204" pitchFamily="18" charset="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597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4274" y="392575"/>
            <a:ext cx="5557926" cy="766200"/>
          </a:xfrm>
        </p:spPr>
        <p:txBody>
          <a:bodyPr/>
          <a:lstStyle/>
          <a:p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學校安排數學科銜接課程及教學方式</a:t>
            </a:r>
            <a:endParaRPr lang="zh-TW" altLang="en-US" sz="26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1124897" y="2317398"/>
            <a:ext cx="7263527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>
              <a:buClr>
                <a:srgbClr val="0070C0"/>
              </a:buClr>
              <a:buSzPct val="70000"/>
            </a:pPr>
            <a:r>
              <a:rPr lang="zh-TW" altLang="en-US" sz="2400" b="1" kern="1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該學科教師於教學研究會討論可融入之適當學習</a:t>
            </a:r>
            <a:r>
              <a:rPr lang="zh-TW" altLang="en-US" sz="2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單元</a:t>
            </a:r>
            <a:r>
              <a:rPr lang="en-US" altLang="zh-TW" sz="2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2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en-US" sz="2400" b="1" kern="12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kern="1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含所需教學資源</a:t>
            </a:r>
            <a:r>
              <a:rPr lang="en-US" altLang="en-US" sz="2400" b="1" kern="1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b="1" kern="1200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</a:p>
          <a:p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144642" y="3838277"/>
            <a:ext cx="69557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Clr>
                <a:srgbClr val="0070C0"/>
              </a:buClr>
              <a:buSzPct val="70000"/>
            </a:pP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視學生程度及課程進度融入課程實施或相關內容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19" name="群組 18"/>
          <p:cNvGrpSpPr/>
          <p:nvPr/>
        </p:nvGrpSpPr>
        <p:grpSpPr>
          <a:xfrm>
            <a:off x="697816" y="1556713"/>
            <a:ext cx="2058936" cy="699632"/>
            <a:chOff x="373380" y="78533"/>
            <a:chExt cx="2058936" cy="699632"/>
          </a:xfrm>
        </p:grpSpPr>
        <p:sp>
          <p:nvSpPr>
            <p:cNvPr id="23" name="圓角矩形 22"/>
            <p:cNvSpPr/>
            <p:nvPr/>
          </p:nvSpPr>
          <p:spPr>
            <a:xfrm>
              <a:off x="373380" y="78533"/>
              <a:ext cx="2058936" cy="699632"/>
            </a:xfrm>
            <a:prstGeom prst="roundRect">
              <a:avLst/>
            </a:prstGeom>
            <a:solidFill>
              <a:schemeClr val="accent1">
                <a:tint val="100000"/>
                <a:shade val="100000"/>
                <a:satMod val="130000"/>
              </a:schemeClr>
            </a:solidFill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圓角矩形 4"/>
            <p:cNvSpPr/>
            <p:nvPr/>
          </p:nvSpPr>
          <p:spPr>
            <a:xfrm>
              <a:off x="407533" y="112686"/>
              <a:ext cx="1990630" cy="63132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7580" tIns="0" rIns="197580" bIns="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en-US" altLang="en-US" sz="2400" b="1" kern="1200" dirty="0" smtClean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1.</a:t>
              </a:r>
              <a:r>
                <a:rPr lang="zh-TW" altLang="en-US" sz="2400" b="1" kern="1200" dirty="0" smtClean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課程安排</a:t>
              </a:r>
              <a:endParaRPr lang="en-US" altLang="zh-TW" sz="2400" b="1" kern="12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</a:pPr>
              <a:r>
                <a:rPr lang="zh-TW" altLang="en-US" sz="2400" b="1" kern="1200" dirty="0" smtClean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  </a:t>
              </a:r>
              <a:r>
                <a:rPr lang="en-US" altLang="en-US" sz="2400" b="1" kern="1200" dirty="0" smtClean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lang="zh-TW" altLang="en-US" sz="2400" b="1" kern="1200" dirty="0" smtClean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學期中</a:t>
              </a:r>
              <a:r>
                <a:rPr lang="en-US" altLang="en-US" sz="2400" b="1" kern="1200" dirty="0" smtClean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  <a:endParaRPr lang="zh-TW" altLang="en-US" sz="2400" b="1" kern="12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20" name="群組 19"/>
          <p:cNvGrpSpPr/>
          <p:nvPr/>
        </p:nvGrpSpPr>
        <p:grpSpPr>
          <a:xfrm>
            <a:off x="697816" y="3353086"/>
            <a:ext cx="2058936" cy="442800"/>
            <a:chOff x="373380" y="1691936"/>
            <a:chExt cx="2058936" cy="442800"/>
          </a:xfrm>
        </p:grpSpPr>
        <p:sp>
          <p:nvSpPr>
            <p:cNvPr id="21" name="圓角矩形 20"/>
            <p:cNvSpPr/>
            <p:nvPr/>
          </p:nvSpPr>
          <p:spPr>
            <a:xfrm>
              <a:off x="373380" y="1691936"/>
              <a:ext cx="2058936" cy="442800"/>
            </a:xfrm>
            <a:prstGeom prst="roundRect">
              <a:avLst/>
            </a:prstGeom>
            <a:solidFill>
              <a:schemeClr val="accent6">
                <a:tint val="100000"/>
                <a:shade val="100000"/>
                <a:satMod val="13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</p:sp>
        <p:sp>
          <p:nvSpPr>
            <p:cNvPr id="22" name="圓角矩形 6"/>
            <p:cNvSpPr/>
            <p:nvPr/>
          </p:nvSpPr>
          <p:spPr>
            <a:xfrm>
              <a:off x="394996" y="1722507"/>
              <a:ext cx="2015704" cy="3995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7580" tIns="0" rIns="197580" bIns="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2400" b="1" kern="1200" dirty="0" smtClean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2.</a:t>
              </a:r>
              <a:r>
                <a:rPr lang="zh-TW" altLang="en-US" sz="2400" b="1" kern="1200" dirty="0" smtClean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教學實施</a:t>
              </a:r>
              <a:endParaRPr lang="zh-TW" altLang="en-US" sz="2400" b="1" kern="12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96485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4274" y="392575"/>
            <a:ext cx="5557926" cy="766200"/>
          </a:xfrm>
        </p:spPr>
        <p:txBody>
          <a:bodyPr/>
          <a:lstStyle/>
          <a:p>
            <a:r>
              <a:rPr lang="zh-TW" altLang="en-US" sz="2600" dirty="0">
                <a:latin typeface="標楷體" pitchFamily="65" charset="-120"/>
                <a:ea typeface="標楷體" pitchFamily="65" charset="-120"/>
              </a:rPr>
              <a:t>學校安排數學科銜接課程及教學方式</a:t>
            </a:r>
            <a:endParaRPr lang="zh-TW" altLang="en-US" sz="26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1093544" y="2159166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Clr>
                <a:srgbClr val="0070C0"/>
              </a:buClr>
              <a:buSzPct val="70000"/>
            </a:pP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校內各學科專任教師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092378" y="3478237"/>
            <a:ext cx="6647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70C0"/>
              </a:buClr>
              <a:buSzPct val="70000"/>
            </a:pPr>
            <a:r>
              <a:rPr lang="zh-TW" altLang="en-US" sz="2400" b="1" dirty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逕依各校實際排課教室上課，無額外空間需求</a:t>
            </a:r>
            <a:r>
              <a:rPr lang="zh-TW" altLang="en-US" sz="2400" b="1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400" b="1" dirty="0">
              <a:solidFill>
                <a:schemeClr val="tx1"/>
              </a:solidFill>
              <a:latin typeface="標楷體" pitchFamily="65" charset="-120"/>
              <a:ea typeface="標楷體" pitchFamily="65" charset="-120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699364" y="1635647"/>
            <a:ext cx="2058936" cy="442800"/>
            <a:chOff x="373380" y="2759291"/>
            <a:chExt cx="2058936" cy="442800"/>
          </a:xfrm>
        </p:grpSpPr>
        <p:sp>
          <p:nvSpPr>
            <p:cNvPr id="10" name="圓角矩形 9"/>
            <p:cNvSpPr/>
            <p:nvPr/>
          </p:nvSpPr>
          <p:spPr>
            <a:xfrm>
              <a:off x="373380" y="2759291"/>
              <a:ext cx="2058936" cy="442800"/>
            </a:xfrm>
            <a:prstGeom prst="roundRect">
              <a:avLst/>
            </a:prstGeom>
            <a:solidFill>
              <a:schemeClr val="accent5">
                <a:tint val="100000"/>
                <a:shade val="100000"/>
                <a:satMod val="130000"/>
              </a:schemeClr>
            </a:solidFill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</p:sp>
        <p:sp>
          <p:nvSpPr>
            <p:cNvPr id="11" name="圓角矩形 4"/>
            <p:cNvSpPr/>
            <p:nvPr/>
          </p:nvSpPr>
          <p:spPr>
            <a:xfrm>
              <a:off x="394996" y="2780907"/>
              <a:ext cx="2015704" cy="3995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7580" tIns="0" rIns="197580" bIns="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2400" b="1" kern="1200" dirty="0" smtClean="0">
                  <a:latin typeface="標楷體" pitchFamily="65" charset="-120"/>
                  <a:ea typeface="標楷體" pitchFamily="65" charset="-120"/>
                </a:rPr>
                <a:t>3.</a:t>
              </a:r>
              <a:r>
                <a:rPr lang="zh-TW" altLang="en-US" sz="2400" b="1" kern="1200" dirty="0" smtClean="0">
                  <a:latin typeface="標楷體" pitchFamily="65" charset="-120"/>
                  <a:ea typeface="標楷體" pitchFamily="65" charset="-120"/>
                </a:rPr>
                <a:t>師資安排</a:t>
              </a:r>
              <a:endParaRPr lang="zh-TW" altLang="en-US" sz="2400" b="1" kern="12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  <p:grpSp>
        <p:nvGrpSpPr>
          <p:cNvPr id="7" name="群組 6"/>
          <p:cNvGrpSpPr/>
          <p:nvPr/>
        </p:nvGrpSpPr>
        <p:grpSpPr>
          <a:xfrm>
            <a:off x="699364" y="2787775"/>
            <a:ext cx="2142417" cy="442800"/>
            <a:chOff x="373380" y="3817691"/>
            <a:chExt cx="2142417" cy="442800"/>
          </a:xfrm>
        </p:grpSpPr>
        <p:sp>
          <p:nvSpPr>
            <p:cNvPr id="8" name="圓角矩形 7"/>
            <p:cNvSpPr/>
            <p:nvPr/>
          </p:nvSpPr>
          <p:spPr>
            <a:xfrm>
              <a:off x="373380" y="3817691"/>
              <a:ext cx="2142417" cy="442800"/>
            </a:xfrm>
            <a:prstGeom prst="roundRect">
              <a:avLst/>
            </a:prstGeom>
            <a:solidFill>
              <a:schemeClr val="accent2">
                <a:tint val="100000"/>
                <a:shade val="100000"/>
                <a:satMod val="13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</p:sp>
        <p:sp>
          <p:nvSpPr>
            <p:cNvPr id="9" name="圓角矩形 6"/>
            <p:cNvSpPr/>
            <p:nvPr/>
          </p:nvSpPr>
          <p:spPr>
            <a:xfrm>
              <a:off x="394996" y="3839307"/>
              <a:ext cx="2099185" cy="3995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97580" tIns="0" rIns="197580" bIns="0" numCol="1" spcCol="1270" anchor="ctr" anchorCtr="0">
              <a:noAutofit/>
            </a:bodyPr>
            <a:lstStyle/>
            <a:p>
              <a:pPr lvl="0" algn="l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2400" b="1" kern="1200" dirty="0" smtClean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4.</a:t>
              </a:r>
              <a:r>
                <a:rPr lang="zh-TW" altLang="en-US" sz="2400" b="1" kern="1200" dirty="0" smtClean="0">
                  <a:solidFill>
                    <a:schemeClr val="bg1"/>
                  </a:solidFill>
                  <a:latin typeface="標楷體" pitchFamily="65" charset="-120"/>
                  <a:ea typeface="標楷體" pitchFamily="65" charset="-120"/>
                </a:rPr>
                <a:t>教室規劃</a:t>
              </a:r>
              <a:endParaRPr lang="zh-TW" altLang="en-US" sz="2400" b="1" kern="12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61533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3729</TotalTime>
  <Words>276</Words>
  <Application>Microsoft Office PowerPoint</Application>
  <PresentationFormat>如螢幕大小 (16:9)</PresentationFormat>
  <Paragraphs>38</Paragraphs>
  <Slides>9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Arial</vt:lpstr>
      <vt:lpstr>新細明體</vt:lpstr>
      <vt:lpstr>Roboto Condensed Light</vt:lpstr>
      <vt:lpstr>Cambria Math</vt:lpstr>
      <vt:lpstr>微軟正黑體</vt:lpstr>
      <vt:lpstr>標楷體</vt:lpstr>
      <vt:lpstr>Wingdings</vt:lpstr>
      <vt:lpstr>Arvo</vt:lpstr>
      <vt:lpstr>Roboto Condensed</vt:lpstr>
      <vt:lpstr>Salerio template</vt:lpstr>
      <vt:lpstr>PowerPoint 簡報</vt:lpstr>
      <vt:lpstr>實施目的</vt:lpstr>
      <vt:lpstr>教學說明： 1.本單元為國中七年級課程。 2.這是首次出現的新單元，為了3D列印是未來趨勢，    讓學生有空間的概念。 3.立體圖形限制於3×3×3的正方體，且不得中空。  </vt:lpstr>
      <vt:lpstr>教學說明： 1.本單元為國中八年級課程。 2.只給定首項與公比計算一般項，   不可以藉由不相鄰兩項反求首項與公比。 3.不涉及等比級數。  </vt:lpstr>
      <vt:lpstr>教學說明： 1.本單元為國中九年級課程。 2.強調直線與平面是無限延伸。 3.講解正四面體的定義。 4.由長方體與正四面體的面與稜了解空間中的   平面與直線的關係。 </vt:lpstr>
      <vt:lpstr>銜接教材的實施</vt:lpstr>
      <vt:lpstr>銜接教材的實施</vt:lpstr>
      <vt:lpstr>學校安排數學科銜接課程及教學方式</vt:lpstr>
      <vt:lpstr>學校安排數學科銜接課程及教學方式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素養教學 108新課綱</dc:title>
  <dc:creator>賴台客</dc:creator>
  <cp:lastModifiedBy>nc-acer102-1</cp:lastModifiedBy>
  <cp:revision>361</cp:revision>
  <cp:lastPrinted>2018-08-31T07:51:28Z</cp:lastPrinted>
  <dcterms:modified xsi:type="dcterms:W3CDTF">2018-10-01T03:28:25Z</dcterms:modified>
</cp:coreProperties>
</file>