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41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28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3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17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76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05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8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30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55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8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90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6448-7B43-4442-887F-29034431A17C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84CC-F972-482D-A43B-45CD87E12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9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5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6.bin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oleObject" Target="../embeddings/oleObject4.bin"/><Relationship Id="rId2" Type="http://schemas.openxmlformats.org/officeDocument/2006/relationships/tags" Target="../tags/tag10.xml"/><Relationship Id="rId16" Type="http://schemas.openxmlformats.org/officeDocument/2006/relationships/image" Target="../media/image4.wmf"/><Relationship Id="rId20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2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3.bin"/><Relationship Id="rId10" Type="http://schemas.openxmlformats.org/officeDocument/2006/relationships/oleObject" Target="../embeddings/oleObject1.bin"/><Relationship Id="rId19" Type="http://schemas.openxmlformats.org/officeDocument/2006/relationships/oleObject" Target="../embeddings/oleObject5.bin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.wmf"/><Relationship Id="rId22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18.xml"/><Relationship Id="rId7" Type="http://schemas.openxmlformats.org/officeDocument/2006/relationships/oleObject" Target="../embeddings/oleObject8.bin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3.bin"/><Relationship Id="rId2" Type="http://schemas.openxmlformats.org/officeDocument/2006/relationships/tags" Target="../tags/tag20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9843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8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GGB</a:t>
            </a:r>
            <a:r>
              <a:rPr lang="zh-TW" altLang="en-US" sz="68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解龍騰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P96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例題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41516" r="20" b="11394"/>
          <a:stretch/>
        </p:blipFill>
        <p:spPr>
          <a:xfrm>
            <a:off x="-2" y="1340765"/>
            <a:ext cx="12204000" cy="3369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6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8855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圓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0396" y="3283234"/>
            <a:ext cx="57255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墨子的</a:t>
            </a:r>
            <a:r>
              <a:rPr lang="en-US" altLang="zh-TW" sz="50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5000" dirty="0">
                <a:latin typeface="微軟正黑體" pitchFamily="34" charset="-120"/>
                <a:ea typeface="微軟正黑體" pitchFamily="34" charset="-120"/>
              </a:rPr>
              <a:t>經上</a:t>
            </a:r>
            <a:r>
              <a:rPr lang="en-US" altLang="zh-TW" sz="50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說：</a:t>
            </a:r>
            <a:endParaRPr lang="zh-TW" altLang="en-US" sz="5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1559687"/>
            <a:ext cx="8832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歐幾里得的</a:t>
            </a:r>
            <a:r>
              <a:rPr lang="en-US" altLang="zh-TW" sz="50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5000" dirty="0">
                <a:latin typeface="微軟正黑體" pitchFamily="34" charset="-120"/>
                <a:ea typeface="微軟正黑體" pitchFamily="34" charset="-120"/>
              </a:rPr>
              <a:t>幾何原本</a:t>
            </a:r>
            <a:r>
              <a:rPr lang="en-US" altLang="zh-TW" sz="50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定義：</a:t>
            </a:r>
            <a:endParaRPr lang="en-US" altLang="zh-TW" sz="5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0396" y="4145008"/>
            <a:ext cx="121781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龍騰：平面上，和</a:t>
            </a:r>
            <a:r>
              <a:rPr lang="zh-TW" altLang="en-US" sz="5000" dirty="0">
                <a:latin typeface="微軟正黑體" pitchFamily="34" charset="-120"/>
                <a:ea typeface="微軟正黑體" pitchFamily="34" charset="-120"/>
              </a:rPr>
              <a:t>一個定點等距離的所有點所成的圖形就是</a:t>
            </a:r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圓。</a:t>
            </a:r>
            <a:endParaRPr lang="zh-TW" altLang="en-US" sz="5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2421461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內到</a:t>
            </a:r>
            <a:r>
              <a:rPr lang="zh-TW" altLang="en-US" sz="5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定點的距離等於定長的點的集合。</a:t>
            </a:r>
            <a:endParaRPr lang="zh-TW" altLang="en-US" dirty="0"/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8832304" y="1559687"/>
            <a:ext cx="33906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在同一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平面</a:t>
            </a:r>
            <a:endParaRPr lang="zh-TW" altLang="en-US" dirty="0"/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5735960" y="3283234"/>
            <a:ext cx="65966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「圓，一中同長也。」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0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Picture 2" descr="\\Mac\Home\Desktop\螢幕快照 2017-11-01 下午6.25.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6392"/>
            <a:ext cx="495848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Mac\Home\Desktop\螢幕快照 2017-11-01 下午6.40.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6392"/>
            <a:ext cx="495848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Mac\Home\Desktop\螢幕快照 2017-11-01 下午6.40.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6392"/>
            <a:ext cx="495848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Mac\Home\Desktop\螢幕快照 2017-11-01 下午6.44.2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6392"/>
            <a:ext cx="495848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\\Mac\Home\Desktop\螢幕快照 2017-11-01 下午6.43.4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6392"/>
            <a:ext cx="495848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\\Mac\Home\Desktop\螢幕快照 2017-11-01 下午6.45.2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6392"/>
            <a:ext cx="495848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895772" y="1811412"/>
          <a:ext cx="2247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0" imgW="2247840" imgH="825480" progId="Equation.DSMT4">
                  <p:embed/>
                </p:oleObj>
              </mc:Choice>
              <mc:Fallback>
                <p:oleObj name="Equation" r:id="rId10" imgW="2247840" imgH="82548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72" y="1811412"/>
                        <a:ext cx="2247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5" descr="\\Mac\Home\Desktop\螢幕快照 2017-11-01 下午9.23.5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4784"/>
            <a:ext cx="495848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物件 12"/>
          <p:cNvGraphicFramePr>
            <a:graphicFrameLocks noChangeAspect="1"/>
          </p:cNvGraphicFramePr>
          <p:nvPr>
            <p:extLst/>
          </p:nvPr>
        </p:nvGraphicFramePr>
        <p:xfrm>
          <a:off x="3503712" y="1913012"/>
          <a:ext cx="1714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3" imgW="1714320" imgH="622080" progId="Equation.DSMT4">
                  <p:embed/>
                </p:oleObj>
              </mc:Choice>
              <mc:Fallback>
                <p:oleObj name="Equation" r:id="rId13" imgW="1714320" imgH="622080" progId="Equation.DSMT4">
                  <p:embed/>
                  <p:pic>
                    <p:nvPicPr>
                      <p:cNvPr id="13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913012"/>
                        <a:ext cx="1714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/>
          </p:nvPr>
        </p:nvGraphicFramePr>
        <p:xfrm>
          <a:off x="897384" y="2819524"/>
          <a:ext cx="505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5" imgW="5054400" imgH="825480" progId="Equation.DSMT4">
                  <p:embed/>
                </p:oleObj>
              </mc:Choice>
              <mc:Fallback>
                <p:oleObj name="Equation" r:id="rId15" imgW="5054400" imgH="82548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84" y="2819524"/>
                        <a:ext cx="505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1991544" y="3776712"/>
          <a:ext cx="1765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7" imgW="1765080" imgH="660240" progId="Equation.DSMT4">
                  <p:embed/>
                </p:oleObj>
              </mc:Choice>
              <mc:Fallback>
                <p:oleObj name="Equation" r:id="rId17" imgW="1765080" imgH="660240" progId="Equation.DSMT4">
                  <p:embed/>
                  <p:pic>
                    <p:nvPicPr>
                      <p:cNvPr id="15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3776712"/>
                        <a:ext cx="1765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767408" y="4662264"/>
          <a:ext cx="596900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9" imgW="5968800" imgH="1143000" progId="Equation.DSMT4">
                  <p:embed/>
                </p:oleObj>
              </mc:Choice>
              <mc:Fallback>
                <p:oleObj name="Equation" r:id="rId19" imgW="5968800" imgH="1143000" progId="Equation.DSMT4">
                  <p:embed/>
                  <p:pic>
                    <p:nvPicPr>
                      <p:cNvPr id="16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4662264"/>
                        <a:ext cx="596900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767408" y="5905500"/>
          <a:ext cx="5689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1" imgW="5689440" imgH="952200" progId="Equation.DSMT4">
                  <p:embed/>
                </p:oleObj>
              </mc:Choice>
              <mc:Fallback>
                <p:oleObj name="Equation" r:id="rId21" imgW="5689440" imgH="952200" progId="Equation.DSMT4">
                  <p:embed/>
                  <p:pic>
                    <p:nvPicPr>
                      <p:cNvPr id="17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5905500"/>
                        <a:ext cx="5689600" cy="952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11556" y="89267"/>
            <a:ext cx="121804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龍騰：平面上，和</a:t>
            </a:r>
            <a:r>
              <a:rPr lang="zh-TW" altLang="en-US" sz="5000" dirty="0">
                <a:latin typeface="微軟正黑體" pitchFamily="34" charset="-120"/>
                <a:ea typeface="微軟正黑體" pitchFamily="34" charset="-120"/>
              </a:rPr>
              <a:t>一個定點等距離的所有點所成的圖形就是</a:t>
            </a:r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圓。</a:t>
            </a:r>
            <a:endParaRPr lang="zh-TW" altLang="en-US" sz="5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740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0481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P115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例題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64426" r="30087" b="11394"/>
          <a:stretch/>
        </p:blipFill>
        <p:spPr>
          <a:xfrm>
            <a:off x="233685" y="4410000"/>
            <a:ext cx="11724630" cy="244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59333" r="30549" b="11394"/>
          <a:stretch/>
        </p:blipFill>
        <p:spPr>
          <a:xfrm>
            <a:off x="119336" y="1471159"/>
            <a:ext cx="11879624" cy="30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6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04813"/>
            <a:ext cx="12192000" cy="1143000"/>
          </a:xfrm>
        </p:spPr>
        <p:txBody>
          <a:bodyPr/>
          <a:lstStyle/>
          <a:p>
            <a:pPr algn="ctr"/>
            <a:r>
              <a:rPr lang="zh-TW" altLang="en-US" sz="6800" dirty="0" smtClean="0">
                <a:latin typeface="微軟正黑體" pitchFamily="34" charset="-120"/>
                <a:ea typeface="微軟正黑體" pitchFamily="34" charset="-120"/>
              </a:rPr>
              <a:t>課本</a:t>
            </a:r>
            <a:r>
              <a:rPr lang="en-US" altLang="zh-TW" sz="6800" dirty="0">
                <a:latin typeface="微軟正黑體" pitchFamily="34" charset="-120"/>
                <a:ea typeface="微軟正黑體" pitchFamily="34" charset="-120"/>
              </a:rPr>
              <a:t>P120</a:t>
            </a:r>
            <a:r>
              <a:rPr lang="zh-TW" altLang="en-US" sz="6800" dirty="0">
                <a:latin typeface="微軟正黑體" pitchFamily="34" charset="-120"/>
                <a:ea typeface="微軟正黑體" pitchFamily="34" charset="-120"/>
              </a:rPr>
              <a:t>例題</a:t>
            </a:r>
            <a:r>
              <a:rPr lang="en-US" altLang="zh-TW" sz="6800" dirty="0">
                <a:latin typeface="微軟正黑體" pitchFamily="34" charset="-120"/>
                <a:ea typeface="微軟正黑體" pitchFamily="34" charset="-120"/>
              </a:rPr>
              <a:t>6</a:t>
            </a:r>
            <a:endParaRPr lang="zh-TW" altLang="en-US" sz="6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47644" r="1451" b="19267"/>
          <a:stretch/>
        </p:blipFill>
        <p:spPr>
          <a:xfrm>
            <a:off x="-14" y="1471162"/>
            <a:ext cx="12168000" cy="2343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9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阿波羅尼奧斯圓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1631504" y="2179836"/>
          <a:ext cx="2616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2616120" imgH="672840" progId="Equation.DSMT4">
                  <p:embed/>
                </p:oleObj>
              </mc:Choice>
              <mc:Fallback>
                <p:oleObj name="Equation" r:id="rId5" imgW="2616120" imgH="672840" progId="Equation.DSMT4">
                  <p:embed/>
                  <p:pic>
                    <p:nvPicPr>
                      <p:cNvPr id="7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179836"/>
                        <a:ext cx="2616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551384" y="1529910"/>
          <a:ext cx="9205272" cy="60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9689760" imgH="634680" progId="Equation.DSMT4">
                  <p:embed/>
                </p:oleObj>
              </mc:Choice>
              <mc:Fallback>
                <p:oleObj name="Equation" r:id="rId7" imgW="9689760" imgH="634680" progId="Equation.DSMT4">
                  <p:embed/>
                  <p:pic>
                    <p:nvPicPr>
                      <p:cNvPr id="8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1529910"/>
                        <a:ext cx="9205272" cy="60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>
            <p:custDataLst>
              <p:tags r:id="rId3"/>
            </p:custDataLst>
          </p:nvPr>
        </p:nvSpPr>
        <p:spPr>
          <a:xfrm>
            <a:off x="42262" y="3114253"/>
            <a:ext cx="12107476" cy="123110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7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7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GGB</a:t>
            </a:r>
            <a:r>
              <a:rPr lang="zh-TW" altLang="en-US" sz="7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模擬方程式的圖形</a:t>
            </a:r>
            <a:endParaRPr lang="zh-TW" altLang="en-US" sz="7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17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75200"/>
            <a:ext cx="9885411" cy="45828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阿波羅尼奧斯圓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551384" y="1529910"/>
          <a:ext cx="9205272" cy="60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9689760" imgH="634680" progId="Equation.DSMT4">
                  <p:embed/>
                </p:oleObj>
              </mc:Choice>
              <mc:Fallback>
                <p:oleObj name="Equation" r:id="rId5" imgW="9689760" imgH="634680" progId="Equation.DSMT4">
                  <p:embed/>
                  <p:pic>
                    <p:nvPicPr>
                      <p:cNvPr id="8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1529910"/>
                        <a:ext cx="9205272" cy="60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1631504" y="2179836"/>
          <a:ext cx="2616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2616120" imgH="672840" progId="Equation.DSMT4">
                  <p:embed/>
                </p:oleObj>
              </mc:Choice>
              <mc:Fallback>
                <p:oleObj name="Equation" r:id="rId7" imgW="2616120" imgH="672840" progId="Equation.DSMT4">
                  <p:embed/>
                  <p:pic>
                    <p:nvPicPr>
                      <p:cNvPr id="7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179836"/>
                        <a:ext cx="2616200" cy="673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18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 descr="\\Mac\Home\Desktop\螢幕快照 2017-11-06 上午2.05.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 b="10631"/>
          <a:stretch/>
        </p:blipFill>
        <p:spPr bwMode="auto">
          <a:xfrm>
            <a:off x="5952083" y="4077072"/>
            <a:ext cx="6239918" cy="27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阿波羅尼奧斯圓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1631504" y="2179836"/>
          <a:ext cx="2616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2616120" imgH="672840" progId="Equation.DSMT4">
                  <p:embed/>
                </p:oleObj>
              </mc:Choice>
              <mc:Fallback>
                <p:oleObj name="Equation" r:id="rId5" imgW="2616120" imgH="672840" progId="Equation.DSMT4">
                  <p:embed/>
                  <p:pic>
                    <p:nvPicPr>
                      <p:cNvPr id="7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179836"/>
                        <a:ext cx="2616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551384" y="1529910"/>
          <a:ext cx="9205272" cy="60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9689760" imgH="634680" progId="Equation.DSMT4">
                  <p:embed/>
                </p:oleObj>
              </mc:Choice>
              <mc:Fallback>
                <p:oleObj name="Equation" r:id="rId7" imgW="9689760" imgH="634680" progId="Equation.DSMT4">
                  <p:embed/>
                  <p:pic>
                    <p:nvPicPr>
                      <p:cNvPr id="8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1529910"/>
                        <a:ext cx="9205272" cy="60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205085" y="2993779"/>
          <a:ext cx="1725048" cy="61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9" imgW="1815840" imgH="647640" progId="Equation.DSMT4">
                  <p:embed/>
                </p:oleObj>
              </mc:Choice>
              <mc:Fallback>
                <p:oleObj name="Equation" r:id="rId9" imgW="1815840" imgH="647640" progId="Equation.DSMT4">
                  <p:embed/>
                  <p:pic>
                    <p:nvPicPr>
                      <p:cNvPr id="9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85" y="2993779"/>
                        <a:ext cx="1725048" cy="615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/>
          </p:nvPr>
        </p:nvGraphicFramePr>
        <p:xfrm>
          <a:off x="2077293" y="2994675"/>
          <a:ext cx="73310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1" imgW="8331120" imgH="698400" progId="Equation.DSMT4">
                  <p:embed/>
                </p:oleObj>
              </mc:Choice>
              <mc:Fallback>
                <p:oleObj name="Equation" r:id="rId11" imgW="8331120" imgH="698400" progId="Equation.DSMT4">
                  <p:embed/>
                  <p:pic>
                    <p:nvPicPr>
                      <p:cNvPr id="1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93" y="2994675"/>
                        <a:ext cx="733107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204589" y="3822749"/>
          <a:ext cx="185896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3" imgW="1955520" imgH="647640" progId="Equation.DSMT4">
                  <p:embed/>
                </p:oleObj>
              </mc:Choice>
              <mc:Fallback>
                <p:oleObj name="Equation" r:id="rId13" imgW="1955520" imgH="64764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89" y="3822749"/>
                        <a:ext cx="1858963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2077293" y="3822749"/>
          <a:ext cx="4749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5" imgW="5397480" imgH="634680" progId="Equation.DSMT4">
                  <p:embed/>
                </p:oleObj>
              </mc:Choice>
              <mc:Fallback>
                <p:oleObj name="Equation" r:id="rId15" imgW="5397480" imgH="634680" progId="Equation.DSMT4">
                  <p:embed/>
                  <p:pic>
                    <p:nvPicPr>
                      <p:cNvPr id="12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93" y="3822749"/>
                        <a:ext cx="4749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/>
          </p:nvPr>
        </p:nvGraphicFramePr>
        <p:xfrm>
          <a:off x="1432470" y="4840572"/>
          <a:ext cx="4068763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7" imgW="4622760" imgH="1384200" progId="Equation.DSMT4">
                  <p:embed/>
                </p:oleObj>
              </mc:Choice>
              <mc:Fallback>
                <p:oleObj name="Equation" r:id="rId17" imgW="4622760" imgH="138420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470" y="4840572"/>
                        <a:ext cx="4068763" cy="1217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80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314037" y="1846315"/>
                <a:ext cx="11563927" cy="217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5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</a:t>
                </a:r>
                <a14:m>
                  <m:oMath xmlns:m="http://schemas.openxmlformats.org/officeDocument/2006/math">
                    <m:r>
                      <a:rPr lang="en-US" altLang="zh-TW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𝐴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為</m:t>
                    </m:r>
                    <m:sSup>
                      <m:sSupPr>
                        <m:ctrlPr>
                          <a:rPr lang="en-US" altLang="zh-TW" sz="45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+</m:t>
                    </m:r>
                    <m:sSup>
                      <m:sSupPr>
                        <m:ctrlP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𝑦</m:t>
                        </m:r>
                      </m:e>
                      <m:sup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=25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上一點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為</m:t>
                    </m:r>
                    <m:sSup>
                      <m:sSupPr>
                        <m:ctrlPr>
                          <a:rPr lang="en-US" altLang="zh-TW" sz="45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45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45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𝑥</m:t>
                            </m:r>
                            <m:r>
                              <a:rPr lang="en-US" altLang="zh-TW" sz="45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+10</m:t>
                            </m:r>
                          </m:e>
                        </m:d>
                      </m:e>
                      <m:sup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+</m:t>
                    </m:r>
                    <m:sSup>
                      <m:sSupPr>
                        <m:ctrlP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45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45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𝑦</m:t>
                            </m:r>
                            <m:r>
                              <a:rPr lang="en-US" altLang="zh-TW" sz="45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上一點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試求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滿足</m:t>
                    </m:r>
                    <m:acc>
                      <m:accPr>
                        <m:chr m:val="̅"/>
                        <m:ctrlPr>
                          <a:rPr lang="zh-TW" altLang="en-US" sz="45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𝑃𝐴</m:t>
                        </m:r>
                      </m:e>
                    </m:acc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=2</m:t>
                    </m:r>
                    <m:acc>
                      <m:accPr>
                        <m:chr m:val="̅"/>
                        <m:ctrlPr>
                          <a:rPr lang="zh-TW" altLang="en-US" sz="45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𝑃</m:t>
                        </m:r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𝐵</m:t>
                        </m:r>
                      </m:e>
                    </m:acc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的動點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之軌跡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方程式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。</m:t>
                    </m:r>
                  </m:oMath>
                </a14:m>
                <a:r>
                  <a:rPr lang="en-US" altLang="zh-TW" sz="45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zh-TW" altLang="en-US" sz="4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314037" y="1846315"/>
                <a:ext cx="11563927" cy="2171364"/>
              </a:xfrm>
              <a:prstGeom prst="rect">
                <a:avLst/>
              </a:prstGeom>
              <a:blipFill>
                <a:blip r:embed="rId5"/>
                <a:stretch>
                  <a:fillRect l="-2215" t="-58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707541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8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觀察軌跡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0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9.396536"/>
  <p:tag name="RMOST" val="525.3594"/>
  <p:tag name="TMOST" val="353.9495"/>
  <p:tag name="BMOST" val="461.6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9.396536"/>
  <p:tag name="RMOST" val="944.8"/>
  <p:tag name="TMOST" val="115.8393"/>
  <p:tag name="BMOST" val="353.94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12.8193"/>
  <p:tag name="RMOST" val="621.017"/>
  <p:tag name="TMOST" val="296.0383"/>
  <p:tag name="BMOST" val="356.62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45.3791"/>
  <p:tag name="BMOST" val="207.17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55.71189"/>
  <p:tag name="BMOST" val="145.37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.8185827"/>
  <p:tag name="RMOST" val="451.6504"/>
  <p:tag name="TMOST" val="258.5224"/>
  <p:tag name="BMOST" val="326.37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695.457"/>
  <p:tag name="TMOST" val="122.81"/>
  <p:tag name="BMOST" val="190.66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.8185827"/>
  <p:tag name="RMOST" val="959.7284"/>
  <p:tag name="TMOST" val="326.3786"/>
  <p:tag name="BMOST" val="454.82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90.6662"/>
  <p:tag name="BMOST" val="258.52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95.457"/>
  <p:tag name="RMOST" val="1012.927"/>
  <p:tag name="TMOST" val="122.81"/>
  <p:tag name="BMOST" val="190.66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51.6504"/>
  <p:tag name="RMOST" val="971.0739"/>
  <p:tag name="TMOST" val="258.5224"/>
  <p:tag name="BMOST" val="326.3786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194</Words>
  <Application>Microsoft Office PowerPoint</Application>
  <PresentationFormat>寬螢幕</PresentationFormat>
  <Paragraphs>25</Paragraphs>
  <Slides>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Calibri Light</vt:lpstr>
      <vt:lpstr>Cambria Math</vt:lpstr>
      <vt:lpstr>Office 佈景主題</vt:lpstr>
      <vt:lpstr>Equation</vt:lpstr>
      <vt:lpstr>GGB解龍騰課本P96例題10</vt:lpstr>
      <vt:lpstr>圓</vt:lpstr>
      <vt:lpstr>PowerPoint 簡報</vt:lpstr>
      <vt:lpstr>課本P115例題1</vt:lpstr>
      <vt:lpstr>課本P120例題6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課本P96例題10</dc:title>
  <dc:creator>mathcute</dc:creator>
  <cp:lastModifiedBy>mathcute</cp:lastModifiedBy>
  <cp:revision>5</cp:revision>
  <dcterms:created xsi:type="dcterms:W3CDTF">2020-11-03T01:31:06Z</dcterms:created>
  <dcterms:modified xsi:type="dcterms:W3CDTF">2020-11-03T02:59:34Z</dcterms:modified>
</cp:coreProperties>
</file>