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276" r:id="rId3"/>
    <p:sldId id="777" r:id="rId4"/>
    <p:sldId id="775" r:id="rId5"/>
    <p:sldId id="776" r:id="rId6"/>
    <p:sldId id="778" r:id="rId7"/>
    <p:sldId id="300" r:id="rId8"/>
    <p:sldId id="395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9D9D9"/>
    <a:srgbClr val="66FFFF"/>
    <a:srgbClr val="FF00FF"/>
    <a:srgbClr val="FF0000"/>
    <a:srgbClr val="F2F2F2"/>
    <a:srgbClr val="E5F1D4"/>
    <a:srgbClr val="FFFFFF"/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 autoAdjust="0"/>
    <p:restoredTop sz="94660"/>
  </p:normalViewPr>
  <p:slideViewPr>
    <p:cSldViewPr>
      <p:cViewPr varScale="1">
        <p:scale>
          <a:sx n="59" d="100"/>
          <a:sy n="59" d="100"/>
        </p:scale>
        <p:origin x="88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A723-4133-4D0B-ABE5-30E3A6E21520}" type="datetimeFigureOut">
              <a:rPr lang="zh-TW" altLang="en-US" smtClean="0"/>
              <a:t>2022/10/30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F670-B79A-4531-83D2-8C96B356FC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Autofit/>
          </a:bodyPr>
          <a:lstStyle>
            <a:lvl1pPr>
              <a:defRPr sz="6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>
            <a:noAutofit/>
          </a:bodyPr>
          <a:lstStyle>
            <a:lvl1pPr marL="0" indent="0" algn="ctr">
              <a:buNone/>
              <a:defRPr sz="5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95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7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30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6144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2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42" y="1556792"/>
            <a:ext cx="12143317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37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3"/>
          </p:nvPr>
        </p:nvSpPr>
        <p:spPr>
          <a:xfrm>
            <a:off x="614956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3"/>
          <p:cNvSpPr>
            <a:spLocks noGrp="1"/>
          </p:cNvSpPr>
          <p:nvPr>
            <p:ph sz="half" idx="14"/>
          </p:nvPr>
        </p:nvSpPr>
        <p:spPr>
          <a:xfrm>
            <a:off x="614956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5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7360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60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53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5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121920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655840" y="6453337"/>
            <a:ext cx="28448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11.xml"/><Relationship Id="rId7" Type="http://schemas.openxmlformats.org/officeDocument/2006/relationships/image" Target="../media/image7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image" Target="../media/image9.wmf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tags" Target="../tags/tag73.xml"/><Relationship Id="rId21" Type="http://schemas.openxmlformats.org/officeDocument/2006/relationships/tags" Target="../tags/tag50.xml"/><Relationship Id="rId34" Type="http://schemas.openxmlformats.org/officeDocument/2006/relationships/image" Target="../media/image14.png"/><Relationship Id="rId42" Type="http://schemas.openxmlformats.org/officeDocument/2006/relationships/image" Target="../media/image18.png"/><Relationship Id="rId47" Type="http://schemas.openxmlformats.org/officeDocument/2006/relationships/tags" Target="../tags/tag77.xml"/><Relationship Id="rId50" Type="http://schemas.openxmlformats.org/officeDocument/2006/relationships/image" Target="../media/image22.png"/><Relationship Id="rId55" Type="http://schemas.openxmlformats.org/officeDocument/2006/relationships/tags" Target="../tags/tag81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70.xml"/><Relationship Id="rId38" Type="http://schemas.openxmlformats.org/officeDocument/2006/relationships/image" Target="../media/image16.png"/><Relationship Id="rId46" Type="http://schemas.openxmlformats.org/officeDocument/2006/relationships/image" Target="../media/image20.png"/><Relationship Id="rId59" Type="http://schemas.openxmlformats.org/officeDocument/2006/relationships/tags" Target="../tags/tag83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41" Type="http://schemas.openxmlformats.org/officeDocument/2006/relationships/tags" Target="../tags/tag74.xml"/><Relationship Id="rId54" Type="http://schemas.openxmlformats.org/officeDocument/2006/relationships/image" Target="../media/image24.png"/><Relationship Id="rId62" Type="http://schemas.openxmlformats.org/officeDocument/2006/relationships/image" Target="../media/image28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image" Target="../media/image13.png"/><Relationship Id="rId37" Type="http://schemas.openxmlformats.org/officeDocument/2006/relationships/tags" Target="../tags/tag72.xml"/><Relationship Id="rId40" Type="http://schemas.openxmlformats.org/officeDocument/2006/relationships/image" Target="../media/image17.png"/><Relationship Id="rId45" Type="http://schemas.openxmlformats.org/officeDocument/2006/relationships/tags" Target="../tags/tag76.xml"/><Relationship Id="rId53" Type="http://schemas.openxmlformats.org/officeDocument/2006/relationships/tags" Target="../tags/tag80.xml"/><Relationship Id="rId58" Type="http://schemas.openxmlformats.org/officeDocument/2006/relationships/image" Target="../media/image26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image" Target="../media/image10.png"/><Relationship Id="rId36" Type="http://schemas.openxmlformats.org/officeDocument/2006/relationships/image" Target="../media/image15.png"/><Relationship Id="rId49" Type="http://schemas.openxmlformats.org/officeDocument/2006/relationships/tags" Target="../tags/tag78.xml"/><Relationship Id="rId57" Type="http://schemas.openxmlformats.org/officeDocument/2006/relationships/tags" Target="../tags/tag82.xml"/><Relationship Id="rId61" Type="http://schemas.openxmlformats.org/officeDocument/2006/relationships/tags" Target="../tags/tag84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image" Target="../media/image19.png"/><Relationship Id="rId52" Type="http://schemas.openxmlformats.org/officeDocument/2006/relationships/image" Target="../media/image23.png"/><Relationship Id="rId60" Type="http://schemas.openxmlformats.org/officeDocument/2006/relationships/image" Target="../media/image27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slideLayout" Target="../slideLayouts/slideLayout8.xml"/><Relationship Id="rId35" Type="http://schemas.openxmlformats.org/officeDocument/2006/relationships/tags" Target="../tags/tag71.xml"/><Relationship Id="rId43" Type="http://schemas.openxmlformats.org/officeDocument/2006/relationships/tags" Target="../tags/tag75.xml"/><Relationship Id="rId48" Type="http://schemas.openxmlformats.org/officeDocument/2006/relationships/image" Target="../media/image21.png"/><Relationship Id="rId56" Type="http://schemas.openxmlformats.org/officeDocument/2006/relationships/image" Target="../media/image25.png"/><Relationship Id="rId8" Type="http://schemas.openxmlformats.org/officeDocument/2006/relationships/tags" Target="../tags/tag37.xml"/><Relationship Id="rId51" Type="http://schemas.openxmlformats.org/officeDocument/2006/relationships/tags" Target="../tags/tag79.xml"/><Relationship Id="rId3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36EF378-65AD-490A-8FF7-A6D305585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4999"/>
            <a:ext cx="12192000" cy="812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2416175"/>
            <a:ext cx="12192000" cy="1470025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altLang="zh-TW" dirty="0"/>
              <a:t>111-1-</a:t>
            </a:r>
            <a:r>
              <a:rPr lang="zh-TW" altLang="en-US" dirty="0"/>
              <a:t>數讀</a:t>
            </a:r>
            <a:r>
              <a:rPr lang="en-US" altLang="zh-TW" dirty="0"/>
              <a:t>-7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3886199"/>
            <a:ext cx="12192000" cy="1847057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zh-TW" altLang="en-US" sz="5500" dirty="0">
                <a:ea typeface="全真顏體" panose="02010609000101010101" pitchFamily="49" charset="-120"/>
              </a:rPr>
              <a:t>介紹</a:t>
            </a:r>
            <a:r>
              <a:rPr lang="en-US" altLang="zh-TW" sz="5500" dirty="0">
                <a:ea typeface="全真顏體" panose="02010609000101010101" pitchFamily="49" charset="-120"/>
              </a:rPr>
              <a:t>Sequence</a:t>
            </a:r>
            <a:r>
              <a:rPr lang="zh-TW" altLang="en-US" sz="5500" dirty="0">
                <a:ea typeface="全真顏體" panose="02010609000101010101" pitchFamily="49" charset="-120"/>
              </a:rPr>
              <a:t>指令，</a:t>
            </a:r>
            <a:br>
              <a:rPr lang="en-US" altLang="zh-TW" sz="5500" dirty="0">
                <a:ea typeface="全真顏體" panose="02010609000101010101" pitchFamily="49" charset="-120"/>
              </a:rPr>
            </a:br>
            <a:r>
              <a:rPr lang="zh-TW" altLang="en-US" sz="5500" dirty="0">
                <a:ea typeface="全真顏體" panose="02010609000101010101" pitchFamily="49" charset="-120"/>
              </a:rPr>
              <a:t>繪製同心圓、幾何錯覺圖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1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95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CBD24B44-6841-4423-AC6E-49F2995BA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0" y="1547664"/>
            <a:ext cx="3314864" cy="49598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發散、收縮圖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1664C1E-99FA-4BAB-97BA-BCCCDCDDE0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/>
          <a:srcRect l="1570" t="18500" r="2750"/>
          <a:stretch/>
        </p:blipFill>
        <p:spPr>
          <a:xfrm>
            <a:off x="3503712" y="1547664"/>
            <a:ext cx="8554719" cy="409885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F86FC251-5326-47DD-A62E-F0DF5B1CDD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03712" y="1547664"/>
            <a:ext cx="4315240" cy="4230627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C119BDB-9BE6-4CEB-9445-FF1128A11E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18952" y="1547664"/>
            <a:ext cx="4374037" cy="4230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1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艾薛爾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E98AD78-6351-4862-ADA6-594D994BC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720515"/>
            <a:ext cx="5587561" cy="409885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827AACB-B7A6-409A-91E9-66CBF420C7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720515"/>
            <a:ext cx="3177765" cy="197355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528BE76-F0A8-4697-B415-D85BCC16CE8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92" y="1720515"/>
            <a:ext cx="3177765" cy="3177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75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橢圓 2"/>
          <p:cNvSpPr/>
          <p:nvPr>
            <p:custDataLst>
              <p:tags r:id="rId3"/>
            </p:custDataLst>
          </p:nvPr>
        </p:nvSpPr>
        <p:spPr>
          <a:xfrm>
            <a:off x="263352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>
            <p:custDataLst>
              <p:tags r:id="rId4"/>
            </p:custDataLst>
          </p:nvPr>
        </p:nvSpPr>
        <p:spPr>
          <a:xfrm>
            <a:off x="1415480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 4"/>
          <p:cNvSpPr/>
          <p:nvPr>
            <p:custDataLst>
              <p:tags r:id="rId5"/>
            </p:custDataLst>
          </p:nvPr>
        </p:nvSpPr>
        <p:spPr>
          <a:xfrm>
            <a:off x="2567608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橢圓 5"/>
          <p:cNvSpPr/>
          <p:nvPr>
            <p:custDataLst>
              <p:tags r:id="rId6"/>
            </p:custDataLst>
          </p:nvPr>
        </p:nvSpPr>
        <p:spPr>
          <a:xfrm>
            <a:off x="3719736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34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橢圓 6"/>
          <p:cNvSpPr/>
          <p:nvPr>
            <p:custDataLst>
              <p:tags r:id="rId7"/>
            </p:custDataLst>
          </p:nvPr>
        </p:nvSpPr>
        <p:spPr>
          <a:xfrm>
            <a:off x="4871865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>
            <p:custDataLst>
              <p:tags r:id="rId8"/>
            </p:custDataLst>
          </p:nvPr>
        </p:nvSpPr>
        <p:spPr>
          <a:xfrm>
            <a:off x="6023993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39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" name="文字方塊 56"/>
          <p:cNvSpPr txBox="1"/>
          <p:nvPr>
            <p:custDataLst>
              <p:tags r:id="rId9"/>
            </p:custDataLst>
          </p:nvPr>
        </p:nvSpPr>
        <p:spPr>
          <a:xfrm>
            <a:off x="1" y="430953"/>
            <a:ext cx="12191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數列</a:t>
            </a:r>
          </a:p>
        </p:txBody>
      </p:sp>
      <p:sp>
        <p:nvSpPr>
          <p:cNvPr id="67" name="文字方塊 66"/>
          <p:cNvSpPr txBox="1"/>
          <p:nvPr>
            <p:custDataLst>
              <p:tags r:id="rId10"/>
            </p:custDataLst>
          </p:nvPr>
        </p:nvSpPr>
        <p:spPr>
          <a:xfrm>
            <a:off x="7176121" y="1775138"/>
            <a:ext cx="4754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每一個數稱為</a:t>
            </a:r>
            <a:r>
              <a:rPr lang="zh-TW" altLang="en-US" sz="5000" b="1" dirty="0">
                <a:solidFill>
                  <a:srgbClr val="3333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項</a:t>
            </a:r>
            <a:endParaRPr lang="zh-TW" altLang="en-US" sz="4000" b="1" dirty="0">
              <a:solidFill>
                <a:srgbClr val="3333FF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1" name="文字方塊 70"/>
          <p:cNvSpPr txBox="1"/>
          <p:nvPr>
            <p:custDataLst>
              <p:tags r:id="rId11"/>
            </p:custDataLst>
          </p:nvPr>
        </p:nvSpPr>
        <p:spPr>
          <a:xfrm>
            <a:off x="371364" y="2752632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第一項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5" name="文字方塊 74"/>
          <p:cNvSpPr txBox="1"/>
          <p:nvPr>
            <p:custDataLst>
              <p:tags r:id="rId12"/>
            </p:custDataLst>
          </p:nvPr>
        </p:nvSpPr>
        <p:spPr>
          <a:xfrm>
            <a:off x="1523492" y="2752632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第二項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6" name="文字方塊 75"/>
          <p:cNvSpPr txBox="1"/>
          <p:nvPr>
            <p:custDataLst>
              <p:tags r:id="rId13"/>
            </p:custDataLst>
          </p:nvPr>
        </p:nvSpPr>
        <p:spPr>
          <a:xfrm>
            <a:off x="2675620" y="2752632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第三項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7" name="文字方塊 76"/>
          <p:cNvSpPr txBox="1"/>
          <p:nvPr>
            <p:custDataLst>
              <p:tags r:id="rId14"/>
            </p:custDataLst>
          </p:nvPr>
        </p:nvSpPr>
        <p:spPr>
          <a:xfrm>
            <a:off x="3827748" y="2752632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第四項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8" name="文字方塊 77"/>
          <p:cNvSpPr txBox="1"/>
          <p:nvPr>
            <p:custDataLst>
              <p:tags r:id="rId15"/>
            </p:custDataLst>
          </p:nvPr>
        </p:nvSpPr>
        <p:spPr>
          <a:xfrm>
            <a:off x="4979877" y="2752632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第五項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9" name="文字方塊 78"/>
          <p:cNvSpPr txBox="1"/>
          <p:nvPr>
            <p:custDataLst>
              <p:tags r:id="rId16"/>
            </p:custDataLst>
          </p:nvPr>
        </p:nvSpPr>
        <p:spPr>
          <a:xfrm>
            <a:off x="6132005" y="2752632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第六項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81" name="文字方塊 80"/>
          <p:cNvSpPr txBox="1"/>
          <p:nvPr>
            <p:custDataLst>
              <p:tags r:id="rId17"/>
            </p:custDataLst>
          </p:nvPr>
        </p:nvSpPr>
        <p:spPr>
          <a:xfrm>
            <a:off x="8328248" y="2752632"/>
            <a:ext cx="2736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有限數列</a:t>
            </a:r>
            <a:endParaRPr lang="zh-TW" altLang="en-US" sz="4000" b="1" dirty="0">
              <a:solidFill>
                <a:srgbClr val="3333FF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82" name="文字方塊 81"/>
          <p:cNvSpPr txBox="1"/>
          <p:nvPr>
            <p:custDataLst>
              <p:tags r:id="rId18"/>
            </p:custDataLst>
          </p:nvPr>
        </p:nvSpPr>
        <p:spPr>
          <a:xfrm>
            <a:off x="8328248" y="3614406"/>
            <a:ext cx="2736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無窮數列</a:t>
            </a:r>
            <a:endParaRPr lang="zh-TW" altLang="en-US" sz="4000" b="1" dirty="0">
              <a:solidFill>
                <a:srgbClr val="3333FF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aphicFrame>
        <p:nvGraphicFramePr>
          <p:cNvPr id="83" name="物件 82"/>
          <p:cNvGraphicFramePr>
            <a:graphicFrameLocks noChangeAspect="1"/>
          </p:cNvGraphicFramePr>
          <p:nvPr/>
        </p:nvGraphicFramePr>
        <p:xfrm>
          <a:off x="7284132" y="2752632"/>
          <a:ext cx="12954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20" imgW="1295280" imgH="1739880" progId="Equation.DSMT4">
                  <p:embed/>
                </p:oleObj>
              </mc:Choice>
              <mc:Fallback>
                <p:oleObj name="Equation" r:id="rId20" imgW="1295280" imgH="1739880" progId="Equation.DSMT4">
                  <p:embed/>
                  <p:pic>
                    <p:nvPicPr>
                      <p:cNvPr id="83" name="物件 8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84132" y="2752632"/>
                        <a:ext cx="12954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06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67" grpId="0"/>
      <p:bldP spid="71" grpId="0"/>
      <p:bldP spid="75" grpId="0"/>
      <p:bldP spid="76" grpId="0"/>
      <p:bldP spid="77" grpId="0"/>
      <p:bldP spid="78" grpId="0"/>
      <p:bldP spid="79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3" name="文字方塊 2"/>
          <p:cNvSpPr txBox="1"/>
          <p:nvPr>
            <p:custDataLst>
              <p:tags r:id="rId2"/>
            </p:custDataLst>
          </p:nvPr>
        </p:nvSpPr>
        <p:spPr>
          <a:xfrm>
            <a:off x="1" y="430953"/>
            <a:ext cx="12191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數列</a:t>
            </a:r>
          </a:p>
        </p:txBody>
      </p:sp>
      <p:sp>
        <p:nvSpPr>
          <p:cNvPr id="7" name="橢圓 6"/>
          <p:cNvSpPr/>
          <p:nvPr>
            <p:custDataLst>
              <p:tags r:id="rId3"/>
            </p:custDataLst>
          </p:nvPr>
        </p:nvSpPr>
        <p:spPr>
          <a:xfrm>
            <a:off x="4871864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>
            <p:custDataLst>
              <p:tags r:id="rId4"/>
            </p:custDataLst>
          </p:nvPr>
        </p:nvSpPr>
        <p:spPr>
          <a:xfrm>
            <a:off x="6023992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>
            <p:custDataLst>
              <p:tags r:id="rId5"/>
            </p:custDataLst>
          </p:nvPr>
        </p:nvSpPr>
        <p:spPr>
          <a:xfrm>
            <a:off x="7176120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>
            <p:custDataLst>
              <p:tags r:id="rId6"/>
            </p:custDataLst>
          </p:nvPr>
        </p:nvSpPr>
        <p:spPr>
          <a:xfrm>
            <a:off x="8328248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34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橢圓 10"/>
          <p:cNvSpPr/>
          <p:nvPr>
            <p:custDataLst>
              <p:tags r:id="rId7"/>
            </p:custDataLst>
          </p:nvPr>
        </p:nvSpPr>
        <p:spPr>
          <a:xfrm>
            <a:off x="9480377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橢圓 11"/>
          <p:cNvSpPr/>
          <p:nvPr>
            <p:custDataLst>
              <p:tags r:id="rId8"/>
            </p:custDataLst>
          </p:nvPr>
        </p:nvSpPr>
        <p:spPr>
          <a:xfrm>
            <a:off x="10632505" y="1600504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39</a:t>
            </a:r>
            <a:endParaRPr lang="zh-TW" altLang="en-US" sz="4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6147" y="1791847"/>
                <a:ext cx="4571701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5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5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5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5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5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為正整數</a:t>
                </a:r>
                <a:r>
                  <a:rPr lang="en-US" altLang="zh-TW" sz="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6147" y="1791847"/>
                <a:ext cx="4571701" cy="769441"/>
              </a:xfrm>
              <a:prstGeom prst="rect">
                <a:avLst/>
              </a:prstGeom>
              <a:blipFill>
                <a:blip r:embed="rId28"/>
                <a:stretch>
                  <a:fillRect t="-25397" r="-7333" b="-492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00163" y="2752632"/>
                <a:ext cx="4395627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舉例</m:t>
                      </m:r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：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300163" y="2752632"/>
                <a:ext cx="4395627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0163" y="2752632"/>
                <a:ext cx="5815887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舉例</m:t>
                      </m:r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：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00163" y="2752632"/>
                <a:ext cx="5815887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00163" y="2752632"/>
                <a:ext cx="6301597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舉例</m:t>
                      </m:r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：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300163" y="2752632"/>
                <a:ext cx="6301597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00163" y="2752632"/>
                <a:ext cx="8884227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舉例</m:t>
                      </m:r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：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1,3,5,7,9,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300163" y="2752632"/>
                <a:ext cx="8884227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323216" y="3595663"/>
                <a:ext cx="4167616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2,4,6,8,10,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5323216" y="3595663"/>
                <a:ext cx="41676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200304" y="3595663"/>
                <a:ext cx="3112455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2200304" y="3595663"/>
                <a:ext cx="3112455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83767" y="3595663"/>
                <a:ext cx="3139449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TW" sz="5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183767" y="3595663"/>
                <a:ext cx="3139449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207568" y="5323855"/>
                <a:ext cx="7652159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1,4,9,16,25,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2207568" y="5323855"/>
                <a:ext cx="7652159" cy="7694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071664" y="5346502"/>
                <a:ext cx="835870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3071664" y="5346502"/>
                <a:ext cx="835870" cy="76944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207568" y="6115943"/>
                <a:ext cx="5908092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5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5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5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5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sz="5000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m:t>？</m:t>
                          </m:r>
                          <m:r>
                            <a:rPr lang="zh-TW" altLang="en-US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zh-TW" altLang="en-US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5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,4,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2207568" y="6115943"/>
                <a:ext cx="5908092" cy="7694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07568" y="4459759"/>
                <a:ext cx="8360687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  <m:r>
                        <a:rPr lang="en-US" altLang="zh-TW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3,9,27,81,243,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2207568" y="4459759"/>
                <a:ext cx="8360687" cy="7694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027882" y="4459759"/>
                <a:ext cx="853760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5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TW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3027882" y="4459759"/>
                <a:ext cx="853760" cy="7694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9336790" y="2752632"/>
                <a:ext cx="2725105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等</m:t>
                      </m:r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差數列</m:t>
                      </m:r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9336790" y="2752632"/>
                <a:ext cx="2725105" cy="76944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9336790" y="3595663"/>
                <a:ext cx="2725105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等</m:t>
                      </m:r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差數列</m:t>
                      </m:r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9336790" y="3595663"/>
                <a:ext cx="2725105" cy="7694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9336790" y="4459759"/>
                <a:ext cx="272510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等</m:t>
                      </m:r>
                      <m:r>
                        <a:rPr lang="zh-TW" altLang="en-US" sz="5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比</m:t>
                      </m:r>
                      <m:r>
                        <a:rPr lang="zh-TW" altLang="en-US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數列</m:t>
                      </m:r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9336790" y="4459759"/>
                <a:ext cx="2725105" cy="7694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063343" y="39324"/>
                <a:ext cx="6065315" cy="14454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9</m:t>
                          </m:r>
                        </m:num>
                        <m:den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  <m:r>
                            <a:rPr lang="zh-TW" altLang="en-US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</m:den>
                      </m:f>
                      <m:r>
                        <a:rPr lang="en-US" altLang="zh-TW" sz="50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7</m:t>
                          </m:r>
                        </m:num>
                        <m:den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9</m:t>
                          </m:r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</m:den>
                      </m:f>
                      <m:r>
                        <a:rPr lang="en-US" altLang="zh-TW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8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27</m:t>
                          </m:r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</m:den>
                      </m:f>
                      <m:r>
                        <a:rPr lang="en-US" altLang="zh-TW" sz="50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4</m:t>
                          </m:r>
                          <m:r>
                            <a:rPr lang="en-US" altLang="zh-TW" sz="50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num>
                        <m:den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  <m:r>
                            <a:rPr lang="en-US" altLang="zh-TW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81</m:t>
                          </m:r>
                          <m:r>
                            <a:rPr lang="zh-TW" altLang="en-US" sz="5000" i="1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3063343" y="39324"/>
                <a:ext cx="6065315" cy="1445460"/>
              </a:xfrm>
              <a:prstGeom prst="rect">
                <a:avLst/>
              </a:prstGeom>
              <a:blipFill>
                <a:blip r:embed="rId62"/>
                <a:stretch>
                  <a:fillRect l="-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881642" y="314893"/>
            <a:ext cx="48616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413313" y="314893"/>
            <a:ext cx="48616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7170625" y="314893"/>
            <a:ext cx="48616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86F08F6-3BAB-4D7B-B31E-F812DF2FAB62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0" y="0"/>
            <a:ext cx="12169098" cy="2808764"/>
          </a:xfrm>
          <a:prstGeom prst="rect">
            <a:avLst/>
          </a:prstGeom>
          <a:solidFill>
            <a:srgbClr val="FFC000"/>
          </a:solidFill>
        </p:spPr>
        <p:txBody>
          <a:bodyPr wrap="square" tIns="288000" bIns="28800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1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Sequence</a:t>
            </a:r>
            <a:r>
              <a:rPr lang="zh-TW" altLang="en-US" sz="1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4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/>
      <p:bldP spid="29" grpId="0"/>
      <p:bldP spid="30" grpId="0"/>
      <p:bldP spid="31" grpId="0"/>
      <p:bldP spid="32" grpId="0" animBg="1"/>
      <p:bldP spid="33" grpId="0" animBg="1"/>
      <p:bldP spid="4" grpId="0" animBg="1"/>
      <p:bldP spid="4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DEC0A44-E4AA-45BB-A0B5-49FFC6B78F5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</p:spPr>
        <p:txBody>
          <a:bodyPr/>
          <a:lstStyle/>
          <a:p>
            <a:r>
              <a:rPr lang="en-US" altLang="zh-TW" dirty="0"/>
              <a:t>Sequence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F5A2D87-87F8-41E9-9722-5628CDAF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7279BDE-2899-43EB-B518-88E4641B75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154766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Sequence(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起始值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遞增值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CA1A6B-F1E0-46E3-98E5-C2294FCD921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1547664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Sequence(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起始值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遞增值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物件：含有變數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7994DA-B98D-4547-9C3A-58CE373FBAE8}"/>
              </a:ext>
            </a:extLst>
          </p:cNvPr>
          <p:cNvSpPr/>
          <p:nvPr/>
        </p:nvSpPr>
        <p:spPr>
          <a:xfrm>
            <a:off x="3143672" y="2409438"/>
            <a:ext cx="4680520" cy="65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4348AC-695E-4031-A110-12A26E87BBB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154766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Sequence(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起始值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結束值</a:t>
            </a:r>
            <a:r>
              <a:rPr lang="en-US" altLang="zh-TW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遞增值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物件：含有變數</a:t>
            </a:r>
            <a:endParaRPr lang="en-US" altLang="zh-TW" sz="5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遞增值可省略</a:t>
            </a:r>
            <a:endParaRPr lang="zh-TW" altLang="en-US" sz="4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5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E82CDF1C-9D6D-4831-9CA5-3DE2807882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2"/>
          <a:stretch/>
        </p:blipFill>
        <p:spPr>
          <a:xfrm>
            <a:off x="897878" y="1547664"/>
            <a:ext cx="10396244" cy="531033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EF54CC6E-4F60-4599-9AFB-A28BDAEB49E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404664"/>
            <a:ext cx="12192000" cy="1143000"/>
          </a:xfrm>
        </p:spPr>
        <p:txBody>
          <a:bodyPr/>
          <a:lstStyle/>
          <a:p>
            <a:r>
              <a:rPr lang="zh-TW" altLang="en-US" dirty="0"/>
              <a:t>製作同心圓</a:t>
            </a:r>
            <a:r>
              <a:rPr lang="en-US" altLang="zh-TW" dirty="0"/>
              <a:t>&amp;</a:t>
            </a:r>
            <a:r>
              <a:rPr lang="zh-TW" altLang="en-US" dirty="0"/>
              <a:t>極座標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770FB05-408D-4DBE-A7D1-894AB2E7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C97011-D872-4787-8D2C-9A4D2F554E0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55440" y="4525506"/>
            <a:ext cx="3999813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Sequence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23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</p:spPr>
        <p:txBody>
          <a:bodyPr/>
          <a:lstStyle/>
          <a:p>
            <a:r>
              <a:rPr lang="zh-TW" altLang="en-US" dirty="0"/>
              <a:t>錯覺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64CCC-627B-4676-B649-E7BC7EE0F9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24" b="6712"/>
          <a:stretch/>
        </p:blipFill>
        <p:spPr>
          <a:xfrm>
            <a:off x="5011115" y="1547664"/>
            <a:ext cx="7709621" cy="531033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2CED0E0-33AC-4B53-A1D8-BD0A598AD8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8672" b="6549"/>
          <a:stretch/>
        </p:blipFill>
        <p:spPr>
          <a:xfrm>
            <a:off x="0" y="1547664"/>
            <a:ext cx="7680352" cy="5310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989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53.0552"/>
  <p:tag name="RMOST" val="503.2729"/>
  <p:tag name="TMOST" val="136.4931"/>
  <p:tag name="BMOST" val="291.89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97.6686"/>
  <p:tag name="RMOST" val="947.8863"/>
  <p:tag name="TMOST" val="291.8915"/>
  <p:tag name="BMOST" val="542.10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0.73638"/>
  <p:tag name="RMOST" val="111.4551"/>
  <p:tag name="TMOST" val="126.0239"/>
  <p:tag name="BMOST" val="216.74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17.125"/>
  <p:tag name="RMOST" val="207.8438"/>
  <p:tag name="TMOST" val="88.56252"/>
  <p:tag name="BMOST" val="179.28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07.8438"/>
  <p:tag name="RMOST" val="298.5625"/>
  <p:tag name="TMOST" val="88.56252"/>
  <p:tag name="BMOST" val="179.28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98.5625"/>
  <p:tag name="RMOST" val="389.2813"/>
  <p:tag name="TMOST" val="88.56252"/>
  <p:tag name="BMOST" val="179.28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9.2813"/>
  <p:tag name="RMOST" val="480.0001"/>
  <p:tag name="TMOST" val="88.56252"/>
  <p:tag name="BMOST" val="179.28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74.3302"/>
  <p:tag name="RMOST" val="565.0489"/>
  <p:tag name="TMOST" val="126.0239"/>
  <p:tag name="BMOST" val="216.74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90.25"/>
  <p:tag name="BMOST" val="3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.874016E-05"/>
  <p:tag name="RMOST" val="960"/>
  <p:tag name="TMOST" val="33.93331"/>
  <p:tag name="BMOST" val="126.02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65.0489"/>
  <p:tag name="RMOST" val="939.4044"/>
  <p:tag name="TMOST" val="207.6309"/>
  <p:tag name="BMOST" val="275.4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9.24126"/>
  <p:tag name="RMOST" val="102.9502"/>
  <p:tag name="TMOST" val="216.7427"/>
  <p:tag name="BMOST" val="405.77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7.0489"/>
  <p:tag name="RMOST" val="951.4044"/>
  <p:tag name="TMOST" val="216.7427"/>
  <p:tag name="BMOST" val="284.59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7.0489"/>
  <p:tag name="RMOST" val="951.4044"/>
  <p:tag name="TMOST" val="216.7427"/>
  <p:tag name="BMOST" val="284.59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7.0489"/>
  <p:tag name="RMOST" val="951.4044"/>
  <p:tag name="TMOST" val="216.7427"/>
  <p:tag name="BMOST" val="284.598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7.0489"/>
  <p:tag name="RMOST" val="951.4044"/>
  <p:tag name="TMOST" val="216.7427"/>
  <p:tag name="BMOST" val="284.59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7.0489"/>
  <p:tag name="RMOST" val="951.4044"/>
  <p:tag name="TMOST" val="216.7427"/>
  <p:tag name="BMOST" val="284.598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5.7676"/>
  <p:tag name="RMOST" val="871.2245"/>
  <p:tag name="TMOST" val="216.7427"/>
  <p:tag name="BMOST" val="284.59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06.7969"/>
  <p:tag name="RMOST" val="922.2538"/>
  <p:tag name="TMOST" val="284.5989"/>
  <p:tag name="BMOST" val="352.45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06"/>
  <p:tag name="BMOST" val="4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.874016E-05"/>
  <p:tag name="RMOST" val="960"/>
  <p:tag name="TMOST" val="33.93331"/>
  <p:tag name="BMOST" val="126.02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3.6113"/>
  <p:tag name="RMOST" val="474.3301"/>
  <p:tag name="TMOST" val="126.0239"/>
  <p:tag name="BMOST" val="216.74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17.125"/>
  <p:tag name="RMOST" val="207.8438"/>
  <p:tag name="TMOST" val="88.56252"/>
  <p:tag name="BMOST" val="179.28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07.8438"/>
  <p:tag name="RMOST" val="298.5625"/>
  <p:tag name="TMOST" val="88.56252"/>
  <p:tag name="BMOST" val="179.28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98.5625"/>
  <p:tag name="RMOST" val="389.2813"/>
  <p:tag name="TMOST" val="88.56252"/>
  <p:tag name="BMOST" val="179.28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9.2813"/>
  <p:tag name="RMOST" val="480.0001"/>
  <p:tag name="TMOST" val="88.56252"/>
  <p:tag name="BMOST" val="179.28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74.3302"/>
  <p:tag name="RMOST" val="565.0489"/>
  <p:tag name="TMOST" val="126.0239"/>
  <p:tag name="BMOST" val="216.74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OST" val="186.6098"/>
  <p:tag name="TMOST" val="126.0239"/>
  <p:tag name="RMOST" val="546.5063"/>
  <p:tag name="LMOST" val="4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3.63488"/>
  <p:tag name="RMOST" val="723.1803"/>
  <p:tag name="TMOST" val="216.7427"/>
  <p:tag name="BMOST" val="277.32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19.1509"/>
  <p:tag name="RMOST" val="747.3096"/>
  <p:tag name="TMOST" val="283.1231"/>
  <p:tag name="BMOST" val="343.7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2523"/>
  <p:tag name="RMOST" val="418.3275"/>
  <p:tag name="TMOST" val="334.9628"/>
  <p:tag name="BMOST" val="395.54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1.9502"/>
  <p:tag name="RMOST" val="419.1509"/>
  <p:tag name="TMOST" val="307.3347"/>
  <p:tag name="BMOST" val="367.92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8242"/>
  <p:tag name="RMOST" val="776.3564"/>
  <p:tag name="TMOST" val="411.748"/>
  <p:tag name="BMOST" val="472.33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8242"/>
  <p:tag name="RMOST" val="776.3564"/>
  <p:tag name="TMOST" val="428.5065"/>
  <p:tag name="BMOST" val="489.09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8242"/>
  <p:tag name="RMOST" val="767.9401"/>
  <p:tag name="TMOST" val="351.1621"/>
  <p:tag name="BMOST" val="411.7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35.1803"/>
  <p:tag name="RMOST" val="949.7555"/>
  <p:tag name="TMOST" val="216.7427"/>
  <p:tag name="BMOST" val="277.32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35.1803"/>
  <p:tag name="RMOST" val="949.7555"/>
  <p:tag name="TMOST" val="277.3286"/>
  <p:tag name="BMOST" val="337.91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23.1803"/>
  <p:tag name="RMOST" val="937.7555"/>
  <p:tag name="TMOST" val="403.9747"/>
  <p:tag name="BMOST" val="464.56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23.1803"/>
  <p:tag name="RMOST" val="937.7555"/>
  <p:tag name="TMOST" val="403.9747"/>
  <p:tag name="BMOST" val="464.56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9.2813"/>
  <p:tag name="RMOST" val="615.8727"/>
  <p:tag name="TMOST" val="194.3248"/>
  <p:tag name="BMOST" val="237.94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2.2265"/>
  <p:tag name="RMOST" val="1232.227"/>
  <p:tag name="TMOST" val="121.8633"/>
  <p:tag name="BMOST" val="189.719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2.2265"/>
  <p:tag name="RMOST" val="1232.227"/>
  <p:tag name="TMOST" val="121.8633"/>
  <p:tag name="BMOST" val="189.71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5.8828"/>
  <p:tag name="RMOST" val="949.4828"/>
  <p:tag name="TMOST" val="136.4931"/>
  <p:tag name="BMOST" val="459.23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2.2265"/>
  <p:tag name="RMOST" val="1232.227"/>
  <p:tag name="TMOST" val="121.8633"/>
  <p:tag name="BMOST" val="189.71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1.1446"/>
  <p:tag name="RMOST" val="932.6409"/>
  <p:tag name="TMOST" val="121.8633"/>
  <p:tag name="BMOST" val="521.04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9.2813"/>
  <p:tag name="RMOST" val="615.8727"/>
  <p:tag name="TMOST" val="194.3248"/>
  <p:tag name="BMOST" val="237.946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8.24205"/>
  <p:tag name="RMOST" val="656.0336"/>
  <p:tag name="TMOST" val="121.8633"/>
  <p:tag name="BMOST" val="521.35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5.8828"/>
  <p:tag name="RMOST" val="615.6655"/>
  <p:tag name="TMOST" val="179.2813"/>
  <p:tag name="BMOST" val="512.40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OST" val="186.6098"/>
  <p:tag name="TMOST" val="126.0239"/>
  <p:tag name="RMOST" val="546.5063"/>
  <p:tag name="LMOST" val="4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3.63488"/>
  <p:tag name="RMOST" val="723.1803"/>
  <p:tag name="TMOST" val="216.7427"/>
  <p:tag name="BMOST" val="277.32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19.1509"/>
  <p:tag name="RMOST" val="747.3096"/>
  <p:tag name="TMOST" val="283.1231"/>
  <p:tag name="BMOST" val="343.70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2523"/>
  <p:tag name="RMOST" val="418.3275"/>
  <p:tag name="TMOST" val="334.9628"/>
  <p:tag name="BMOST" val="395.54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1.9502"/>
  <p:tag name="RMOST" val="419.1509"/>
  <p:tag name="TMOST" val="307.3347"/>
  <p:tag name="BMOST" val="367.92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8242"/>
  <p:tag name="RMOST" val="776.3564"/>
  <p:tag name="TMOST" val="411.748"/>
  <p:tag name="BMOST" val="472.33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8242"/>
  <p:tag name="RMOST" val="776.3564"/>
  <p:tag name="TMOST" val="428.5065"/>
  <p:tag name="BMOST" val="489.09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73.8242"/>
  <p:tag name="RMOST" val="767.9401"/>
  <p:tag name="TMOST" val="351.1621"/>
  <p:tag name="BMOST" val="411.7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15.6655"/>
  <p:tag name="RMOST" val="960.0779"/>
  <p:tag name="TMOST" val="179.2813"/>
  <p:tag name="BMOST" val="512.40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44"/>
  <p:tag name="RMOST" val="546.5063"/>
  <p:tag name="TMOST" val="126.0239"/>
  <p:tag name="BMOST" val="186.609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35.1803"/>
  <p:tag name="RMOST" val="949.7555"/>
  <p:tag name="TMOST" val="216.7427"/>
  <p:tag name="BMOST" val="277.32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35.1803"/>
  <p:tag name="RMOST" val="949.7555"/>
  <p:tag name="TMOST" val="277.3286"/>
  <p:tag name="BMOST" val="337.914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23.1803"/>
  <p:tag name="RMOST" val="937.7555"/>
  <p:tag name="TMOST" val="403.9747"/>
  <p:tag name="BMOST" val="464.56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23.1803"/>
  <p:tag name="RMOST" val="937.7555"/>
  <p:tag name="TMOST" val="403.9747"/>
  <p:tag name="BMOST" val="464.5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84852</TotalTime>
  <Words>189</Words>
  <Application>Microsoft Office PowerPoint</Application>
  <PresentationFormat>寬螢幕</PresentationFormat>
  <Paragraphs>63</Paragraphs>
  <Slides>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微軟正黑體</vt:lpstr>
      <vt:lpstr>微軟正黑體 Light</vt:lpstr>
      <vt:lpstr>Arial</vt:lpstr>
      <vt:lpstr>Calibri</vt:lpstr>
      <vt:lpstr>Cambria Math</vt:lpstr>
      <vt:lpstr>Times New Roman</vt:lpstr>
      <vt:lpstr>Office 佈景主題</vt:lpstr>
      <vt:lpstr>Equation</vt:lpstr>
      <vt:lpstr>111-1-數讀-7</vt:lpstr>
      <vt:lpstr>PowerPoint 簡報</vt:lpstr>
      <vt:lpstr>PowerPoint 簡報</vt:lpstr>
      <vt:lpstr>PowerPoint 簡報</vt:lpstr>
      <vt:lpstr>PowerPoint 簡報</vt:lpstr>
      <vt:lpstr>Sequence</vt:lpstr>
      <vt:lpstr>製作同心圓&amp;極座標</vt:lpstr>
      <vt:lpstr>錯覺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TUNG HSIUSHEN</dc:creator>
  <cp:lastModifiedBy>mathcute</cp:lastModifiedBy>
  <cp:revision>1420</cp:revision>
  <dcterms:created xsi:type="dcterms:W3CDTF">2017-08-28T07:46:21Z</dcterms:created>
  <dcterms:modified xsi:type="dcterms:W3CDTF">2022-10-30T06:56:30Z</dcterms:modified>
</cp:coreProperties>
</file>