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9" r:id="rId2"/>
    <p:sldId id="276" r:id="rId3"/>
    <p:sldId id="395" r:id="rId4"/>
    <p:sldId id="397" r:id="rId5"/>
    <p:sldId id="396" r:id="rId6"/>
    <p:sldId id="278" r:id="rId7"/>
    <p:sldId id="398" r:id="rId8"/>
    <p:sldId id="279" r:id="rId9"/>
    <p:sldId id="400" r:id="rId10"/>
    <p:sldId id="401" r:id="rId11"/>
    <p:sldId id="399" r:id="rId12"/>
    <p:sldId id="2201" r:id="rId13"/>
    <p:sldId id="2230" r:id="rId14"/>
    <p:sldId id="257" r:id="rId15"/>
    <p:sldId id="258" r:id="rId16"/>
    <p:sldId id="259" r:id="rId17"/>
    <p:sldId id="260" r:id="rId18"/>
    <p:sldId id="262" r:id="rId19"/>
    <p:sldId id="1700" r:id="rId20"/>
    <p:sldId id="1702" r:id="rId21"/>
    <p:sldId id="2231" r:id="rId22"/>
    <p:sldId id="277" r:id="rId23"/>
    <p:sldId id="2232" r:id="rId24"/>
    <p:sldId id="283" r:id="rId25"/>
    <p:sldId id="2233" r:id="rId26"/>
    <p:sldId id="2218" r:id="rId27"/>
    <p:sldId id="2217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D9D9D9"/>
    <a:srgbClr val="66FFFF"/>
    <a:srgbClr val="FF00FF"/>
    <a:srgbClr val="FF0000"/>
    <a:srgbClr val="F2F2F2"/>
    <a:srgbClr val="E5F1D4"/>
    <a:srgbClr val="FFFFFF"/>
    <a:srgbClr val="FFFF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98" autoAdjust="0"/>
    <p:restoredTop sz="94660"/>
  </p:normalViewPr>
  <p:slideViewPr>
    <p:cSldViewPr>
      <p:cViewPr varScale="1">
        <p:scale>
          <a:sx n="78" d="100"/>
          <a:sy n="78" d="100"/>
        </p:scale>
        <p:origin x="660" y="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AA723-4133-4D0B-ABE5-30E3A6E21520}" type="datetimeFigureOut">
              <a:rPr lang="zh-TW" altLang="en-US" smtClean="0"/>
              <a:t>2024/7/16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4F670-B79A-4531-83D2-8C96B356FC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4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2192000" cy="1470025"/>
          </a:xfrm>
        </p:spPr>
        <p:txBody>
          <a:bodyPr>
            <a:noAutofit/>
          </a:bodyPr>
          <a:lstStyle>
            <a:lvl1pPr>
              <a:defRPr sz="6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12192000" cy="1752600"/>
          </a:xfrm>
        </p:spPr>
        <p:txBody>
          <a:bodyPr>
            <a:noAutofit/>
          </a:bodyPr>
          <a:lstStyle>
            <a:lvl1pPr marL="0" indent="0" algn="ctr">
              <a:buNone/>
              <a:defRPr sz="5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951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173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28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300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772816"/>
            <a:ext cx="12192000" cy="3594522"/>
          </a:xfrm>
          <a:solidFill>
            <a:srgbClr val="FFC000"/>
          </a:solidFill>
        </p:spPr>
        <p:txBody>
          <a:bodyPr anchor="ctr"/>
          <a:lstStyle>
            <a:lvl1pPr algn="ctr">
              <a:defRPr sz="12000" b="1">
                <a:solidFill>
                  <a:schemeClr val="tx1"/>
                </a:solidFill>
                <a:ea typeface="金梅浪漫原體字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600">
                <a:ea typeface="金梅浪漫原體字" pitchFamily="49" charset="-12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889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55840" y="6453337"/>
            <a:ext cx="2844800" cy="404664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3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55840" y="6453337"/>
            <a:ext cx="2844800" cy="404664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25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683" y="1556792"/>
            <a:ext cx="5999989" cy="489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內容版面配置區 2"/>
          <p:cNvSpPr>
            <a:spLocks noGrp="1"/>
          </p:cNvSpPr>
          <p:nvPr>
            <p:ph sz="half" idx="13"/>
          </p:nvPr>
        </p:nvSpPr>
        <p:spPr>
          <a:xfrm>
            <a:off x="6144683" y="1556792"/>
            <a:ext cx="5999989" cy="489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55840" y="6453337"/>
            <a:ext cx="2844800" cy="404664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720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4342" y="1556792"/>
            <a:ext cx="12143317" cy="489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55840" y="6453337"/>
            <a:ext cx="2844800" cy="404664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537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1535113"/>
            <a:ext cx="5996517" cy="681076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0" y="2246884"/>
            <a:ext cx="5996517" cy="4206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3"/>
          </p:nvPr>
        </p:nvSpPr>
        <p:spPr>
          <a:xfrm>
            <a:off x="6149560" y="1535113"/>
            <a:ext cx="5996517" cy="681076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內容版面配置區 3"/>
          <p:cNvSpPr>
            <a:spLocks noGrp="1"/>
          </p:cNvSpPr>
          <p:nvPr>
            <p:ph sz="half" idx="14"/>
          </p:nvPr>
        </p:nvSpPr>
        <p:spPr>
          <a:xfrm>
            <a:off x="6149560" y="2246884"/>
            <a:ext cx="5996517" cy="4206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55840" y="6453337"/>
            <a:ext cx="2844800" cy="404664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85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73600" y="6453337"/>
            <a:ext cx="2844800" cy="404664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160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253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57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1556792"/>
            <a:ext cx="121920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655840" y="6453337"/>
            <a:ext cx="284480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1D50D8-4FA2-4764-943B-F215FCF561E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36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20.pn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6.xml"/><Relationship Id="rId17" Type="http://schemas.openxmlformats.org/officeDocument/2006/relationships/image" Target="../media/image22.png"/><Relationship Id="rId2" Type="http://schemas.openxmlformats.org/officeDocument/2006/relationships/tags" Target="../tags/tag34.xml"/><Relationship Id="rId16" Type="http://schemas.openxmlformats.org/officeDocument/2006/relationships/tags" Target="../tags/tag38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19.png"/><Relationship Id="rId5" Type="http://schemas.openxmlformats.org/officeDocument/2006/relationships/tags" Target="../tags/tag37.xml"/><Relationship Id="rId15" Type="http://schemas.openxmlformats.org/officeDocument/2006/relationships/image" Target="../media/image21.png"/><Relationship Id="rId10" Type="http://schemas.openxmlformats.org/officeDocument/2006/relationships/tags" Target="../tags/tag35.xml"/><Relationship Id="rId4" Type="http://schemas.openxmlformats.org/officeDocument/2006/relationships/tags" Target="../tags/tag36.xml"/><Relationship Id="rId9" Type="http://schemas.openxmlformats.org/officeDocument/2006/relationships/image" Target="../media/image18.png"/><Relationship Id="rId14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24.png"/><Relationship Id="rId18" Type="http://schemas.openxmlformats.org/officeDocument/2006/relationships/tags" Target="../tags/tag44.xml"/><Relationship Id="rId3" Type="http://schemas.openxmlformats.org/officeDocument/2006/relationships/tags" Target="../tags/tag41.xml"/><Relationship Id="rId21" Type="http://schemas.openxmlformats.org/officeDocument/2006/relationships/image" Target="../media/image28.png"/><Relationship Id="rId7" Type="http://schemas.openxmlformats.org/officeDocument/2006/relationships/tags" Target="../tags/tag45.xml"/><Relationship Id="rId12" Type="http://schemas.openxmlformats.org/officeDocument/2006/relationships/tags" Target="../tags/tag41.xml"/><Relationship Id="rId17" Type="http://schemas.openxmlformats.org/officeDocument/2006/relationships/image" Target="../media/image26.png"/><Relationship Id="rId2" Type="http://schemas.openxmlformats.org/officeDocument/2006/relationships/tags" Target="../tags/tag40.xml"/><Relationship Id="rId16" Type="http://schemas.openxmlformats.org/officeDocument/2006/relationships/tags" Target="../tags/tag43.xml"/><Relationship Id="rId20" Type="http://schemas.openxmlformats.org/officeDocument/2006/relationships/tags" Target="../tags/tag45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23.png"/><Relationship Id="rId5" Type="http://schemas.openxmlformats.org/officeDocument/2006/relationships/tags" Target="../tags/tag43.xml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tags" Target="../tags/tag40.xml"/><Relationship Id="rId19" Type="http://schemas.openxmlformats.org/officeDocument/2006/relationships/image" Target="../media/image27.png"/><Relationship Id="rId4" Type="http://schemas.openxmlformats.org/officeDocument/2006/relationships/tags" Target="../tags/tag42.xml"/><Relationship Id="rId9" Type="http://schemas.openxmlformats.org/officeDocument/2006/relationships/slideLayout" Target="../slideLayouts/slideLayout7.xml"/><Relationship Id="rId14" Type="http://schemas.openxmlformats.org/officeDocument/2006/relationships/tags" Target="../tags/tag42.xml"/><Relationship Id="rId22" Type="http://schemas.openxmlformats.org/officeDocument/2006/relationships/tags" Target="../tags/tag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0" Type="http://schemas.openxmlformats.org/officeDocument/2006/relationships/tags" Target="../tags/tag77.xml"/><Relationship Id="rId4" Type="http://schemas.openxmlformats.org/officeDocument/2006/relationships/tags" Target="../tags/tag71.xml"/><Relationship Id="rId9" Type="http://schemas.openxmlformats.org/officeDocument/2006/relationships/tags" Target="../tags/tag7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90.xml"/><Relationship Id="rId7" Type="http://schemas.openxmlformats.org/officeDocument/2006/relationships/image" Target="../media/image19.jpe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1.xml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ags" Target="../tags/tag94.xml"/><Relationship Id="rId7" Type="http://schemas.openxmlformats.org/officeDocument/2006/relationships/image" Target="../media/image24.jpe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97.xml"/><Relationship Id="rId7" Type="http://schemas.openxmlformats.org/officeDocument/2006/relationships/image" Target="../media/image18.jpe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image" Target="../media/image27.jpe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image" Target="../media/image28.jpeg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image" Target="../media/image30.jpeg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4.gif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tags" Target="../tags/tag14.xml"/><Relationship Id="rId3" Type="http://schemas.openxmlformats.org/officeDocument/2006/relationships/tags" Target="../tags/tag12.xml"/><Relationship Id="rId7" Type="http://schemas.openxmlformats.org/officeDocument/2006/relationships/tags" Target="../tags/tag11.xml"/><Relationship Id="rId12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7.xml"/><Relationship Id="rId11" Type="http://schemas.openxmlformats.org/officeDocument/2006/relationships/tags" Target="../tags/tag13.xml"/><Relationship Id="rId5" Type="http://schemas.openxmlformats.org/officeDocument/2006/relationships/tags" Target="../tags/tag14.xml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tags" Target="../tags/tag13.xml"/><Relationship Id="rId9" Type="http://schemas.openxmlformats.org/officeDocument/2006/relationships/tags" Target="../tags/tag12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2.png"/><Relationship Id="rId3" Type="http://schemas.openxmlformats.org/officeDocument/2006/relationships/tags" Target="../tags/tag17.xml"/><Relationship Id="rId7" Type="http://schemas.openxmlformats.org/officeDocument/2006/relationships/image" Target="../media/image9.png"/><Relationship Id="rId12" Type="http://schemas.openxmlformats.org/officeDocument/2006/relationships/tags" Target="../tags/tag18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5" Type="http://schemas.openxmlformats.org/officeDocument/2006/relationships/tags" Target="../tags/tag19.xml"/><Relationship Id="rId15" Type="http://schemas.openxmlformats.org/officeDocument/2006/relationships/image" Target="../media/image13.png"/><Relationship Id="rId10" Type="http://schemas.openxmlformats.org/officeDocument/2006/relationships/tags" Target="../tags/tag17.xml"/><Relationship Id="rId4" Type="http://schemas.openxmlformats.org/officeDocument/2006/relationships/tags" Target="../tags/tag18.xml"/><Relationship Id="rId9" Type="http://schemas.openxmlformats.org/officeDocument/2006/relationships/image" Target="../media/image10.png"/><Relationship Id="rId14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5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4.png"/><Relationship Id="rId5" Type="http://schemas.openxmlformats.org/officeDocument/2006/relationships/tags" Target="../tags/tag22.xml"/><Relationship Id="rId4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4.gif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6.gif"/><Relationship Id="rId4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7.gif"/><Relationship Id="rId4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36EF378-65AD-490A-8FF7-A6D305585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34999"/>
            <a:ext cx="12192000" cy="812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2416175"/>
            <a:ext cx="12192000" cy="1470025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r>
              <a:rPr lang="en-US" altLang="zh-TW" dirty="0"/>
              <a:t>113</a:t>
            </a:r>
            <a:r>
              <a:rPr lang="zh-TW" altLang="en-US" dirty="0"/>
              <a:t>高一新生課程體驗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0" y="3886199"/>
            <a:ext cx="12192000" cy="2567138"/>
          </a:xfrm>
          <a:solidFill>
            <a:srgbClr val="FFFFFF">
              <a:alpha val="69804"/>
            </a:srgbClr>
          </a:solidFill>
        </p:spPr>
        <p:txBody>
          <a:bodyPr>
            <a:noAutofit/>
          </a:bodyPr>
          <a:lstStyle/>
          <a:p>
            <a:pPr marL="360000" algn="l"/>
            <a:r>
              <a:rPr lang="zh-TW" altLang="en-US" sz="5000" dirty="0">
                <a:ea typeface="全真顏體" panose="02010609000101010101" pitchFamily="49" charset="-120"/>
              </a:rPr>
              <a:t>滑桿動畫說明：摺長方形、圖解畢氏定理摺紙體驗：哥倫布多面體</a:t>
            </a:r>
            <a:endParaRPr lang="en-US" altLang="zh-TW" sz="5000" dirty="0">
              <a:ea typeface="全真顏體" panose="02010609000101010101" pitchFamily="49" charset="-120"/>
            </a:endParaRPr>
          </a:p>
          <a:p>
            <a:r>
              <a:rPr lang="en-US" altLang="zh-TW" sz="5000" dirty="0">
                <a:ea typeface="全真顏體" panose="02010609000101010101" pitchFamily="49" charset="-120"/>
              </a:rPr>
              <a:t>20240717</a:t>
            </a:r>
            <a:endParaRPr lang="zh-TW" altLang="en-US" sz="5000" dirty="0">
              <a:ea typeface="全真顏體" panose="02010609000101010101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t>1</a:t>
            </a:fld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8956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9A4229-D804-469E-9686-CB9FA40B8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圖解畢氏定理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4D21384-0DAE-4895-9242-2029AF06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10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6E84538-7753-40AB-BC16-E889721D2EDB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0" y="1547664"/>
                <a:ext cx="121920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4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建立整數滑桿</a:t>
                </a:r>
                <a14:m>
                  <m:oMath xmlns:m="http://schemas.openxmlformats.org/officeDocument/2006/math">
                    <m:r>
                      <a:rPr lang="en-US" altLang="zh-TW" sz="4000" b="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𝑎</m:t>
                    </m:r>
                  </m:oMath>
                </a14:m>
                <a:r>
                  <a:rPr lang="zh-TW" altLang="en-US" sz="4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（數值從</a:t>
                </a:r>
                <a14:m>
                  <m:oMath xmlns:m="http://schemas.openxmlformats.org/officeDocument/2006/math">
                    <m:r>
                      <a:rPr lang="en-US" altLang="zh-TW" sz="4000" b="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1</m:t>
                    </m:r>
                    <m:r>
                      <a:rPr lang="en-US" altLang="zh-TW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TW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TW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TW" altLang="en-US" sz="4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），</a:t>
                </a:r>
                <a14:m>
                  <m:oMath xmlns:m="http://schemas.openxmlformats.org/officeDocument/2006/math">
                    <m:r>
                      <a:rPr lang="en-US" altLang="zh-TW" sz="4000" b="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𝑏</m:t>
                    </m:r>
                  </m:oMath>
                </a14:m>
                <a:r>
                  <a:rPr lang="zh-TW" altLang="en-US" sz="4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（數值從</a:t>
                </a:r>
                <a14:m>
                  <m:oMath xmlns:m="http://schemas.openxmlformats.org/officeDocument/2006/math">
                    <m:r>
                      <a:rPr lang="en-US" altLang="zh-TW" sz="40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1</m:t>
                    </m:r>
                    <m:r>
                      <a:rPr lang="en-US" altLang="zh-TW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TW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TW" altLang="en-US" sz="4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）。 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6E84538-7753-40AB-BC16-E889721D2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0" y="1547664"/>
                <a:ext cx="12192000" cy="707886"/>
              </a:xfrm>
              <a:prstGeom prst="rect">
                <a:avLst/>
              </a:prstGeom>
              <a:blipFill>
                <a:blip r:embed="rId9"/>
                <a:stretch>
                  <a:fillRect l="-1750" t="-15517" r="-350" b="-362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F57A105-D119-4911-8A54-D5FB55AFD802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0" y="2255551"/>
                <a:ext cx="12192000" cy="13247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zh-TW" altLang="en-US" sz="4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利用「新點」工具，建立四個新點</a:t>
                </a:r>
                <a14:m>
                  <m:oMath xmlns:m="http://schemas.openxmlformats.org/officeDocument/2006/math"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𝐴</m:t>
                    </m:r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−</m:t>
                    </m:r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𝐷</m:t>
                    </m:r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−</m:t>
                    </m:r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𝐵</m:t>
                    </m:r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−</m:t>
                    </m:r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𝐶</m:t>
                    </m:r>
                  </m:oMath>
                </a14:m>
                <a:r>
                  <a:rPr lang="zh-TW" altLang="en-US" sz="4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zh-TW" altLang="en-US" sz="4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使得</m:t>
                    </m:r>
                    <m:acc>
                      <m:accPr>
                        <m:chr m:val="̅"/>
                        <m:ctrlPr>
                          <a:rPr lang="zh-TW" altLang="en-US" sz="40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accPr>
                      <m:e>
                        <m:r>
                          <a:rPr lang="en-US" altLang="zh-TW" sz="4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𝐴𝐵</m:t>
                        </m:r>
                      </m:e>
                    </m:acc>
                    <m:r>
                      <a:rPr lang="en-US" altLang="zh-TW" sz="4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𝑎</m:t>
                    </m:r>
                    <m:r>
                      <a:rPr lang="zh-TW" altLang="en-US" sz="4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，</m:t>
                    </m:r>
                    <m:acc>
                      <m:accPr>
                        <m:chr m:val="̅"/>
                        <m:ctrlPr>
                          <a:rPr lang="en-US" altLang="zh-TW" sz="40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accPr>
                      <m:e>
                        <m:r>
                          <a:rPr lang="en-US" altLang="zh-TW" sz="4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𝐵𝐶</m:t>
                        </m:r>
                      </m:e>
                    </m:acc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𝑏</m:t>
                    </m:r>
                    <m:r>
                      <a:rPr lang="zh-TW" altLang="en-US" sz="4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，</m:t>
                    </m:r>
                    <m:acc>
                      <m:accPr>
                        <m:chr m:val="̅"/>
                        <m:ctrlPr>
                          <a:rPr lang="en-US" altLang="zh-TW" sz="40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accPr>
                      <m:e>
                        <m:r>
                          <a:rPr lang="en-US" altLang="zh-TW" sz="4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𝐴𝐷</m:t>
                        </m:r>
                      </m:e>
                    </m:acc>
                    <m:r>
                      <a:rPr lang="en-US" altLang="zh-TW" sz="4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r>
                      <a:rPr lang="en-US" altLang="zh-TW" sz="4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𝑏</m:t>
                    </m:r>
                  </m:oMath>
                </a14:m>
                <a:r>
                  <a:rPr lang="zh-TW" altLang="en-US" sz="4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F57A105-D119-4911-8A54-D5FB55AFD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0" y="2255551"/>
                <a:ext cx="12192000" cy="1324786"/>
              </a:xfrm>
              <a:prstGeom prst="rect">
                <a:avLst/>
              </a:prstGeom>
              <a:blipFill>
                <a:blip r:embed="rId11"/>
                <a:stretch>
                  <a:fillRect l="-1750" t="-8295" b="-188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E0A139B-2531-4551-ADF7-B079CB3E730B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0" y="3580337"/>
                <a:ext cx="12191999" cy="709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400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分別以</m:t>
                    </m:r>
                    <m:acc>
                      <m:accPr>
                        <m:chr m:val="̅"/>
                        <m:ctrlPr>
                          <a:rPr lang="zh-TW" altLang="en-US" sz="40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accPr>
                      <m:e>
                        <m:r>
                          <a:rPr lang="en-US" altLang="zh-TW" sz="40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𝐴𝐵</m:t>
                        </m:r>
                      </m:e>
                    </m:acc>
                    <m:r>
                      <a:rPr lang="zh-TW" altLang="en-US" sz="400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、</m:t>
                    </m:r>
                    <m:acc>
                      <m:accPr>
                        <m:chr m:val="̅"/>
                        <m:ctrlPr>
                          <a:rPr lang="en-US" altLang="zh-TW" sz="40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accPr>
                      <m:e>
                        <m:r>
                          <a:rPr lang="en-US" altLang="zh-TW" sz="40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𝐵𝐶</m:t>
                        </m:r>
                      </m:e>
                    </m:acc>
                    <m:r>
                      <a:rPr lang="zh-TW" altLang="en-US" sz="4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建立正方形</m:t>
                    </m:r>
                    <m:d>
                      <m:dPr>
                        <m:ctrlPr>
                          <a:rPr lang="en-US" altLang="zh-TW" sz="40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r>
                          <a:rPr lang="zh-TW" altLang="en-US" sz="40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用</m:t>
                        </m:r>
                        <m:r>
                          <a:rPr lang="en-US" altLang="zh-TW" sz="4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𝑃𝑜𝑙𝑦𝑔𝑜𝑛</m:t>
                        </m:r>
                        <m:r>
                          <a:rPr lang="zh-TW" altLang="en-US" sz="40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指令</m:t>
                        </m:r>
                      </m:e>
                    </m:d>
                  </m:oMath>
                </a14:m>
                <a:r>
                  <a:rPr lang="zh-TW" altLang="en-US" sz="4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 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E0A139B-2531-4551-ADF7-B079CB3E7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0" y="3580337"/>
                <a:ext cx="12191999" cy="709233"/>
              </a:xfrm>
              <a:prstGeom prst="rect">
                <a:avLst/>
              </a:prstGeom>
              <a:blipFill>
                <a:blip r:embed="rId13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0D70D3C-2B9F-41B5-8DE7-C49C1A8A3C93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0" y="4289570"/>
                <a:ext cx="12192000" cy="70923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40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連接</m:t>
                      </m:r>
                      <m:acc>
                        <m:accPr>
                          <m:chr m:val="̅"/>
                          <m:ctrlPr>
                            <a:rPr lang="zh-TW" altLang="en-US" sz="40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accPr>
                        <m:e>
                          <m:r>
                            <a:rPr lang="en-US" altLang="zh-TW" sz="4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𝐷𝐺</m:t>
                          </m:r>
                        </m:e>
                      </m:acc>
                      <m:r>
                        <a:rPr lang="zh-TW" altLang="en-US" sz="4000" i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並求出</m:t>
                      </m:r>
                      <m:acc>
                        <m:accPr>
                          <m:chr m:val="̅"/>
                          <m:ctrlPr>
                            <a:rPr lang="zh-TW" altLang="en-US" sz="40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accPr>
                        <m:e>
                          <m:r>
                            <a:rPr lang="en-US" altLang="zh-TW" sz="40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𝐷𝐺</m:t>
                          </m:r>
                        </m:e>
                      </m:acc>
                      <m:r>
                        <a:rPr lang="zh-TW" altLang="en-US" sz="400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與</m:t>
                      </m:r>
                      <m:r>
                        <a:rPr lang="zh-TW" altLang="en-US" sz="4000" i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正方形邊的</m:t>
                      </m:r>
                      <m:r>
                        <a:rPr lang="zh-TW" altLang="en-US" sz="400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交</m:t>
                      </m:r>
                      <m:r>
                        <a:rPr lang="zh-TW" altLang="en-US" sz="4000" i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點</m:t>
                      </m:r>
                      <m:r>
                        <a:rPr lang="en-US" altLang="zh-TW" sz="40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𝐼</m:t>
                      </m:r>
                      <m:r>
                        <a:rPr lang="zh-TW" altLang="en-US" sz="4000" i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。</m:t>
                      </m:r>
                    </m:oMath>
                  </m:oMathPara>
                </a14:m>
                <a:endParaRPr lang="en-US" altLang="zh-TW" sz="4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0D70D3C-2B9F-41B5-8DE7-C49C1A8A3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0" y="4289570"/>
                <a:ext cx="12192000" cy="70923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A1DAC7B-1537-4F48-847D-ED7C15DD6628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>
              <a:xfrm>
                <a:off x="0" y="4998803"/>
                <a:ext cx="12191999" cy="1324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400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做出三角形</m:t>
                    </m:r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𝑃𝑜𝑙𝑦𝑔𝑜𝑛</m:t>
                    </m:r>
                    <m:d>
                      <m:dPr>
                        <m:ctrlPr>
                          <a:rPr lang="en-US" altLang="zh-TW" sz="4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40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dPr>
                          <m:e>
                            <m:r>
                              <a:rPr lang="en-US" altLang="zh-TW" sz="40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𝐴</m:t>
                            </m:r>
                            <m:r>
                              <a:rPr lang="en-US" altLang="zh-TW" sz="40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,</m:t>
                            </m:r>
                            <m:r>
                              <a:rPr lang="en-US" altLang="zh-TW" sz="40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𝐷</m:t>
                            </m:r>
                            <m:r>
                              <a:rPr lang="en-US" altLang="zh-TW" sz="40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,</m:t>
                            </m:r>
                            <m:r>
                              <a:rPr lang="en-US" altLang="zh-TW" sz="40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𝐹</m:t>
                            </m:r>
                          </m:e>
                        </m:d>
                      </m:e>
                    </m:d>
                    <m:r>
                      <a:rPr lang="zh-TW" altLang="en-US" sz="4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，</m:t>
                    </m:r>
                    <m:r>
                      <a:rPr lang="en-US" altLang="zh-TW" sz="4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𝑃𝑜𝑙𝑦𝑔𝑜𝑛</m:t>
                    </m:r>
                    <m:r>
                      <a:rPr lang="en-US" altLang="zh-TW" sz="4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({</m:t>
                    </m:r>
                    <m:r>
                      <a:rPr lang="en-US" altLang="zh-TW" sz="4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𝐷</m:t>
                    </m:r>
                    <m:r>
                      <a:rPr lang="en-US" altLang="zh-TW" sz="4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,</m:t>
                    </m:r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𝐶</m:t>
                    </m:r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,</m:t>
                    </m:r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𝐺</m:t>
                    </m:r>
                    <m:r>
                      <a:rPr lang="en-US" altLang="zh-TW" sz="4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})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，</m:t>
                    </m:r>
                  </m:oMath>
                </a14:m>
                <a:r>
                  <a:rPr lang="en-US" altLang="zh-TW" sz="4000" dirty="0"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4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𝑃𝑜𝑙𝑦𝑔𝑜𝑛</m:t>
                    </m:r>
                    <m:r>
                      <a:rPr lang="en-US" altLang="zh-TW" sz="4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({</m:t>
                    </m:r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𝐼</m:t>
                    </m:r>
                    <m:r>
                      <a:rPr lang="en-US" altLang="zh-TW" sz="4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,</m:t>
                    </m:r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𝐺</m:t>
                    </m:r>
                    <m:r>
                      <a:rPr lang="en-US" altLang="zh-TW" sz="4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,</m:t>
                    </m:r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𝐻</m:t>
                    </m:r>
                    <m:r>
                      <a:rPr lang="en-US" altLang="zh-TW" sz="4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})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及</m:t>
                    </m:r>
                  </m:oMath>
                </a14:m>
                <a:r>
                  <a:rPr lang="zh-TW" altLang="en-US" sz="4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四邊形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40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4000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dPr>
                          <m:e>
                            <m:r>
                              <a:rPr lang="en-US" altLang="zh-TW" sz="4000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𝐷</m:t>
                            </m:r>
                            <m:r>
                              <a:rPr lang="en-US" altLang="zh-TW" sz="4000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,</m:t>
                            </m:r>
                            <m:r>
                              <a:rPr lang="en-US" altLang="zh-TW" sz="40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𝐼</m:t>
                            </m:r>
                            <m:r>
                              <a:rPr lang="en-US" altLang="zh-TW" sz="40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,</m:t>
                            </m:r>
                            <m:r>
                              <a:rPr lang="en-US" altLang="zh-TW" sz="40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𝐸</m:t>
                            </m:r>
                            <m:r>
                              <a:rPr lang="en-US" altLang="zh-TW" sz="4000" b="0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,</m:t>
                            </m:r>
                            <m:r>
                              <a:rPr lang="en-US" altLang="zh-TW" sz="4000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𝐹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sz="4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 </a:t>
                </a: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A1DAC7B-1537-4F48-847D-ED7C15DD66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0" y="4998803"/>
                <a:ext cx="12191999" cy="1324530"/>
              </a:xfrm>
              <a:prstGeom prst="rect">
                <a:avLst/>
              </a:prstGeom>
              <a:blipFill>
                <a:blip r:embed="rId17"/>
                <a:stretch>
                  <a:fillRect b="-188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4106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9A4229-D804-469E-9686-CB9FA40B8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圖解畢氏定理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4D21384-0DAE-4895-9242-2029AF06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11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6E84538-7753-40AB-BC16-E889721D2EDB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0" y="1547664"/>
                <a:ext cx="121920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4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建立滑桿</a:t>
                </a:r>
                <a14:m>
                  <m:oMath xmlns:m="http://schemas.openxmlformats.org/officeDocument/2006/math">
                    <m:r>
                      <a:rPr lang="en-US" altLang="zh-TW" sz="4000" b="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𝑘</m:t>
                    </m:r>
                  </m:oMath>
                </a14:m>
                <a:r>
                  <a:rPr lang="zh-TW" altLang="en-US" sz="4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（數值從</a:t>
                </a:r>
                <a14:m>
                  <m:oMath xmlns:m="http://schemas.openxmlformats.org/officeDocument/2006/math">
                    <m:r>
                      <a:rPr lang="en-US" altLang="zh-TW" sz="40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0</m:t>
                    </m:r>
                    <m:r>
                      <a:rPr lang="en-US" altLang="zh-TW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TW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TW" altLang="en-US" sz="4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）。 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6E84538-7753-40AB-BC16-E889721D2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0" y="1547664"/>
                <a:ext cx="12192000" cy="707886"/>
              </a:xfrm>
              <a:prstGeom prst="rect">
                <a:avLst/>
              </a:prstGeom>
              <a:blipFill>
                <a:blip r:embed="rId11"/>
                <a:stretch>
                  <a:fillRect l="-1750" t="-15517" b="-362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F57A105-D119-4911-8A54-D5FB55AFD802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0" y="2255551"/>
                <a:ext cx="12192000" cy="707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zh-TW" altLang="en-US" sz="4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建立兩個數值</a:t>
                </a:r>
                <a14:m>
                  <m:oMath xmlns:m="http://schemas.openxmlformats.org/officeDocument/2006/math"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𝑘</m:t>
                    </m:r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1,</m:t>
                    </m:r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𝑘</m:t>
                    </m:r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2</m:t>
                    </m:r>
                  </m:oMath>
                </a14:m>
                <a:r>
                  <a:rPr lang="zh-TW" altLang="en-US" sz="4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F57A105-D119-4911-8A54-D5FB55AFD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0" y="2255551"/>
                <a:ext cx="12192000" cy="707886"/>
              </a:xfrm>
              <a:prstGeom prst="rect">
                <a:avLst/>
              </a:prstGeom>
              <a:blipFill>
                <a:blip r:embed="rId13"/>
                <a:stretch>
                  <a:fillRect l="-1750" t="-15517" b="-362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E0A139B-2531-4551-ADF7-B079CB3E730B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0" y="2963437"/>
                <a:ext cx="12191999" cy="709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400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以</m:t>
                    </m:r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𝐹</m:t>
                    </m:r>
                    <m:r>
                      <a:rPr lang="zh-TW" altLang="en-US" sz="4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為中心，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將</m:t>
                    </m:r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𝑡</m:t>
                    </m:r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1</m:t>
                    </m:r>
                    <m:r>
                      <a:rPr lang="zh-TW" altLang="en-US" sz="400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旋轉</m:t>
                    </m:r>
                    <m:r>
                      <a:rPr lang="en-US" altLang="zh-TW" sz="4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9</m:t>
                    </m:r>
                    <m:r>
                      <a:rPr lang="en-US" altLang="zh-TW" sz="400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0</m:t>
                    </m:r>
                    <m:r>
                      <a:rPr lang="en-US" altLang="zh-TW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d>
                      <m:dPr>
                        <m:ctrlPr>
                          <a:rPr lang="en-US" altLang="zh-TW" sz="40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r>
                          <a:rPr lang="en-US" altLang="zh-TW" sz="4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𝑅𝑜𝑡𝑎𝑡𝑒</m:t>
                        </m:r>
                        <m:r>
                          <a:rPr lang="zh-TW" altLang="en-US" sz="40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指令</m:t>
                        </m:r>
                        <m:r>
                          <a:rPr lang="zh-TW" altLang="en-US" sz="40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及</m:t>
                        </m:r>
                        <m:r>
                          <a:rPr lang="zh-TW" altLang="en-US" sz="40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數值</m:t>
                        </m:r>
                        <m:r>
                          <a:rPr lang="en-US" altLang="zh-TW" sz="4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𝑘</m:t>
                        </m:r>
                        <m:r>
                          <a:rPr lang="en-US" altLang="zh-TW" sz="4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1</m:t>
                        </m:r>
                      </m:e>
                    </m:d>
                  </m:oMath>
                </a14:m>
                <a:r>
                  <a:rPr lang="zh-TW" altLang="en-US" sz="4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 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E0A139B-2531-4551-ADF7-B079CB3E7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0" y="2963437"/>
                <a:ext cx="12191999" cy="709233"/>
              </a:xfrm>
              <a:prstGeom prst="rect">
                <a:avLst/>
              </a:prstGeom>
              <a:blipFill>
                <a:blip r:embed="rId15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0D70D3C-2B9F-41B5-8DE7-C49C1A8A3C93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0" y="3672670"/>
                <a:ext cx="12192000" cy="7082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400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以</m:t>
                      </m:r>
                      <m:r>
                        <a:rPr lang="en-US" altLang="zh-TW" sz="40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𝐺</m:t>
                      </m:r>
                      <m:r>
                        <a:rPr lang="zh-TW" altLang="en-US" sz="4000" i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為中心，將</m:t>
                      </m:r>
                      <m:r>
                        <a:rPr lang="en-US" altLang="zh-TW" sz="40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𝑡</m:t>
                      </m:r>
                      <m:r>
                        <a:rPr lang="en-US" altLang="zh-TW" sz="40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2</m:t>
                      </m:r>
                      <m:r>
                        <a:rPr lang="zh-TW" altLang="en-US" sz="4000" i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旋轉</m:t>
                      </m:r>
                      <m:r>
                        <a:rPr lang="en-US" altLang="zh-TW" sz="4000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−</m:t>
                      </m:r>
                      <m:r>
                        <a:rPr lang="en-US" altLang="zh-TW" sz="4000" i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90</m:t>
                      </m:r>
                      <m:r>
                        <a:rPr lang="en-US" altLang="zh-TW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d>
                        <m:dPr>
                          <m:ctrlPr>
                            <a:rPr lang="en-US" altLang="zh-TW" sz="40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dPr>
                        <m:e>
                          <m:r>
                            <a:rPr lang="en-US" altLang="zh-TW" sz="40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𝑅𝑜𝑡𝑎𝑡𝑒</m:t>
                          </m:r>
                          <m:r>
                            <a:rPr lang="zh-TW" altLang="en-US" sz="40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指令及數值</m:t>
                          </m:r>
                          <m:r>
                            <a:rPr lang="en-US" altLang="zh-TW" sz="40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𝑘</m:t>
                          </m:r>
                          <m:r>
                            <a:rPr lang="en-US" altLang="zh-TW" sz="4000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zh-TW" altLang="en-US" sz="4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m:t>。</m:t>
                      </m:r>
                    </m:oMath>
                  </m:oMathPara>
                </a14:m>
                <a:endParaRPr lang="zh-TW" altLang="en-US" sz="4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0D70D3C-2B9F-41B5-8DE7-C49C1A8A3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0" y="3672670"/>
                <a:ext cx="12192000" cy="70820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A1DAC7B-1537-4F48-847D-ED7C15DD6628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>
              <a:xfrm>
                <a:off x="0" y="4380878"/>
                <a:ext cx="1219199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400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利用</m:t>
                    </m:r>
                    <m:r>
                      <m:rPr>
                        <m:nor/>
                      </m:rPr>
                      <a:rPr lang="zh-TW" altLang="en-US" sz="4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「</m:t>
                    </m:r>
                    <m:r>
                      <a:rPr lang="zh-TW" altLang="en-US" sz="40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插入文字</m:t>
                    </m:r>
                    <m:r>
                      <m:rPr>
                        <m:nor/>
                      </m:rPr>
                      <a:rPr lang="zh-TW" altLang="en-US" sz="4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」工具</m:t>
                    </m:r>
                    <m:r>
                      <a:rPr lang="zh-TW" altLang="en-US" sz="40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製作</m:t>
                    </m:r>
                  </m:oMath>
                </a14:m>
                <a:r>
                  <a:rPr lang="zh-TW" altLang="en-US" sz="4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文字標籤。 </a:t>
                </a: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A1DAC7B-1537-4F48-847D-ED7C15DD66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0" y="4380878"/>
                <a:ext cx="12191999" cy="707886"/>
              </a:xfrm>
              <a:prstGeom prst="rect">
                <a:avLst/>
              </a:prstGeom>
              <a:blipFill>
                <a:blip r:embed="rId19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F9A4D627-51E2-4C9B-87A2-09F397DA0117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>
              <a:xfrm>
                <a:off x="0" y="5088764"/>
                <a:ext cx="12192000" cy="7082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4000" i="1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刪除不必要的</m:t>
                      </m:r>
                      <m:r>
                        <m:rPr>
                          <m:nor/>
                        </m:rPr>
                        <a:rPr lang="zh-TW" altLang="en-US" sz="4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m:t>物件。 </m:t>
                      </m:r>
                    </m:oMath>
                  </m:oMathPara>
                </a14:m>
                <a:endParaRPr lang="zh-TW" altLang="en-US" sz="4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F9A4D627-51E2-4C9B-87A2-09F397DA0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0" y="5088764"/>
                <a:ext cx="12192000" cy="70820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85874DE7-B1F2-4383-A619-8A7A0D8AB1A8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>
              <a:xfrm>
                <a:off x="0" y="5796971"/>
                <a:ext cx="1219199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400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匯出</m:t>
                    </m:r>
                    <m:r>
                      <a:rPr lang="en-US" altLang="zh-TW" sz="4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𝑔𝑖𝑓</m:t>
                    </m:r>
                    <m:r>
                      <a:rPr lang="zh-TW" altLang="en-US" sz="40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檔</m:t>
                    </m:r>
                  </m:oMath>
                </a14:m>
                <a:r>
                  <a:rPr lang="zh-TW" altLang="en-US" sz="4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 </a:t>
                </a: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85874DE7-B1F2-4383-A619-8A7A0D8AB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0" y="5796971"/>
                <a:ext cx="12191999" cy="707886"/>
              </a:xfrm>
              <a:prstGeom prst="rect">
                <a:avLst/>
              </a:prstGeom>
              <a:blipFill>
                <a:blip r:embed="rId2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350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5" grpId="0"/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2E9EB79-1EE7-7318-1055-69851B9AB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Part 2</a:t>
            </a:r>
            <a:br>
              <a:rPr lang="en-US" altLang="zh-TW" dirty="0"/>
            </a:br>
            <a:r>
              <a:rPr lang="zh-TW" altLang="en-US" dirty="0"/>
              <a:t>哥倫布多面體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849E59A-EE47-1B1F-06E5-381A5BA7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787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04B678B-FAC2-381A-5288-BDB9C2DD0BA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1255B60-234D-CF87-05F4-AC670B85411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359361"/>
            <a:ext cx="12192000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TW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Christopher Columbus</a:t>
            </a:r>
            <a:r>
              <a:rPr lang="zh-TW" altLang="en-US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1451~1506</a:t>
            </a:r>
            <a:r>
              <a:rPr lang="zh-TW" altLang="en-US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 </a:t>
            </a:r>
            <a:endParaRPr lang="en-US" altLang="zh-TW" sz="3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TW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1492</a:t>
            </a:r>
            <a:r>
              <a:rPr lang="zh-TW" altLang="en-US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年哥倫布發現了新大陸之後，回到了西班牙。在一次歡迎宴會中，忽然有人高聲說道：「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我看這件事不值得這樣慶祝。哥倫布不過是坐著船往西走，再往西走，碰上了一塊大陸而已。任何一個人只要坐船一直向西行，都會有這個發現。</a:t>
            </a:r>
            <a:r>
              <a:rPr lang="zh-TW" altLang="en-US" sz="300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  <a:r>
              <a:rPr lang="zh-TW" altLang="en-US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宴會席上頓時鴉雀無聲，面面相覷。</a:t>
            </a:r>
            <a:endParaRPr lang="en-US" altLang="zh-TW" sz="3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哥倫布笑著站起來，順手抓起桌上放著的熟雞蛋說：「</a:t>
            </a:r>
            <a:r>
              <a:rPr lang="zh-TW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請各位試試看，誰能使熟雞蛋的尖頭朝下，在桌上站住？</a:t>
            </a:r>
            <a:r>
              <a:rPr lang="zh-TW" altLang="en-US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」。大家都拿起面前的熱雞蛋，試著、滾著、笑著，但誰也沒把它立起來。 </a:t>
            </a:r>
            <a:endParaRPr lang="en-US" altLang="zh-TW" sz="3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哥倫布微笑著，</a:t>
            </a:r>
            <a:r>
              <a:rPr lang="zh-TW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拿起熟蛋，把尖頭往桌上輕輕一敲，那稍微碎了一點殼的蛋就穩穩地立在桌上了</a:t>
            </a:r>
            <a:r>
              <a:rPr lang="zh-TW" altLang="en-US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。那人高叫道：「</a:t>
            </a:r>
            <a:r>
              <a:rPr lang="zh-TW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這不能算，他把蛋殼摔破，當然可以站住。</a:t>
            </a:r>
            <a:r>
              <a:rPr lang="zh-TW" altLang="en-US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en-US" altLang="zh-TW" sz="3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這時，哥倫布正色說道：「</a:t>
            </a:r>
            <a:r>
              <a:rPr lang="zh-TW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對！你和我的差別就在這裡，你不敢摔，我只是比你敢嘗試。</a:t>
            </a:r>
            <a:r>
              <a:rPr lang="zh-TW" altLang="en-US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b="1" dirty="0">
                <a:solidFill>
                  <a:srgbClr val="FF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世界上的一切發現和發明，在一些人看來都是簡單不過的，然而他們總是在別人指出應該怎樣做以後才說出來。</a:t>
            </a:r>
            <a:r>
              <a:rPr lang="zh-TW" altLang="en-US" sz="3000" b="1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  <a:endParaRPr lang="zh-TW" altLang="en-US" sz="30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91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r>
              <a:rPr lang="zh-TW" altLang="en-US" dirty="0"/>
              <a:t>摺出中點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3630706" y="581587"/>
            <a:ext cx="4930588" cy="6070227"/>
            <a:chOff x="3630706" y="43703"/>
            <a:chExt cx="4930588" cy="6070227"/>
          </a:xfrm>
        </p:grpSpPr>
        <p:sp>
          <p:nvSpPr>
            <p:cNvPr id="6" name="Rectangle 290 5"/>
            <p:cNvSpPr/>
            <p:nvPr>
              <p:custDataLst>
                <p:tags r:id="rId2"/>
              </p:custDataLst>
            </p:nvPr>
          </p:nvSpPr>
          <p:spPr>
            <a:xfrm>
              <a:off x="3630706" y="1183342"/>
              <a:ext cx="4930588" cy="493058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" name="Straight 290 55"/>
            <p:cNvCxnSpPr/>
            <p:nvPr>
              <p:custDataLst>
                <p:tags r:id="rId3"/>
              </p:custDataLst>
            </p:nvPr>
          </p:nvCxnSpPr>
          <p:spPr>
            <a:xfrm>
              <a:off x="6094879" y="1166534"/>
              <a:ext cx="17097" cy="76106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290 61"/>
            <p:cNvGrpSpPr/>
            <p:nvPr>
              <p:custDataLst>
                <p:tags r:id="rId4"/>
              </p:custDataLst>
            </p:nvPr>
          </p:nvGrpSpPr>
          <p:grpSpPr>
            <a:xfrm>
              <a:off x="3649756" y="43703"/>
              <a:ext cx="4854387" cy="2241177"/>
              <a:chOff x="3706905" y="-1"/>
              <a:chExt cx="4854387" cy="2241177"/>
            </a:xfrm>
          </p:grpSpPr>
          <p:sp>
            <p:nvSpPr>
              <p:cNvPr id="9" name="弧形 8"/>
              <p:cNvSpPr/>
              <p:nvPr/>
            </p:nvSpPr>
            <p:spPr>
              <a:xfrm rot="10800000">
                <a:off x="3706905" y="-1"/>
                <a:ext cx="4854387" cy="2097741"/>
              </a:xfrm>
              <a:prstGeom prst="arc">
                <a:avLst>
                  <a:gd name="adj1" fmla="val 11078758"/>
                  <a:gd name="adj2" fmla="val 21141657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0" name="直線單箭頭接點 9"/>
              <p:cNvCxnSpPr>
                <a:stCxn id="9" idx="2"/>
              </p:cNvCxnSpPr>
              <p:nvPr/>
            </p:nvCxnSpPr>
            <p:spPr>
              <a:xfrm>
                <a:off x="3815991" y="1359779"/>
                <a:ext cx="863585" cy="88139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3848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r>
              <a:rPr lang="zh-TW" altLang="en-US" dirty="0"/>
              <a:t>摺出另一邊的中點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3635702" y="1690689"/>
            <a:ext cx="5994025" cy="4947396"/>
            <a:chOff x="3630706" y="1704417"/>
            <a:chExt cx="5994025" cy="4947396"/>
          </a:xfrm>
        </p:grpSpPr>
        <p:sp>
          <p:nvSpPr>
            <p:cNvPr id="11" name="Rectangle 291 4"/>
            <p:cNvSpPr/>
            <p:nvPr>
              <p:custDataLst>
                <p:tags r:id="rId2"/>
              </p:custDataLst>
            </p:nvPr>
          </p:nvSpPr>
          <p:spPr>
            <a:xfrm>
              <a:off x="3630706" y="1721225"/>
              <a:ext cx="4930588" cy="493058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2" name="Straight 291 5"/>
            <p:cNvCxnSpPr/>
            <p:nvPr>
              <p:custDataLst>
                <p:tags r:id="rId3"/>
              </p:custDataLst>
            </p:nvPr>
          </p:nvCxnSpPr>
          <p:spPr>
            <a:xfrm>
              <a:off x="6094879" y="1704417"/>
              <a:ext cx="17097" cy="76106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291 9"/>
            <p:cNvCxnSpPr/>
            <p:nvPr>
              <p:custDataLst>
                <p:tags r:id="rId4"/>
              </p:custDataLst>
            </p:nvPr>
          </p:nvCxnSpPr>
          <p:spPr>
            <a:xfrm rot="5400000">
              <a:off x="8157399" y="3813046"/>
              <a:ext cx="17097" cy="76106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291 10"/>
            <p:cNvGrpSpPr/>
            <p:nvPr>
              <p:custDataLst>
                <p:tags r:id="rId5"/>
              </p:custDataLst>
            </p:nvPr>
          </p:nvGrpSpPr>
          <p:grpSpPr>
            <a:xfrm rot="5400000">
              <a:off x="6076949" y="3065930"/>
              <a:ext cx="4854387" cy="2241177"/>
              <a:chOff x="3706905" y="-1"/>
              <a:chExt cx="4854387" cy="2241177"/>
            </a:xfrm>
          </p:grpSpPr>
          <p:sp>
            <p:nvSpPr>
              <p:cNvPr id="15" name="弧形 14"/>
              <p:cNvSpPr/>
              <p:nvPr/>
            </p:nvSpPr>
            <p:spPr>
              <a:xfrm rot="10800000">
                <a:off x="3706905" y="-1"/>
                <a:ext cx="4854387" cy="2097741"/>
              </a:xfrm>
              <a:prstGeom prst="arc">
                <a:avLst>
                  <a:gd name="adj1" fmla="val 11078758"/>
                  <a:gd name="adj2" fmla="val 21141657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6" name="直線單箭頭接點 15"/>
              <p:cNvCxnSpPr>
                <a:stCxn id="15" idx="2"/>
              </p:cNvCxnSpPr>
              <p:nvPr/>
            </p:nvCxnSpPr>
            <p:spPr>
              <a:xfrm>
                <a:off x="3815991" y="1359779"/>
                <a:ext cx="863585" cy="88139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78970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r>
              <a:rPr lang="zh-TW" altLang="en-US" dirty="0"/>
              <a:t>左右往內摺至中點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2690530" y="1704417"/>
            <a:ext cx="6810940" cy="4947396"/>
            <a:chOff x="2672601" y="1704417"/>
            <a:chExt cx="6810940" cy="4947396"/>
          </a:xfrm>
        </p:grpSpPr>
        <p:sp>
          <p:nvSpPr>
            <p:cNvPr id="4" name="Rectangle 292 4"/>
            <p:cNvSpPr/>
            <p:nvPr>
              <p:custDataLst>
                <p:tags r:id="rId2"/>
              </p:custDataLst>
            </p:nvPr>
          </p:nvSpPr>
          <p:spPr>
            <a:xfrm>
              <a:off x="3630706" y="1721225"/>
              <a:ext cx="4930588" cy="493058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" name="Straight 292 5"/>
            <p:cNvCxnSpPr/>
            <p:nvPr>
              <p:custDataLst>
                <p:tags r:id="rId3"/>
              </p:custDataLst>
            </p:nvPr>
          </p:nvCxnSpPr>
          <p:spPr>
            <a:xfrm>
              <a:off x="6094879" y="1704417"/>
              <a:ext cx="17097" cy="76106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292 6"/>
            <p:cNvCxnSpPr/>
            <p:nvPr>
              <p:custDataLst>
                <p:tags r:id="rId4"/>
              </p:custDataLst>
            </p:nvPr>
          </p:nvCxnSpPr>
          <p:spPr>
            <a:xfrm rot="5400000">
              <a:off x="8157399" y="3813046"/>
              <a:ext cx="17097" cy="76106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292 8"/>
            <p:cNvSpPr/>
            <p:nvPr>
              <p:custDataLst>
                <p:tags r:id="rId5"/>
              </p:custDataLst>
            </p:nvPr>
          </p:nvSpPr>
          <p:spPr>
            <a:xfrm rot="20389683">
              <a:off x="2672601" y="3969434"/>
              <a:ext cx="3379356" cy="2339553"/>
            </a:xfrm>
            <a:prstGeom prst="arc">
              <a:avLst>
                <a:gd name="adj1" fmla="val 15435324"/>
                <a:gd name="adj2" fmla="val 21141657"/>
              </a:avLst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" name="Straight 292 106"/>
            <p:cNvCxnSpPr/>
            <p:nvPr>
              <p:custDataLst>
                <p:tags r:id="rId6"/>
              </p:custDataLst>
            </p:nvPr>
          </p:nvCxnSpPr>
          <p:spPr>
            <a:xfrm flipV="1">
              <a:off x="4863353" y="1721225"/>
              <a:ext cx="0" cy="4930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292 107"/>
            <p:cNvCxnSpPr/>
            <p:nvPr>
              <p:custDataLst>
                <p:tags r:id="rId7"/>
              </p:custDataLst>
            </p:nvPr>
          </p:nvCxnSpPr>
          <p:spPr>
            <a:xfrm flipV="1">
              <a:off x="7328647" y="1721225"/>
              <a:ext cx="0" cy="4930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292 111"/>
            <p:cNvSpPr/>
            <p:nvPr>
              <p:custDataLst>
                <p:tags r:id="rId8"/>
              </p:custDataLst>
            </p:nvPr>
          </p:nvSpPr>
          <p:spPr>
            <a:xfrm rot="1210317" flipH="1">
              <a:off x="6104185" y="3935817"/>
              <a:ext cx="3379356" cy="2339553"/>
            </a:xfrm>
            <a:prstGeom prst="arc">
              <a:avLst>
                <a:gd name="adj1" fmla="val 15435324"/>
                <a:gd name="adj2" fmla="val 21141657"/>
              </a:avLst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60997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</a:t>
            </a:r>
            <a:r>
              <a:rPr lang="zh-TW" altLang="en-US" dirty="0"/>
              <a:t>將上下摺至中點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4838773" y="1704417"/>
            <a:ext cx="2514457" cy="5072900"/>
            <a:chOff x="4841228" y="1704417"/>
            <a:chExt cx="2514457" cy="5072900"/>
          </a:xfrm>
        </p:grpSpPr>
        <p:sp>
          <p:nvSpPr>
            <p:cNvPr id="5" name="Rectangle 293 3"/>
            <p:cNvSpPr/>
            <p:nvPr>
              <p:custDataLst>
                <p:tags r:id="rId6"/>
              </p:custDataLst>
            </p:nvPr>
          </p:nvSpPr>
          <p:spPr>
            <a:xfrm>
              <a:off x="4863352" y="1721225"/>
              <a:ext cx="2465295" cy="496868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Freeform 293 61"/>
            <p:cNvSpPr/>
            <p:nvPr>
              <p:custDataLst>
                <p:tags r:id="rId7"/>
              </p:custDataLst>
            </p:nvPr>
          </p:nvSpPr>
          <p:spPr>
            <a:xfrm>
              <a:off x="6123038" y="1740275"/>
              <a:ext cx="1232647" cy="5020235"/>
            </a:xfrm>
            <a:custGeom>
              <a:avLst/>
              <a:gdLst>
                <a:gd name="connsiteX0" fmla="*/ 0 w 1232647"/>
                <a:gd name="connsiteY0" fmla="*/ 71718 h 4930588"/>
                <a:gd name="connsiteX1" fmla="*/ 1232647 w 1232647"/>
                <a:gd name="connsiteY1" fmla="*/ 0 h 4930588"/>
                <a:gd name="connsiteX2" fmla="*/ 1232647 w 1232647"/>
                <a:gd name="connsiteY2" fmla="*/ 4930588 h 4930588"/>
                <a:gd name="connsiteX3" fmla="*/ 0 w 1232647"/>
                <a:gd name="connsiteY3" fmla="*/ 4930588 h 4930588"/>
                <a:gd name="connsiteX4" fmla="*/ 0 w 1232647"/>
                <a:gd name="connsiteY4" fmla="*/ 71718 h 4930588"/>
                <a:gd name="connsiteX0" fmla="*/ 0 w 1232647"/>
                <a:gd name="connsiteY0" fmla="*/ 71718 h 5020235"/>
                <a:gd name="connsiteX1" fmla="*/ 1232647 w 1232647"/>
                <a:gd name="connsiteY1" fmla="*/ 0 h 5020235"/>
                <a:gd name="connsiteX2" fmla="*/ 1232647 w 1232647"/>
                <a:gd name="connsiteY2" fmla="*/ 4930588 h 5020235"/>
                <a:gd name="connsiteX3" fmla="*/ 0 w 1232647"/>
                <a:gd name="connsiteY3" fmla="*/ 5020235 h 5020235"/>
                <a:gd name="connsiteX4" fmla="*/ 0 w 1232647"/>
                <a:gd name="connsiteY4" fmla="*/ 71718 h 502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2647" h="5020235">
                  <a:moveTo>
                    <a:pt x="0" y="71718"/>
                  </a:moveTo>
                  <a:lnTo>
                    <a:pt x="1232647" y="0"/>
                  </a:lnTo>
                  <a:lnTo>
                    <a:pt x="1232647" y="4930588"/>
                  </a:lnTo>
                  <a:lnTo>
                    <a:pt x="0" y="5020235"/>
                  </a:lnTo>
                  <a:lnTo>
                    <a:pt x="0" y="71718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" name="Straight 293 4"/>
            <p:cNvCxnSpPr/>
            <p:nvPr>
              <p:custDataLst>
                <p:tags r:id="rId8"/>
              </p:custDataLst>
            </p:nvPr>
          </p:nvCxnSpPr>
          <p:spPr>
            <a:xfrm>
              <a:off x="6094879" y="1704417"/>
              <a:ext cx="17097" cy="76106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293 5"/>
            <p:cNvCxnSpPr/>
            <p:nvPr>
              <p:custDataLst>
                <p:tags r:id="rId9"/>
              </p:custDataLst>
            </p:nvPr>
          </p:nvCxnSpPr>
          <p:spPr>
            <a:xfrm rot="5400000">
              <a:off x="6482690" y="3826306"/>
              <a:ext cx="2541" cy="76106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293 62"/>
            <p:cNvSpPr/>
            <p:nvPr>
              <p:custDataLst>
                <p:tags r:id="rId10"/>
              </p:custDataLst>
            </p:nvPr>
          </p:nvSpPr>
          <p:spPr>
            <a:xfrm>
              <a:off x="4841228" y="1721223"/>
              <a:ext cx="1238796" cy="5056094"/>
            </a:xfrm>
            <a:custGeom>
              <a:avLst/>
              <a:gdLst>
                <a:gd name="connsiteX0" fmla="*/ 0 w 1232647"/>
                <a:gd name="connsiteY0" fmla="*/ 0 h 4930588"/>
                <a:gd name="connsiteX1" fmla="*/ 1232647 w 1232647"/>
                <a:gd name="connsiteY1" fmla="*/ 107576 h 4930588"/>
                <a:gd name="connsiteX2" fmla="*/ 1232647 w 1232647"/>
                <a:gd name="connsiteY2" fmla="*/ 4930588 h 4930588"/>
                <a:gd name="connsiteX3" fmla="*/ 0 w 1232647"/>
                <a:gd name="connsiteY3" fmla="*/ 4930588 h 4930588"/>
                <a:gd name="connsiteX4" fmla="*/ 0 w 1232647"/>
                <a:gd name="connsiteY4" fmla="*/ 0 h 4930588"/>
                <a:gd name="connsiteX0" fmla="*/ 0 w 1268506"/>
                <a:gd name="connsiteY0" fmla="*/ 0 h 5056094"/>
                <a:gd name="connsiteX1" fmla="*/ 1232647 w 1268506"/>
                <a:gd name="connsiteY1" fmla="*/ 107576 h 5056094"/>
                <a:gd name="connsiteX2" fmla="*/ 1268506 w 1268506"/>
                <a:gd name="connsiteY2" fmla="*/ 5056094 h 5056094"/>
                <a:gd name="connsiteX3" fmla="*/ 0 w 1268506"/>
                <a:gd name="connsiteY3" fmla="*/ 4930588 h 5056094"/>
                <a:gd name="connsiteX4" fmla="*/ 0 w 1268506"/>
                <a:gd name="connsiteY4" fmla="*/ 0 h 505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506" h="5056094">
                  <a:moveTo>
                    <a:pt x="0" y="0"/>
                  </a:moveTo>
                  <a:lnTo>
                    <a:pt x="1232647" y="107576"/>
                  </a:lnTo>
                  <a:lnTo>
                    <a:pt x="1268506" y="5056094"/>
                  </a:lnTo>
                  <a:lnTo>
                    <a:pt x="0" y="4930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Straight 293 159"/>
            <p:cNvCxnSpPr/>
            <p:nvPr>
              <p:custDataLst>
                <p:tags r:id="rId11"/>
              </p:custDataLst>
            </p:nvPr>
          </p:nvCxnSpPr>
          <p:spPr>
            <a:xfrm>
              <a:off x="4863352" y="2963397"/>
              <a:ext cx="246529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293 160"/>
            <p:cNvCxnSpPr/>
            <p:nvPr>
              <p:custDataLst>
                <p:tags r:id="rId12"/>
              </p:custDataLst>
            </p:nvPr>
          </p:nvCxnSpPr>
          <p:spPr>
            <a:xfrm>
              <a:off x="4872320" y="5446617"/>
              <a:ext cx="246529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rc 293 161"/>
          <p:cNvSpPr/>
          <p:nvPr>
            <p:custDataLst>
              <p:tags r:id="rId2"/>
            </p:custDataLst>
          </p:nvPr>
        </p:nvSpPr>
        <p:spPr>
          <a:xfrm rot="14782183" flipH="1" flipV="1">
            <a:off x="3689091" y="1499134"/>
            <a:ext cx="3538156" cy="2339553"/>
          </a:xfrm>
          <a:prstGeom prst="arc">
            <a:avLst>
              <a:gd name="adj1" fmla="val 14918938"/>
              <a:gd name="adj2" fmla="val 21141657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Arc 293 161"/>
          <p:cNvSpPr/>
          <p:nvPr>
            <p:custDataLst>
              <p:tags r:id="rId3"/>
            </p:custDataLst>
          </p:nvPr>
        </p:nvSpPr>
        <p:spPr>
          <a:xfrm rot="6593112" flipV="1">
            <a:off x="4967827" y="1432471"/>
            <a:ext cx="3538156" cy="2339553"/>
          </a:xfrm>
          <a:prstGeom prst="arc">
            <a:avLst>
              <a:gd name="adj1" fmla="val 14918938"/>
              <a:gd name="adj2" fmla="val 21141657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Arc 293 161"/>
          <p:cNvSpPr/>
          <p:nvPr>
            <p:custDataLst>
              <p:tags r:id="rId4"/>
            </p:custDataLst>
          </p:nvPr>
        </p:nvSpPr>
        <p:spPr>
          <a:xfrm rot="6817817" flipH="1">
            <a:off x="3708703" y="4653631"/>
            <a:ext cx="3538156" cy="2339553"/>
          </a:xfrm>
          <a:prstGeom prst="arc">
            <a:avLst>
              <a:gd name="adj1" fmla="val 14918938"/>
              <a:gd name="adj2" fmla="val 21141657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Arc 293 161"/>
          <p:cNvSpPr/>
          <p:nvPr>
            <p:custDataLst>
              <p:tags r:id="rId5"/>
            </p:custDataLst>
          </p:nvPr>
        </p:nvSpPr>
        <p:spPr>
          <a:xfrm rot="15006888">
            <a:off x="4946608" y="4686887"/>
            <a:ext cx="3538156" cy="2339553"/>
          </a:xfrm>
          <a:prstGeom prst="arc">
            <a:avLst>
              <a:gd name="adj1" fmla="val 14918938"/>
              <a:gd name="adj2" fmla="val 21141657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702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</a:t>
            </a:r>
            <a:r>
              <a:rPr lang="zh-TW" altLang="en-US" dirty="0"/>
              <a:t>將兩邊打開成直角</a:t>
            </a:r>
          </a:p>
        </p:txBody>
      </p:sp>
      <p:sp>
        <p:nvSpPr>
          <p:cNvPr id="4" name="Rectangle 293 3"/>
          <p:cNvSpPr/>
          <p:nvPr>
            <p:custDataLst>
              <p:tags r:id="rId2"/>
            </p:custDataLst>
          </p:nvPr>
        </p:nvSpPr>
        <p:spPr>
          <a:xfrm>
            <a:off x="4860897" y="2953269"/>
            <a:ext cx="2378071" cy="24933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Freeform 293 61"/>
          <p:cNvSpPr/>
          <p:nvPr>
            <p:custDataLst>
              <p:tags r:id="rId3"/>
            </p:custDataLst>
          </p:nvPr>
        </p:nvSpPr>
        <p:spPr>
          <a:xfrm rot="5400000">
            <a:off x="5473001" y="2341165"/>
            <a:ext cx="1250052" cy="2474263"/>
          </a:xfrm>
          <a:custGeom>
            <a:avLst/>
            <a:gdLst>
              <a:gd name="connsiteX0" fmla="*/ 0 w 1232647"/>
              <a:gd name="connsiteY0" fmla="*/ 71718 h 4930588"/>
              <a:gd name="connsiteX1" fmla="*/ 1232647 w 1232647"/>
              <a:gd name="connsiteY1" fmla="*/ 0 h 4930588"/>
              <a:gd name="connsiteX2" fmla="*/ 1232647 w 1232647"/>
              <a:gd name="connsiteY2" fmla="*/ 4930588 h 4930588"/>
              <a:gd name="connsiteX3" fmla="*/ 0 w 1232647"/>
              <a:gd name="connsiteY3" fmla="*/ 4930588 h 4930588"/>
              <a:gd name="connsiteX4" fmla="*/ 0 w 1232647"/>
              <a:gd name="connsiteY4" fmla="*/ 71718 h 4930588"/>
              <a:gd name="connsiteX0" fmla="*/ 0 w 1232647"/>
              <a:gd name="connsiteY0" fmla="*/ 71718 h 5020235"/>
              <a:gd name="connsiteX1" fmla="*/ 1232647 w 1232647"/>
              <a:gd name="connsiteY1" fmla="*/ 0 h 5020235"/>
              <a:gd name="connsiteX2" fmla="*/ 1232647 w 1232647"/>
              <a:gd name="connsiteY2" fmla="*/ 4930588 h 5020235"/>
              <a:gd name="connsiteX3" fmla="*/ 0 w 1232647"/>
              <a:gd name="connsiteY3" fmla="*/ 5020235 h 5020235"/>
              <a:gd name="connsiteX4" fmla="*/ 0 w 1232647"/>
              <a:gd name="connsiteY4" fmla="*/ 71718 h 502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2647" h="5020235">
                <a:moveTo>
                  <a:pt x="0" y="71718"/>
                </a:moveTo>
                <a:lnTo>
                  <a:pt x="1232647" y="0"/>
                </a:lnTo>
                <a:lnTo>
                  <a:pt x="1232647" y="4930588"/>
                </a:lnTo>
                <a:lnTo>
                  <a:pt x="0" y="5020235"/>
                </a:lnTo>
                <a:lnTo>
                  <a:pt x="0" y="71718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Straight 293 5"/>
          <p:cNvCxnSpPr/>
          <p:nvPr>
            <p:custDataLst>
              <p:tags r:id="rId4"/>
            </p:custDataLst>
          </p:nvPr>
        </p:nvCxnSpPr>
        <p:spPr>
          <a:xfrm rot="5400000">
            <a:off x="6480235" y="3826307"/>
            <a:ext cx="2541" cy="761067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293 62"/>
          <p:cNvSpPr/>
          <p:nvPr>
            <p:custDataLst>
              <p:tags r:id="rId5"/>
            </p:custDataLst>
          </p:nvPr>
        </p:nvSpPr>
        <p:spPr>
          <a:xfrm rot="16200000">
            <a:off x="5486489" y="3586697"/>
            <a:ext cx="1232044" cy="2465295"/>
          </a:xfrm>
          <a:custGeom>
            <a:avLst/>
            <a:gdLst>
              <a:gd name="connsiteX0" fmla="*/ 0 w 1232647"/>
              <a:gd name="connsiteY0" fmla="*/ 0 h 4930588"/>
              <a:gd name="connsiteX1" fmla="*/ 1232647 w 1232647"/>
              <a:gd name="connsiteY1" fmla="*/ 107576 h 4930588"/>
              <a:gd name="connsiteX2" fmla="*/ 1232647 w 1232647"/>
              <a:gd name="connsiteY2" fmla="*/ 4930588 h 4930588"/>
              <a:gd name="connsiteX3" fmla="*/ 0 w 1232647"/>
              <a:gd name="connsiteY3" fmla="*/ 4930588 h 4930588"/>
              <a:gd name="connsiteX4" fmla="*/ 0 w 1232647"/>
              <a:gd name="connsiteY4" fmla="*/ 0 h 4930588"/>
              <a:gd name="connsiteX0" fmla="*/ 0 w 1268506"/>
              <a:gd name="connsiteY0" fmla="*/ 0 h 5056094"/>
              <a:gd name="connsiteX1" fmla="*/ 1232647 w 1268506"/>
              <a:gd name="connsiteY1" fmla="*/ 107576 h 5056094"/>
              <a:gd name="connsiteX2" fmla="*/ 1268506 w 1268506"/>
              <a:gd name="connsiteY2" fmla="*/ 5056094 h 5056094"/>
              <a:gd name="connsiteX3" fmla="*/ 0 w 1268506"/>
              <a:gd name="connsiteY3" fmla="*/ 4930588 h 5056094"/>
              <a:gd name="connsiteX4" fmla="*/ 0 w 1268506"/>
              <a:gd name="connsiteY4" fmla="*/ 0 h 5056094"/>
              <a:gd name="connsiteX0" fmla="*/ 0 w 1268506"/>
              <a:gd name="connsiteY0" fmla="*/ 0 h 5056094"/>
              <a:gd name="connsiteX1" fmla="*/ 1232647 w 1268506"/>
              <a:gd name="connsiteY1" fmla="*/ 107576 h 5056094"/>
              <a:gd name="connsiteX2" fmla="*/ 1268506 w 1268506"/>
              <a:gd name="connsiteY2" fmla="*/ 5056094 h 5056094"/>
              <a:gd name="connsiteX3" fmla="*/ 0 w 1268506"/>
              <a:gd name="connsiteY3" fmla="*/ 4988461 h 5056094"/>
              <a:gd name="connsiteX4" fmla="*/ 0 w 1268506"/>
              <a:gd name="connsiteY4" fmla="*/ 0 h 5056094"/>
              <a:gd name="connsiteX0" fmla="*/ 0 w 1268506"/>
              <a:gd name="connsiteY0" fmla="*/ 0 h 5056094"/>
              <a:gd name="connsiteX1" fmla="*/ 1232647 w 1268506"/>
              <a:gd name="connsiteY1" fmla="*/ 38128 h 5056094"/>
              <a:gd name="connsiteX2" fmla="*/ 1268506 w 1268506"/>
              <a:gd name="connsiteY2" fmla="*/ 5056094 h 5056094"/>
              <a:gd name="connsiteX3" fmla="*/ 0 w 1268506"/>
              <a:gd name="connsiteY3" fmla="*/ 4988461 h 5056094"/>
              <a:gd name="connsiteX4" fmla="*/ 0 w 1268506"/>
              <a:gd name="connsiteY4" fmla="*/ 0 h 505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506" h="5056094">
                <a:moveTo>
                  <a:pt x="0" y="0"/>
                </a:moveTo>
                <a:lnTo>
                  <a:pt x="1232647" y="38128"/>
                </a:lnTo>
                <a:lnTo>
                  <a:pt x="1268506" y="5056094"/>
                </a:lnTo>
                <a:lnTo>
                  <a:pt x="0" y="498846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Straight 293 160"/>
          <p:cNvCxnSpPr/>
          <p:nvPr>
            <p:custDataLst>
              <p:tags r:id="rId6"/>
            </p:custDataLst>
          </p:nvPr>
        </p:nvCxnSpPr>
        <p:spPr>
          <a:xfrm>
            <a:off x="4869865" y="5446617"/>
            <a:ext cx="2465295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293 161"/>
          <p:cNvSpPr/>
          <p:nvPr>
            <p:custDataLst>
              <p:tags r:id="rId7"/>
            </p:custDataLst>
          </p:nvPr>
        </p:nvSpPr>
        <p:spPr>
          <a:xfrm rot="1907264" flipV="1">
            <a:off x="2703340" y="2472620"/>
            <a:ext cx="4000970" cy="1131748"/>
          </a:xfrm>
          <a:prstGeom prst="arc">
            <a:avLst>
              <a:gd name="adj1" fmla="val 21240675"/>
              <a:gd name="adj2" fmla="val 453481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Arc 293 161"/>
          <p:cNvSpPr/>
          <p:nvPr>
            <p:custDataLst>
              <p:tags r:id="rId8"/>
            </p:custDataLst>
          </p:nvPr>
        </p:nvSpPr>
        <p:spPr>
          <a:xfrm rot="15006888">
            <a:off x="4626873" y="4779706"/>
            <a:ext cx="3525351" cy="2310082"/>
          </a:xfrm>
          <a:prstGeom prst="arc">
            <a:avLst>
              <a:gd name="adj1" fmla="val 588185"/>
              <a:gd name="adj2" fmla="val 6336125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847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>
            <a:extLst>
              <a:ext uri="{FF2B5EF4-FFF2-40B4-BE49-F238E27FC236}">
                <a16:creationId xmlns:a16="http://schemas.microsoft.com/office/drawing/2014/main" id="{45E212E0-6F0A-1DE9-E92D-A6889965B93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TW" altLang="en-US" dirty="0"/>
              <a:t>需要</a:t>
            </a:r>
            <a:r>
              <a:rPr lang="en-US" altLang="zh-TW" dirty="0"/>
              <a:t>6</a:t>
            </a:r>
            <a:r>
              <a:rPr lang="zh-TW" altLang="en-US" dirty="0"/>
              <a:t>個元件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EFF2103-3320-46CF-8166-5EFA309AE95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E8A11DC8-534B-4766-98CF-9C7488E6C20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5560" y="1547664"/>
            <a:ext cx="6680879" cy="3751542"/>
          </a:xfrm>
          <a:prstGeom prst="rect">
            <a:avLst/>
          </a:prstGeom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5013BA94-2701-4F40-ADD1-8131A887DEA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860" y="1538790"/>
            <a:ext cx="7092280" cy="5319210"/>
          </a:xfrm>
          <a:prstGeom prst="rect">
            <a:avLst/>
          </a:prstGeom>
        </p:spPr>
      </p:pic>
      <p:pic>
        <p:nvPicPr>
          <p:cNvPr id="46" name="圖片 45">
            <a:extLst>
              <a:ext uri="{FF2B5EF4-FFF2-40B4-BE49-F238E27FC236}">
                <a16:creationId xmlns:a16="http://schemas.microsoft.com/office/drawing/2014/main" id="{319A3F37-358A-4E81-8A51-1FB38E8494C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860" y="1538790"/>
            <a:ext cx="7092280" cy="5319210"/>
          </a:xfrm>
          <a:prstGeom prst="rect">
            <a:avLst/>
          </a:prstGeom>
        </p:spPr>
      </p:pic>
      <p:pic>
        <p:nvPicPr>
          <p:cNvPr id="48" name="圖片 47">
            <a:extLst>
              <a:ext uri="{FF2B5EF4-FFF2-40B4-BE49-F238E27FC236}">
                <a16:creationId xmlns:a16="http://schemas.microsoft.com/office/drawing/2014/main" id="{3F1C638A-FF11-4D53-862A-911123CFFC0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860" y="1538790"/>
            <a:ext cx="7092280" cy="53192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94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/>
              <a:t>滑桿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17EA343-2354-425D-9CD3-CB7F9442D67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000" y="1547664"/>
            <a:ext cx="9408001" cy="5292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0571A8E-A782-49E2-9851-B3F91FEE33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000" y="1547664"/>
            <a:ext cx="9408001" cy="5292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A03EA66-DAB1-414E-9D10-F61564681136}"/>
              </a:ext>
            </a:extLst>
          </p:cNvPr>
          <p:cNvSpPr/>
          <p:nvPr/>
        </p:nvSpPr>
        <p:spPr>
          <a:xfrm>
            <a:off x="5303912" y="2420888"/>
            <a:ext cx="1080120" cy="3326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E071D04-ECC9-4110-8E58-EDA4837F780A}"/>
              </a:ext>
            </a:extLst>
          </p:cNvPr>
          <p:cNvSpPr/>
          <p:nvPr/>
        </p:nvSpPr>
        <p:spPr>
          <a:xfrm>
            <a:off x="3287688" y="4581128"/>
            <a:ext cx="8904312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利用工具列「數值滑桿」，在繪圖區用左鍵可以拉出數值滑桿，按左鍵可以滑動數值，按右鍵可以拖曳滑桿位置。</a:t>
            </a:r>
            <a:endParaRPr lang="zh-TW" altLang="en-US" sz="4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15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106588C-AC90-49CD-BA0A-E990598BC2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9904" y="0"/>
            <a:ext cx="9144000" cy="6858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3F53192-3EA9-45B8-B7B6-2FA851FE011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9904" y="0"/>
            <a:ext cx="9144000" cy="6858000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5970918-C5B6-4559-953D-16854410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677C21C-0EF4-43E1-85EF-9B02668BFD8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4096" y="0"/>
            <a:ext cx="3537904" cy="6858000"/>
          </a:xfrm>
          <a:prstGeom prst="rect">
            <a:avLst/>
          </a:prstGeom>
        </p:spPr>
      </p:pic>
      <p:pic>
        <p:nvPicPr>
          <p:cNvPr id="6" name="圖片 5" descr="一張含有 美術紙, 勞作紙, 折紙, 紙製品 的圖片&#10;&#10;自動產生的描述">
            <a:extLst>
              <a:ext uri="{FF2B5EF4-FFF2-40B4-BE49-F238E27FC236}">
                <a16:creationId xmlns:a16="http://schemas.microsoft.com/office/drawing/2014/main" id="{C5A7D117-933F-9F75-F8DC-C27769C7294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437" y="0"/>
            <a:ext cx="273322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08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>
            <a:extLst>
              <a:ext uri="{FF2B5EF4-FFF2-40B4-BE49-F238E27FC236}">
                <a16:creationId xmlns:a16="http://schemas.microsoft.com/office/drawing/2014/main" id="{45E212E0-6F0A-1DE9-E92D-A6889965B93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TW" altLang="en-US" dirty="0"/>
              <a:t>需要</a:t>
            </a:r>
            <a:r>
              <a:rPr lang="en-US" altLang="zh-TW" dirty="0"/>
              <a:t>6</a:t>
            </a:r>
            <a:r>
              <a:rPr lang="zh-TW" altLang="en-US" dirty="0"/>
              <a:t>個變形的元件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EFF2103-3320-46CF-8166-5EFA309AE95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E8A11DC8-534B-4766-98CF-9C7488E6C20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5560" y="1547664"/>
            <a:ext cx="6680879" cy="375154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36194FE-DFD0-CD9E-74F9-059D2E2DBC8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427093" y="188407"/>
            <a:ext cx="5337816" cy="8056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844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r>
              <a:rPr lang="zh-TW" altLang="en-US" dirty="0"/>
              <a:t>將缺角的兩個元件互相垂直</a:t>
            </a:r>
          </a:p>
        </p:txBody>
      </p:sp>
      <p:pic>
        <p:nvPicPr>
          <p:cNvPr id="2" name="圖片 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6640" y="1547664"/>
            <a:ext cx="5318720" cy="5057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481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r>
              <a:rPr lang="zh-TW" altLang="en-US" dirty="0"/>
              <a:t> 將第</a:t>
            </a:r>
            <a:r>
              <a:rPr lang="en-US" altLang="zh-TW" dirty="0"/>
              <a:t>3</a:t>
            </a:r>
            <a:r>
              <a:rPr lang="zh-TW" altLang="en-US" dirty="0"/>
              <a:t>個缺角的元件扣入</a:t>
            </a:r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4386" y="1547664"/>
            <a:ext cx="5444429" cy="540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5614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1330" y="169984"/>
            <a:ext cx="5529341" cy="65180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2227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TW" altLang="en-US" dirty="0"/>
              <a:t>哥倫布立方體完成圖</a:t>
            </a:r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0436" y="1547664"/>
            <a:ext cx="5231128" cy="5136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1226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2" name="圖片 2601">
            <a:extLst>
              <a:ext uri="{FF2B5EF4-FFF2-40B4-BE49-F238E27FC236}">
                <a16:creationId xmlns:a16="http://schemas.microsoft.com/office/drawing/2014/main" id="{9BA41331-3D3D-B3DA-3BB9-F2A0C3862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766" y="0"/>
            <a:ext cx="7886469" cy="6828112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C75620F-550A-C4FD-5E19-10D8B122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38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954303EA-682E-91A8-8BEC-2AD52E6B245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631739"/>
            <a:ext cx="12192000" cy="3594522"/>
          </a:xfrm>
        </p:spPr>
        <p:txBody>
          <a:bodyPr/>
          <a:lstStyle/>
          <a:p>
            <a:r>
              <a:rPr lang="zh-TW" altLang="en-US" dirty="0"/>
              <a:t>歡迎大家加入</a:t>
            </a:r>
            <a:br>
              <a:rPr lang="en-US" altLang="zh-TW" dirty="0"/>
            </a:br>
            <a:r>
              <a:rPr lang="zh-TW" altLang="en-US" dirty="0"/>
              <a:t>前中大家庭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CC61AA6-253C-F9C3-3636-D7BA2FD2B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15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9A4229-D804-469E-9686-CB9FA40B8DD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404664"/>
            <a:ext cx="12192000" cy="1143000"/>
          </a:xfrm>
        </p:spPr>
        <p:txBody>
          <a:bodyPr/>
          <a:lstStyle/>
          <a:p>
            <a:r>
              <a:rPr lang="zh-TW" altLang="en-US" dirty="0"/>
              <a:t>摺長方形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4D21384-0DAE-4895-9242-2029AF06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0848F1A6-4361-4CA4-B40B-366419278ED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768" y="1547664"/>
            <a:ext cx="9510464" cy="5324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898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9A4229-D804-469E-9686-CB9FA40B8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摺長方形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4D21384-0DAE-4895-9242-2029AF06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4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6E84538-7753-40AB-BC16-E889721D2EDB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0" y="1547664"/>
                <a:ext cx="1219200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建立一個角度滑桿</a:t>
                </a:r>
                <a14:m>
                  <m:oMath xmlns:m="http://schemas.openxmlformats.org/officeDocument/2006/math">
                    <m:r>
                      <a:rPr lang="zh-TW" altLang="en-US" sz="45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𝛼</m:t>
                    </m:r>
                  </m:oMath>
                </a14:m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（數值從</a:t>
                </a:r>
                <a14:m>
                  <m:oMath xmlns:m="http://schemas.openxmlformats.org/officeDocument/2006/math">
                    <m:r>
                      <a:rPr lang="en-US" altLang="zh-TW" sz="45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0</m:t>
                    </m:r>
                    <m:r>
                      <a:rPr lang="en-US" altLang="zh-TW" sz="4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altLang="zh-TW" sz="4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TW" sz="4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altLang="zh-TW" sz="4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zh-TW" sz="4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，增量</a:t>
                </a:r>
                <a14:m>
                  <m:oMath xmlns:m="http://schemas.openxmlformats.org/officeDocument/2006/math">
                    <m:r>
                      <a:rPr lang="en-US" altLang="zh-TW" sz="45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1</m:t>
                    </m:r>
                    <m:r>
                      <a:rPr lang="en-US" altLang="zh-TW" sz="4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）。 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6E84538-7753-40AB-BC16-E889721D2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0" y="1547664"/>
                <a:ext cx="12192000" cy="784830"/>
              </a:xfrm>
              <a:prstGeom prst="rect">
                <a:avLst/>
              </a:prstGeom>
              <a:blipFill>
                <a:blip r:embed="rId8"/>
                <a:stretch>
                  <a:fillRect l="-2100" t="-16279" r="-6800" b="-372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F57A105-D119-4911-8A54-D5FB55AFD802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0" y="2332493"/>
                <a:ext cx="12192000" cy="147886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利用「新點」工具，建立兩個新點</a:t>
                </a:r>
                <a14:m>
                  <m:oMath xmlns:m="http://schemas.openxmlformats.org/officeDocument/2006/math"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𝐴</m:t>
                    </m:r>
                    <m:r>
                      <a:rPr lang="zh-TW" altLang="en-US" sz="45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、</m:t>
                    </m:r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𝐵</m:t>
                    </m:r>
                  </m:oMath>
                </a14:m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，並求出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sz="45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accPr>
                      <m:e>
                        <m:r>
                          <a:rPr lang="en-US" altLang="zh-TW" sz="45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𝐴𝐵</m:t>
                        </m:r>
                      </m:e>
                    </m:acc>
                    <m:r>
                      <m:rPr>
                        <m:nor/>
                      </m:rPr>
                      <a:rPr lang="zh-TW" altLang="en-US" sz="4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中點</m:t>
                    </m:r>
                    <m:r>
                      <a:rPr lang="en-US" altLang="zh-TW" sz="450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𝐶</m:t>
                    </m:r>
                  </m:oMath>
                </a14:m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F57A105-D119-4911-8A54-D5FB55AFD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0" y="2332493"/>
                <a:ext cx="12192000" cy="1478866"/>
              </a:xfrm>
              <a:prstGeom prst="rect">
                <a:avLst/>
              </a:prstGeom>
              <a:blipFill>
                <a:blip r:embed="rId10"/>
                <a:stretch>
                  <a:fillRect l="-2100" t="-9091" b="-198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E0A139B-2531-4551-ADF7-B079CB3E730B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0" y="3809824"/>
                <a:ext cx="12191999" cy="786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在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sz="45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accPr>
                      <m:e>
                        <m:r>
                          <a:rPr lang="en-US" altLang="zh-TW" sz="45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𝐴</m:t>
                        </m:r>
                        <m:r>
                          <a:rPr lang="en-US" altLang="zh-TW" sz="45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𝐶</m:t>
                        </m:r>
                      </m:e>
                    </m:acc>
                    <m:r>
                      <a:rPr lang="zh-TW" altLang="en-US" sz="450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上</m:t>
                    </m:r>
                    <m:r>
                      <a:rPr lang="zh-TW" altLang="en-US" sz="45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建立一個動點</m:t>
                    </m:r>
                    <m:r>
                      <a:rPr lang="en-US" altLang="zh-TW" sz="4500" b="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𝐷</m:t>
                    </m:r>
                    <m:r>
                      <a:rPr lang="en-US" altLang="zh-TW" sz="4500" b="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4000" b="0" i="0" spc="-150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D</m:t>
                    </m:r>
                    <m:r>
                      <a:rPr lang="en-US" altLang="zh-TW" sz="4000" b="0" i="1" spc="-150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4000" b="0" i="0" spc="-150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Point</m:t>
                    </m:r>
                    <m:r>
                      <a:rPr lang="en-US" altLang="zh-TW" sz="4000" b="0" i="0" spc="-150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sz="4000" b="0" i="0" spc="-150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Segment</m:t>
                    </m:r>
                    <m:d>
                      <m:dPr>
                        <m:ctrlPr>
                          <a:rPr lang="en-US" altLang="zh-TW" sz="4000" b="0" i="1" spc="-150" dirty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sz="4000" b="0" i="0" spc="-150" dirty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A</m:t>
                        </m:r>
                        <m:r>
                          <a:rPr lang="en-US" altLang="zh-TW" sz="4000" b="0" i="0" spc="-150" dirty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TW" sz="4000" b="0" i="0" spc="-150" dirty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C</m:t>
                        </m:r>
                      </m:e>
                    </m:d>
                    <m:r>
                      <a:rPr lang="en-US" altLang="zh-TW" sz="4000" b="0" i="0" spc="-150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</m:t>
                    </m:r>
                  </m:oMath>
                </a14:m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 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E0A139B-2531-4551-ADF7-B079CB3E7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0" y="3809824"/>
                <a:ext cx="12191999" cy="786369"/>
              </a:xfrm>
              <a:prstGeom prst="rect">
                <a:avLst/>
              </a:prstGeom>
              <a:blipFill>
                <a:blip r:embed="rId12"/>
                <a:stretch>
                  <a:fillRect l="-2100" t="-16279" b="-372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0D70D3C-2B9F-41B5-8DE7-C49C1A8A3C93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0" y="4596193"/>
                <a:ext cx="12192000" cy="140192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在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sz="45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accPr>
                      <m:e>
                        <m:r>
                          <a:rPr lang="en-US" altLang="zh-TW" sz="45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𝐶</m:t>
                        </m:r>
                        <m:r>
                          <a:rPr lang="en-US" altLang="zh-TW" sz="45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𝐵</m:t>
                        </m:r>
                      </m:e>
                    </m:acc>
                    <m:r>
                      <a:rPr lang="zh-TW" altLang="en-US" sz="45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上建立另一個動點</m:t>
                    </m:r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𝐸</m:t>
                    </m:r>
                    <m:r>
                      <a:rPr lang="zh-TW" altLang="en-US" sz="45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，</m:t>
                    </m:r>
                    <m:r>
                      <a:rPr lang="zh-TW" altLang="en-US" sz="450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使得</m:t>
                    </m:r>
                    <m:acc>
                      <m:accPr>
                        <m:chr m:val="̅"/>
                        <m:ctrlPr>
                          <a:rPr lang="zh-TW" altLang="en-US" sz="45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accPr>
                      <m:e>
                        <m:r>
                          <a:rPr lang="en-US" altLang="zh-TW" sz="45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𝐶𝐸</m:t>
                        </m:r>
                      </m:e>
                    </m:acc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zh-TW" sz="45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accPr>
                      <m:e>
                        <m:r>
                          <a:rPr lang="en-US" altLang="zh-TW" sz="45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en-US" altLang="zh-TW" sz="45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4000" i="1" spc="-150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E</m:t>
                      </m:r>
                      <m:r>
                        <a:rPr lang="en-US" altLang="zh-TW" sz="4000" i="1" spc="-150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4000" i="1" spc="-150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altLang="zh-TW" sz="4000" b="0" i="0" spc="-150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ranslate</m:t>
                      </m:r>
                      <m:r>
                        <a:rPr lang="en-US" altLang="zh-TW" sz="4000" spc="-150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TW" sz="4000" b="0" i="0" spc="-150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C</m:t>
                      </m:r>
                      <m:r>
                        <a:rPr lang="en-US" altLang="zh-TW" sz="4000" b="0" i="0" spc="-150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TW" sz="4000" b="0" i="0" spc="-150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Vector</m:t>
                      </m:r>
                      <m:d>
                        <m:dPr>
                          <m:ctrlPr>
                            <a:rPr lang="en-US" altLang="zh-TW" sz="4000" i="1" spc="-150" dirty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4000" spc="-150" dirty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A</m:t>
                          </m:r>
                          <m:r>
                            <a:rPr lang="en-US" altLang="zh-TW" sz="4000" spc="-150" dirty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TW" sz="4000" i="1" spc="-150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D</m:t>
                          </m:r>
                        </m:e>
                      </m:d>
                      <m:r>
                        <a:rPr lang="en-US" altLang="zh-TW" sz="4000" spc="-150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)</m:t>
                      </m:r>
                    </m:oMath>
                  </m:oMathPara>
                </a14:m>
                <a:endParaRPr lang="zh-TW" altLang="en-US" sz="4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0D70D3C-2B9F-41B5-8DE7-C49C1A8A3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0" y="4596193"/>
                <a:ext cx="12192000" cy="1401922"/>
              </a:xfrm>
              <a:prstGeom prst="rect">
                <a:avLst/>
              </a:prstGeom>
              <a:blipFill>
                <a:blip r:embed="rId14"/>
                <a:stretch>
                  <a:fillRect l="-2100" t="-91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8CE45845-A1A5-4C0E-9B86-83132F02A002}"/>
              </a:ext>
            </a:extLst>
          </p:cNvPr>
          <p:cNvSpPr/>
          <p:nvPr/>
        </p:nvSpPr>
        <p:spPr>
          <a:xfrm>
            <a:off x="5879976" y="3903528"/>
            <a:ext cx="5472608" cy="6619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DFCEC2A-70E0-45BB-907C-281A165354CF}"/>
              </a:ext>
            </a:extLst>
          </p:cNvPr>
          <p:cNvSpPr/>
          <p:nvPr/>
        </p:nvSpPr>
        <p:spPr>
          <a:xfrm>
            <a:off x="2927648" y="5297154"/>
            <a:ext cx="6336704" cy="6619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3613DE2-A57F-4128-BB1A-4510C807B5D6}"/>
              </a:ext>
            </a:extLst>
          </p:cNvPr>
          <p:cNvSpPr>
            <a:spLocks/>
          </p:cNvSpPr>
          <p:nvPr/>
        </p:nvSpPr>
        <p:spPr>
          <a:xfrm>
            <a:off x="2833869" y="5271730"/>
            <a:ext cx="6480000" cy="720000"/>
          </a:xfrm>
          <a:prstGeom prst="rect">
            <a:avLst/>
          </a:prstGeom>
          <a:solidFill>
            <a:srgbClr val="D9D9D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69A57342-7619-4738-9B32-534D9170BB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08763" y="6093296"/>
            <a:ext cx="6974474" cy="89889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05FCF94-B995-46ED-88EF-9FCC6FD31E47}"/>
              </a:ext>
            </a:extLst>
          </p:cNvPr>
          <p:cNvSpPr/>
          <p:nvPr/>
        </p:nvSpPr>
        <p:spPr>
          <a:xfrm>
            <a:off x="4673600" y="6237312"/>
            <a:ext cx="87166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5BAFB6D-0E11-4EC5-9439-455401E18AE8}"/>
              </a:ext>
            </a:extLst>
          </p:cNvPr>
          <p:cNvSpPr/>
          <p:nvPr/>
        </p:nvSpPr>
        <p:spPr>
          <a:xfrm>
            <a:off x="7610099" y="6237312"/>
            <a:ext cx="87166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903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0" grpId="0" animBg="1"/>
      <p:bldP spid="11" grpId="0" animBg="1"/>
      <p:bldP spid="12" grpId="0" animBg="1"/>
      <p:bldP spid="12" grpId="1" animBg="1"/>
      <p:bldP spid="8" grpId="0" animBg="1"/>
      <p:bldP spid="8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4D21384-0DAE-4895-9242-2029AF06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0E07512-E1CA-4EEE-A3F6-B55465B853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8763" y="6093296"/>
            <a:ext cx="6974474" cy="89889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59A4229-D804-469E-9686-CB9FA40B8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利用分點縮放圖形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6E84538-7753-40AB-BC16-E889721D2EDB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0" y="1547664"/>
                <a:ext cx="1219200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將</a:t>
                </a:r>
                <a14:m>
                  <m:oMath xmlns:m="http://schemas.openxmlformats.org/officeDocument/2006/math">
                    <m:r>
                      <a:rPr lang="en-US" altLang="zh-TW" sz="45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𝐶</m:t>
                    </m:r>
                  </m:oMath>
                </a14:m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點以</a:t>
                </a:r>
                <a14:m>
                  <m:oMath xmlns:m="http://schemas.openxmlformats.org/officeDocument/2006/math"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𝐷</m:t>
                    </m:r>
                  </m:oMath>
                </a14:m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為旋轉中心，旋轉角度</a:t>
                </a:r>
                <a14:m>
                  <m:oMath xmlns:m="http://schemas.openxmlformats.org/officeDocument/2006/math">
                    <m:r>
                      <a:rPr lang="zh-TW" altLang="en-US" sz="450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𝛼</m:t>
                    </m:r>
                  </m:oMath>
                </a14:m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 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6E84538-7753-40AB-BC16-E889721D2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0" y="1547664"/>
                <a:ext cx="12192000" cy="784830"/>
              </a:xfrm>
              <a:prstGeom prst="rect">
                <a:avLst/>
              </a:prstGeom>
              <a:blipFill>
                <a:blip r:embed="rId9"/>
                <a:stretch>
                  <a:fillRect l="-2100" t="-16279" b="-372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F57A105-D119-4911-8A54-D5FB55AFD802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0" y="2332493"/>
                <a:ext cx="12192000" cy="14773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𝐸</m:t>
                    </m:r>
                  </m:oMath>
                </a14:m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點是以</a:t>
                </a:r>
                <a14:m>
                  <m:oMath xmlns:m="http://schemas.openxmlformats.org/officeDocument/2006/math"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𝐶</m:t>
                    </m:r>
                  </m:oMath>
                </a14:m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為中心旋轉角度</a:t>
                </a:r>
                <a14:m>
                  <m:oMath xmlns:m="http://schemas.openxmlformats.org/officeDocument/2006/math">
                    <m:r>
                      <a:rPr lang="zh-TW" altLang="en-US" sz="45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𝛼</m:t>
                    </m:r>
                    <m:r>
                      <a:rPr lang="zh-TW" altLang="en-US" sz="450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，</m:t>
                    </m:r>
                  </m:oMath>
                </a14:m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再以</a:t>
                </a:r>
                <a:r>
                  <a:rPr lang="en-US" altLang="zh-TW" sz="4500" dirty="0">
                    <a:latin typeface="Cambria Math" panose="02040503050406030204" pitchFamily="18" charset="0"/>
                    <a:ea typeface="微軟正黑體" panose="020B0604030504040204" pitchFamily="34" charset="-120"/>
                  </a:rPr>
                  <a:t>𝐷</a:t>
                </a:r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為中心旋轉角度</a:t>
                </a:r>
                <a:r>
                  <a:rPr lang="zh-TW" altLang="en-US" sz="4500" dirty="0">
                    <a:latin typeface="Cambria Math" panose="02040503050406030204" pitchFamily="18" charset="0"/>
                    <a:ea typeface="微軟正黑體" panose="020B0604030504040204" pitchFamily="34" charset="-120"/>
                  </a:rPr>
                  <a:t>𝛼</a:t>
                </a:r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 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F57A105-D119-4911-8A54-D5FB55AFD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0" y="2332493"/>
                <a:ext cx="12192000" cy="1477328"/>
              </a:xfrm>
              <a:prstGeom prst="rect">
                <a:avLst/>
              </a:prstGeom>
              <a:blipFill>
                <a:blip r:embed="rId11"/>
                <a:stretch>
                  <a:fillRect l="-2100" t="-9091" r="-300" b="-198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CF9B730-34B6-465D-8926-F08D927403EE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>
              <a:xfrm>
                <a:off x="0" y="3809821"/>
                <a:ext cx="12192000" cy="14773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𝐵</m:t>
                    </m:r>
                  </m:oMath>
                </a14:m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點是以</a:t>
                </a:r>
                <a14:m>
                  <m:oMath xmlns:m="http://schemas.openxmlformats.org/officeDocument/2006/math"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𝐸</m:t>
                    </m:r>
                  </m:oMath>
                </a14:m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為中心旋轉角度</a:t>
                </a:r>
                <a14:m>
                  <m:oMath xmlns:m="http://schemas.openxmlformats.org/officeDocument/2006/math">
                    <m:r>
                      <a:rPr lang="zh-TW" altLang="en-US" sz="45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𝛼</m:t>
                    </m:r>
                    <m:r>
                      <a:rPr lang="zh-TW" altLang="en-US" sz="450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，</m:t>
                    </m:r>
                  </m:oMath>
                </a14:m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再以</a:t>
                </a:r>
                <a14:m>
                  <m:oMath xmlns:m="http://schemas.openxmlformats.org/officeDocument/2006/math">
                    <m:r>
                      <a:rPr lang="en-US" altLang="zh-TW" sz="4500" b="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𝐶</m:t>
                    </m:r>
                  </m:oMath>
                </a14:m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為中心旋轉角度</a:t>
                </a:r>
                <a:r>
                  <a:rPr lang="zh-TW" altLang="en-US" sz="4500" dirty="0">
                    <a:latin typeface="Cambria Math" panose="02040503050406030204" pitchFamily="18" charset="0"/>
                    <a:ea typeface="微軟正黑體" panose="020B0604030504040204" pitchFamily="34" charset="-120"/>
                  </a:rPr>
                  <a:t>𝛼，最後</a:t>
                </a:r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以</a:t>
                </a:r>
                <a14:m>
                  <m:oMath xmlns:m="http://schemas.openxmlformats.org/officeDocument/2006/math"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𝐷</m:t>
                    </m:r>
                  </m:oMath>
                </a14:m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為中心旋轉角度</a:t>
                </a:r>
                <a:r>
                  <a:rPr lang="zh-TW" altLang="en-US" sz="4500" dirty="0">
                    <a:latin typeface="Cambria Math" panose="02040503050406030204" pitchFamily="18" charset="0"/>
                    <a:ea typeface="微軟正黑體" panose="020B0604030504040204" pitchFamily="34" charset="-120"/>
                  </a:rPr>
                  <a:t>𝛼</a:t>
                </a:r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 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CF9B730-34B6-465D-8926-F08D92740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0" y="3809821"/>
                <a:ext cx="12192000" cy="1477328"/>
              </a:xfrm>
              <a:prstGeom prst="rect">
                <a:avLst/>
              </a:prstGeom>
              <a:blipFill>
                <a:blip r:embed="rId13"/>
                <a:stretch>
                  <a:fillRect l="-2100" t="-8678" r="-250" b="-198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DC71C8D-EAC0-4070-A70B-FEDE1EC61BC9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>
              <a:xfrm>
                <a:off x="0" y="5287149"/>
                <a:ext cx="12192000" cy="78483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450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利用折線</m:t>
                    </m:r>
                    <m:r>
                      <a:rPr lang="en-US" altLang="zh-TW" sz="4500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sz="450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P</m:t>
                    </m:r>
                    <m:r>
                      <m:rPr>
                        <m:sty m:val="p"/>
                      </m:rPr>
                      <a:rPr lang="en-US" altLang="zh-TW" sz="4500" b="0" i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olyline</m:t>
                    </m:r>
                    <m:r>
                      <a:rPr lang="en-US" altLang="zh-TW" sz="450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)</m:t>
                    </m:r>
                    <m:r>
                      <a:rPr lang="zh-TW" altLang="en-US" sz="450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工具</m:t>
                    </m:r>
                  </m:oMath>
                </a14:m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連接</a:t>
                </a:r>
                <a14:m>
                  <m:oMath xmlns:m="http://schemas.openxmlformats.org/officeDocument/2006/math"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𝐴</m:t>
                    </m:r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,</m:t>
                    </m:r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𝐷</m:t>
                    </m:r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,</m:t>
                    </m:r>
                    <m:sSup>
                      <m:sSupPr>
                        <m:ctrlPr>
                          <a:rPr lang="en-US" altLang="zh-TW" sz="45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sz="45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𝐶</m:t>
                        </m:r>
                      </m:e>
                      <m:sup>
                        <m:r>
                          <a:rPr lang="en-US" altLang="zh-TW" sz="45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′</m:t>
                        </m:r>
                      </m:sup>
                    </m:sSup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,</m:t>
                    </m:r>
                    <m:sSup>
                      <m:sSupPr>
                        <m:ctrlPr>
                          <a:rPr lang="en-US" altLang="zh-TW" sz="45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sz="45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𝐸</m:t>
                        </m:r>
                      </m:e>
                      <m:sup>
                        <m:r>
                          <a:rPr lang="en-US" altLang="zh-TW" sz="45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′</m:t>
                        </m:r>
                      </m:sup>
                    </m:sSup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,</m:t>
                    </m:r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𝐵</m:t>
                    </m:r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′</m:t>
                    </m:r>
                  </m:oMath>
                </a14:m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 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DC71C8D-EAC0-4070-A70B-FEDE1EC61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0" y="5287149"/>
                <a:ext cx="12192000" cy="784830"/>
              </a:xfrm>
              <a:prstGeom prst="rect">
                <a:avLst/>
              </a:prstGeom>
              <a:blipFill>
                <a:blip r:embed="rId15"/>
                <a:stretch>
                  <a:fillRect t="-16279" b="-379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0712FC89-00E7-4906-8245-4D0D58DBBE8A}"/>
              </a:ext>
            </a:extLst>
          </p:cNvPr>
          <p:cNvSpPr/>
          <p:nvPr/>
        </p:nvSpPr>
        <p:spPr>
          <a:xfrm>
            <a:off x="3092928" y="5834216"/>
            <a:ext cx="1968169" cy="821453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14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en-US" altLang="zh-TW" dirty="0"/>
              <a:t>If</a:t>
            </a:r>
            <a:r>
              <a:rPr lang="zh-TW" altLang="en-US" dirty="0"/>
              <a:t> 條件式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49E7D92-F94A-435A-9D60-2CF164544FD8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0" y="1547664"/>
                <a:ext cx="12192000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一個步驟結束，另一步驟接著開始，有順序逐步完成動畫，主要是利用滑桿</a:t>
                </a:r>
                <a14:m>
                  <m:oMath xmlns:m="http://schemas.openxmlformats.org/officeDocument/2006/math">
                    <m:r>
                      <a:rPr lang="en-US" altLang="zh-TW" sz="4500" b="0" i="1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𝑘</m:t>
                    </m:r>
                  </m:oMath>
                </a14:m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加上數值</a:t>
                </a:r>
                <a14:m>
                  <m:oMath xmlns:m="http://schemas.openxmlformats.org/officeDocument/2006/math"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𝑘</m:t>
                    </m:r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1,</m:t>
                    </m:r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𝑘</m:t>
                    </m:r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2,</m:t>
                    </m:r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𝑘</m:t>
                    </m:r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3,</m:t>
                    </m:r>
                  </m:oMath>
                </a14:m>
                <a:br>
                  <a:rPr lang="en-US" altLang="zh-TW" sz="4500" b="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14:m>
                  <m:oMath xmlns:m="http://schemas.openxmlformats.org/officeDocument/2006/math">
                    <m:r>
                      <a:rPr lang="en-US" altLang="zh-TW" sz="4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zh-TW" altLang="en-US" sz="4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控制。 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49E7D92-F94A-435A-9D60-2CF164544F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0" y="1547664"/>
                <a:ext cx="12192000" cy="2169825"/>
              </a:xfrm>
              <a:prstGeom prst="rect">
                <a:avLst/>
              </a:prstGeom>
              <a:blipFill>
                <a:blip r:embed="rId6"/>
                <a:stretch>
                  <a:fillRect l="-2100" t="-5899" r="-2100" b="-129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16FF60A6-FDB5-4660-A376-CA274B623299}"/>
              </a:ext>
            </a:extLst>
          </p:cNvPr>
          <p:cNvSpPr txBox="1"/>
          <p:nvPr/>
        </p:nvSpPr>
        <p:spPr>
          <a:xfrm>
            <a:off x="2921000" y="2932659"/>
            <a:ext cx="7207448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45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If( &lt;條件&gt;, &lt;則&gt;, &lt;否則&gt; 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B322F78-99E3-41D6-9DC6-9B74EF7B29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5640" y="3712140"/>
            <a:ext cx="7212960" cy="2597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87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9A4229-D804-469E-9686-CB9FA40B8DD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404664"/>
            <a:ext cx="12192000" cy="1143000"/>
          </a:xfrm>
        </p:spPr>
        <p:txBody>
          <a:bodyPr/>
          <a:lstStyle/>
          <a:p>
            <a:r>
              <a:rPr lang="zh-TW" altLang="en-US" dirty="0"/>
              <a:t>摺長方形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4D21384-0DAE-4895-9242-2029AF06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0848F1A6-4361-4CA4-B40B-366419278ED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768" y="1547664"/>
            <a:ext cx="9510464" cy="532416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BC79B2A-3AB1-4D87-8716-8D0CFC544E4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048328" y="1547664"/>
            <a:ext cx="3143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可以怎麼修改成一個滑桿</a:t>
            </a:r>
            <a:r>
              <a:rPr lang="en-US" altLang="zh-TW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來控制呢？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29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/>
              <a:t>摺正五邊形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BE242C8-8FE6-404E-9A79-705CBE9A8E7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056" y="1547664"/>
            <a:ext cx="8911889" cy="49789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5062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50D8-4FA2-4764-943B-F215FCF561ED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3" name="標題 7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404664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/>
              <a:t>圖解畢氏定理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D4E6346-0943-4FCF-A0A2-7C70FCE83F7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58" y="1547664"/>
            <a:ext cx="11230542" cy="5310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11946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70.6016"/>
  <p:tag name="RMOST" val="689.3984"/>
  <p:tag name="TMOST" val="121.8633"/>
  <p:tag name="BMOST" val="520.105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49.1642"/>
  <p:tag name="RMOST" val="677.8594"/>
  <p:tag name="TMOST" val="121.8633"/>
  <p:tag name="BMOST" val="547.107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89.177"/>
  <p:tag name="RMOST" val="701.0768"/>
  <p:tag name="TMOST" val="121.8633"/>
  <p:tag name="BMOST" val="526.33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121.8633"/>
  <p:tag name="BMOST" val="183.660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128.4834"/>
  <p:tag name="BMOST" val="411.516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183.6609"/>
  <p:tag name="BMOST" val="299.98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59.9999"/>
  <p:tag name="TMOST" val="299.9861"/>
  <p:tag name="BMOST" val="361.90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61.905"/>
  <p:tag name="BMOST" val="472.29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121.8633"/>
  <p:tag name="BMOST" val="183.660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183.6609"/>
  <p:tag name="BMOST" val="299.985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299.9859"/>
  <p:tag name="BMOST" val="416.310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416.3109"/>
  <p:tag name="BMOST" val="532.6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190.25"/>
  <p:tag name="BMOST" val="30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121.8633"/>
  <p:tag name="BMOST" val="183.660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51.1446"/>
  <p:tag name="RMOST" val="900"/>
  <p:tag name="TMOST" val="121.8633"/>
  <p:tag name="BMOST" val="541.088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121.8633"/>
  <p:tag name="BMOST" val="183.660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70.2128"/>
  <p:tag name="RMOST" val="959.2499"/>
  <p:tag name="TMOST" val="121.8633"/>
  <p:tag name="BMOST" val="506.81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06"/>
  <p:tag name="BMOST" val="44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65.44512"/>
  <p:tag name="RMOST" val="894.555"/>
  <p:tag name="TMOST" val="121.8633"/>
  <p:tag name="BMOST" val="513.905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121.8633"/>
  <p:tag name="BMOST" val="177.60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177.6024"/>
  <p:tag name="BMOST" val="281.916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59.9999"/>
  <p:tag name="TMOST" val="281.9163"/>
  <p:tag name="BMOST" val="337.761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37.7614"/>
  <p:tag name="BMOST" val="393.606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59.9999"/>
  <p:tag name="TMOST" val="393.6065"/>
  <p:tag name="BMOST" val="449.451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121.8633"/>
  <p:tag name="BMOST" val="177.60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177.6024"/>
  <p:tag name="BMOST" val="233.34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59.9999"/>
  <p:tag name="TMOST" val="233.3415"/>
  <p:tag name="BMOST" val="289.186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289.1866"/>
  <p:tag name="BMOST" val="344.95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59.9999"/>
  <p:tag name="TMOST" val="344.951"/>
  <p:tag name="BMOST" val="400.690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400.6901"/>
  <p:tag name="BMOST" val="456.454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59.9999"/>
  <p:tag name="TMOST" val="456.4544"/>
  <p:tag name="BMOST" val="512.193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366.6016"/>
  <p:tag name="RMOST" val="590.6016"/>
  <p:tag name="TMOST" val="508.1368"/>
  <p:tag name="BMOST" val="540.00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28.29614"/>
  <p:tag name="BMOST" val="508.136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QUADRANGLE"/>
  <p:tag name="SELECTED" val="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QUADRANGL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09.6063"/>
  <p:tag name="RMOST" val="850.3938"/>
  <p:tag name="TMOST" val="121.8633"/>
  <p:tag name="BMOST" val="538.556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QUADRANG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QUADRANG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  <p:tag name="SELECTED" val="N"/>
  <p:tag name="SHAPE" val="QUADRANGL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  <p:tag name="SELECTED" val="N"/>
  <p:tag name="SHAPE" val="QUADRANG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QUADRANGL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  <p:tag name="SELECTED" val="N"/>
  <p:tag name="SHAPE" val="QUADRANGL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FALSE"/>
  <p:tag name="SELECTED" val="N"/>
  <p:tag name="SHAPE" val="QUADRANG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51.1446"/>
  <p:tag name="RMOST" val="900"/>
  <p:tag name="TMOST" val="121.8633"/>
  <p:tag name="BMOST" val="541.088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16.9732"/>
  <p:tag name="RMOST" val="743.0267"/>
  <p:tag name="TMOST" val="121.8633"/>
  <p:tag name="BMOST" val="417.260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-38.57512"/>
  <p:tag name="RMOST" val="681.4249"/>
  <p:tag name="TMOST" val="0"/>
  <p:tag name="BMOST" val="54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681.4249"/>
  <p:tag name="RMOST" val="960"/>
  <p:tag name="TMOST" val="0"/>
  <p:tag name="BMOST" val="54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0"/>
  <p:tag name="RMOST" val="960"/>
  <p:tag name="TMOST" val="31.86331"/>
  <p:tag name="BMOST" val="121.863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16.9732"/>
  <p:tag name="RMOST" val="743.0267"/>
  <p:tag name="TMOST" val="121.8633"/>
  <p:tag name="BMOST" val="417.260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62.8217"/>
  <p:tag name="RMOST" val="797.1785"/>
  <p:tag name="TMOST" val="121.8633"/>
  <p:tag name="BMOST" val="542.1638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85513</TotalTime>
  <Words>832</Words>
  <Application>Microsoft Office PowerPoint</Application>
  <PresentationFormat>寬螢幕</PresentationFormat>
  <Paragraphs>73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7" baseType="lpstr">
      <vt:lpstr>全真顏體</vt:lpstr>
      <vt:lpstr>金梅浪漫原體字</vt:lpstr>
      <vt:lpstr>微軟正黑體</vt:lpstr>
      <vt:lpstr>新細明體</vt:lpstr>
      <vt:lpstr>Arial</vt:lpstr>
      <vt:lpstr>Calibri</vt:lpstr>
      <vt:lpstr>Cambria Math</vt:lpstr>
      <vt:lpstr>Times New Roman</vt:lpstr>
      <vt:lpstr>Wingdings</vt:lpstr>
      <vt:lpstr>Office 佈景主題</vt:lpstr>
      <vt:lpstr>113高一新生課程體驗</vt:lpstr>
      <vt:lpstr>PowerPoint 簡報</vt:lpstr>
      <vt:lpstr>摺長方形</vt:lpstr>
      <vt:lpstr>摺長方形</vt:lpstr>
      <vt:lpstr>利用分點縮放圖形</vt:lpstr>
      <vt:lpstr>PowerPoint 簡報</vt:lpstr>
      <vt:lpstr>摺長方形</vt:lpstr>
      <vt:lpstr>PowerPoint 簡報</vt:lpstr>
      <vt:lpstr>PowerPoint 簡報</vt:lpstr>
      <vt:lpstr>圖解畢氏定理</vt:lpstr>
      <vt:lpstr>圖解畢氏定理</vt:lpstr>
      <vt:lpstr>Part 2 哥倫布多面體</vt:lpstr>
      <vt:lpstr>PowerPoint 簡報</vt:lpstr>
      <vt:lpstr>1摺出中點</vt:lpstr>
      <vt:lpstr>2摺出另一邊的中點</vt:lpstr>
      <vt:lpstr>3左右往內摺至中點</vt:lpstr>
      <vt:lpstr>4將上下摺至中點</vt:lpstr>
      <vt:lpstr>5將兩邊打開成直角</vt:lpstr>
      <vt:lpstr>需要6個元件</vt:lpstr>
      <vt:lpstr>PowerPoint 簡報</vt:lpstr>
      <vt:lpstr>需要6個變形的元件</vt:lpstr>
      <vt:lpstr>1將缺角的兩個元件互相垂直</vt:lpstr>
      <vt:lpstr>2 將第3個缺角的元件扣入</vt:lpstr>
      <vt:lpstr>PowerPoint 簡報</vt:lpstr>
      <vt:lpstr>哥倫布立方體完成圖</vt:lpstr>
      <vt:lpstr>PowerPoint 簡報</vt:lpstr>
      <vt:lpstr>歡迎大家加入 前中大家庭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TUNG HSIUSHEN</dc:creator>
  <cp:lastModifiedBy>董修身</cp:lastModifiedBy>
  <cp:revision>1413</cp:revision>
  <dcterms:created xsi:type="dcterms:W3CDTF">2017-08-28T07:46:21Z</dcterms:created>
  <dcterms:modified xsi:type="dcterms:W3CDTF">2024-07-17T05:08:56Z</dcterms:modified>
</cp:coreProperties>
</file>